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  <p:sldMasterId id="2147483665" r:id="rId2"/>
    <p:sldMasterId id="2147483677" r:id="rId3"/>
    <p:sldMasterId id="2147483689" r:id="rId4"/>
    <p:sldMasterId id="2147483742" r:id="rId5"/>
    <p:sldMasterId id="2147483754" r:id="rId6"/>
  </p:sldMasterIdLst>
  <p:notesMasterIdLst>
    <p:notesMasterId r:id="rId24"/>
  </p:notesMasterIdLst>
  <p:handoutMasterIdLst>
    <p:handoutMasterId r:id="rId25"/>
  </p:handoutMasterIdLst>
  <p:sldIdLst>
    <p:sldId id="336" r:id="rId7"/>
    <p:sldId id="393" r:id="rId8"/>
    <p:sldId id="337" r:id="rId9"/>
    <p:sldId id="394" r:id="rId10"/>
    <p:sldId id="395" r:id="rId11"/>
    <p:sldId id="396" r:id="rId12"/>
    <p:sldId id="403" r:id="rId13"/>
    <p:sldId id="404" r:id="rId14"/>
    <p:sldId id="405" r:id="rId15"/>
    <p:sldId id="342" r:id="rId16"/>
    <p:sldId id="347" r:id="rId17"/>
    <p:sldId id="346" r:id="rId18"/>
    <p:sldId id="377" r:id="rId19"/>
    <p:sldId id="380" r:id="rId20"/>
    <p:sldId id="381" r:id="rId21"/>
    <p:sldId id="382" r:id="rId22"/>
    <p:sldId id="316" r:id="rId23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90F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4" autoAdjust="0"/>
    <p:restoredTop sz="87706" autoAdjust="0"/>
  </p:normalViewPr>
  <p:slideViewPr>
    <p:cSldViewPr snapToGrid="0" snapToObjects="1">
      <p:cViewPr varScale="1">
        <p:scale>
          <a:sx n="75" d="100"/>
          <a:sy n="75" d="100"/>
        </p:scale>
        <p:origin x="4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996"/>
    </p:cViewPr>
  </p:sorterViewPr>
  <p:notesViewPr>
    <p:cSldViewPr snapToGrid="0" snapToObjects="1">
      <p:cViewPr varScale="1">
        <p:scale>
          <a:sx n="65" d="100"/>
          <a:sy n="65" d="100"/>
        </p:scale>
        <p:origin x="-828" y="-120"/>
      </p:cViewPr>
      <p:guideLst>
        <p:guide orient="horz" pos="2880"/>
        <p:guide pos="2160"/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407B42-87DD-44B9-84EB-E4BFD3B3B11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231ECBF-8837-4B00-BB06-5254013B7E98}">
      <dgm:prSet phldrT="[Text]"/>
      <dgm:spPr>
        <a:solidFill>
          <a:schemeClr val="accent3"/>
        </a:solidFill>
      </dgm:spPr>
      <dgm:t>
        <a:bodyPr/>
        <a:lstStyle/>
        <a:p>
          <a:r>
            <a:rPr lang="bg-BG" dirty="0" smtClean="0"/>
            <a:t>1. „</a:t>
          </a:r>
          <a:r>
            <a:rPr lang="ru-RU" dirty="0" err="1" smtClean="0"/>
            <a:t>Подобряване</a:t>
          </a:r>
          <a:r>
            <a:rPr lang="ru-RU" dirty="0" smtClean="0"/>
            <a:t> на </a:t>
          </a:r>
          <a:r>
            <a:rPr lang="ru-RU" dirty="0" err="1" smtClean="0"/>
            <a:t>производствения</a:t>
          </a:r>
          <a:r>
            <a:rPr lang="ru-RU" dirty="0" smtClean="0"/>
            <a:t> </a:t>
          </a:r>
          <a:r>
            <a:rPr lang="ru-RU" dirty="0" err="1" smtClean="0"/>
            <a:t>капацитет</a:t>
          </a:r>
          <a:r>
            <a:rPr lang="ru-RU" dirty="0" smtClean="0"/>
            <a:t> в МСП»</a:t>
          </a:r>
          <a:endParaRPr lang="bg-BG" dirty="0" smtClean="0"/>
        </a:p>
        <a:p>
          <a:r>
            <a:rPr lang="bg-BG" dirty="0" smtClean="0"/>
            <a:t>(май 2015)</a:t>
          </a:r>
          <a:endParaRPr lang="en-US" dirty="0"/>
        </a:p>
      </dgm:t>
    </dgm:pt>
    <dgm:pt modelId="{376B122C-3824-44AD-99C3-EF10F5FFBB87}" type="parTrans" cxnId="{EE521C93-FAD8-48FB-A5B4-28B708EC8F83}">
      <dgm:prSet/>
      <dgm:spPr/>
      <dgm:t>
        <a:bodyPr/>
        <a:lstStyle/>
        <a:p>
          <a:endParaRPr lang="en-US"/>
        </a:p>
      </dgm:t>
    </dgm:pt>
    <dgm:pt modelId="{D8100E57-1AA8-447D-9477-3138A1601615}" type="sibTrans" cxnId="{EE521C93-FAD8-48FB-A5B4-28B708EC8F83}">
      <dgm:prSet/>
      <dgm:spPr/>
      <dgm:t>
        <a:bodyPr/>
        <a:lstStyle/>
        <a:p>
          <a:endParaRPr lang="en-US"/>
        </a:p>
      </dgm:t>
    </dgm:pt>
    <dgm:pt modelId="{A0561233-0056-40A2-B8F9-8DC0D509FF80}">
      <dgm:prSet phldrT="[Text]"/>
      <dgm:spPr>
        <a:solidFill>
          <a:schemeClr val="accent1"/>
        </a:solidFill>
      </dgm:spPr>
      <dgm:t>
        <a:bodyPr/>
        <a:lstStyle/>
        <a:p>
          <a:r>
            <a:rPr lang="bg-BG" dirty="0" smtClean="0"/>
            <a:t>2. „</a:t>
          </a:r>
          <a:r>
            <a:rPr lang="ru-RU" dirty="0" err="1" smtClean="0"/>
            <a:t>Подкрепа</a:t>
          </a:r>
          <a:r>
            <a:rPr lang="ru-RU" dirty="0" smtClean="0"/>
            <a:t> за </a:t>
          </a:r>
          <a:r>
            <a:rPr lang="ru-RU" dirty="0" err="1" smtClean="0"/>
            <a:t>внедряване</a:t>
          </a:r>
          <a:r>
            <a:rPr lang="ru-RU" dirty="0" smtClean="0"/>
            <a:t> на </a:t>
          </a:r>
          <a:r>
            <a:rPr lang="ru-RU" dirty="0" err="1" smtClean="0"/>
            <a:t>иновации</a:t>
          </a:r>
          <a:r>
            <a:rPr lang="ru-RU" dirty="0" smtClean="0"/>
            <a:t> в </a:t>
          </a:r>
          <a:r>
            <a:rPr lang="ru-RU" dirty="0" err="1" smtClean="0"/>
            <a:t>предприятията</a:t>
          </a:r>
          <a:r>
            <a:rPr lang="ru-RU" dirty="0" smtClean="0"/>
            <a:t>»</a:t>
          </a:r>
          <a:endParaRPr lang="bg-BG" dirty="0" smtClean="0"/>
        </a:p>
        <a:p>
          <a:r>
            <a:rPr lang="bg-BG" dirty="0" smtClean="0"/>
            <a:t> (декември 2015)</a:t>
          </a:r>
          <a:endParaRPr lang="en-US" dirty="0"/>
        </a:p>
      </dgm:t>
    </dgm:pt>
    <dgm:pt modelId="{69D502FB-5226-4F1F-BC3C-A5D5AE2B2087}" type="parTrans" cxnId="{A90AE1C9-A709-4585-9398-F94E466C8204}">
      <dgm:prSet/>
      <dgm:spPr/>
      <dgm:t>
        <a:bodyPr/>
        <a:lstStyle/>
        <a:p>
          <a:endParaRPr lang="en-US"/>
        </a:p>
      </dgm:t>
    </dgm:pt>
    <dgm:pt modelId="{9F372E7C-E733-4542-86E9-5149CC0EDA95}" type="sibTrans" cxnId="{A90AE1C9-A709-4585-9398-F94E466C8204}">
      <dgm:prSet/>
      <dgm:spPr/>
      <dgm:t>
        <a:bodyPr/>
        <a:lstStyle/>
        <a:p>
          <a:endParaRPr lang="en-US"/>
        </a:p>
      </dgm:t>
    </dgm:pt>
    <dgm:pt modelId="{89BC97F9-8ADB-4181-9C46-01EF776A86AA}">
      <dgm:prSet phldrT="[Text]"/>
      <dgm:spPr>
        <a:solidFill>
          <a:schemeClr val="accent1"/>
        </a:solidFill>
      </dgm:spPr>
      <dgm:t>
        <a:bodyPr/>
        <a:lstStyle/>
        <a:p>
          <a:r>
            <a:rPr lang="bg-BG" dirty="0" smtClean="0"/>
            <a:t>3. </a:t>
          </a:r>
          <a:r>
            <a:rPr lang="ru-RU" dirty="0" smtClean="0"/>
            <a:t>„</a:t>
          </a:r>
          <a:r>
            <a:rPr lang="ru-RU" dirty="0" err="1" smtClean="0"/>
            <a:t>Подкрепа</a:t>
          </a:r>
          <a:r>
            <a:rPr lang="ru-RU" dirty="0" smtClean="0"/>
            <a:t> за </a:t>
          </a:r>
          <a:r>
            <a:rPr lang="ru-RU" dirty="0" err="1" smtClean="0"/>
            <a:t>разработване</a:t>
          </a:r>
          <a:r>
            <a:rPr lang="ru-RU" dirty="0" smtClean="0"/>
            <a:t> на </a:t>
          </a:r>
          <a:r>
            <a:rPr lang="ru-RU" dirty="0" err="1" smtClean="0"/>
            <a:t>иновации</a:t>
          </a:r>
          <a:r>
            <a:rPr lang="ru-RU" dirty="0" smtClean="0"/>
            <a:t> от </a:t>
          </a:r>
          <a:r>
            <a:rPr lang="ru-RU" dirty="0" err="1" smtClean="0"/>
            <a:t>стартиращи</a:t>
          </a:r>
          <a:r>
            <a:rPr lang="ru-RU" dirty="0" smtClean="0"/>
            <a:t> предприятия“</a:t>
          </a:r>
          <a:endParaRPr lang="bg-BG" dirty="0" smtClean="0"/>
        </a:p>
        <a:p>
          <a:r>
            <a:rPr lang="bg-BG" dirty="0" smtClean="0"/>
            <a:t>(февруари</a:t>
          </a:r>
          <a:r>
            <a:rPr lang="en-US" dirty="0" smtClean="0"/>
            <a:t> </a:t>
          </a:r>
          <a:r>
            <a:rPr lang="bg-BG" dirty="0" smtClean="0"/>
            <a:t>2016)</a:t>
          </a:r>
          <a:endParaRPr lang="en-US" dirty="0"/>
        </a:p>
      </dgm:t>
    </dgm:pt>
    <dgm:pt modelId="{7E5BDE66-3B5A-4249-8846-B303B883C904}" type="parTrans" cxnId="{0A94191F-C640-4CDE-ACD7-806A062644F0}">
      <dgm:prSet/>
      <dgm:spPr/>
      <dgm:t>
        <a:bodyPr/>
        <a:lstStyle/>
        <a:p>
          <a:endParaRPr lang="en-US"/>
        </a:p>
      </dgm:t>
    </dgm:pt>
    <dgm:pt modelId="{7A80D9DC-9426-496C-B364-F3DFDBD47E89}" type="sibTrans" cxnId="{0A94191F-C640-4CDE-ACD7-806A062644F0}">
      <dgm:prSet/>
      <dgm:spPr/>
      <dgm:t>
        <a:bodyPr/>
        <a:lstStyle/>
        <a:p>
          <a:endParaRPr lang="en-US"/>
        </a:p>
      </dgm:t>
    </dgm:pt>
    <dgm:pt modelId="{669CA18B-4105-4432-A232-B79FA55E0331}">
      <dgm:prSet phldrT="[Text]"/>
      <dgm:spPr>
        <a:solidFill>
          <a:schemeClr val="accent5"/>
        </a:solidFill>
      </dgm:spPr>
      <dgm:t>
        <a:bodyPr/>
        <a:lstStyle/>
        <a:p>
          <a:r>
            <a:rPr lang="bg-BG" dirty="0" smtClean="0"/>
            <a:t>4. „Енергийна ефективност за МСП“</a:t>
          </a:r>
        </a:p>
        <a:p>
          <a:r>
            <a:rPr lang="bg-BG" dirty="0" smtClean="0"/>
            <a:t>(май 2016)</a:t>
          </a:r>
          <a:endParaRPr lang="en-US" dirty="0"/>
        </a:p>
      </dgm:t>
    </dgm:pt>
    <dgm:pt modelId="{AE9F56A3-049F-4E55-AA17-0EFB7DD90D2D}" type="parTrans" cxnId="{014B1BBD-825E-4DAC-88A2-DA15372E236A}">
      <dgm:prSet/>
      <dgm:spPr/>
      <dgm:t>
        <a:bodyPr/>
        <a:lstStyle/>
        <a:p>
          <a:endParaRPr lang="en-US"/>
        </a:p>
      </dgm:t>
    </dgm:pt>
    <dgm:pt modelId="{3E1AC927-3D25-4BD3-8493-F23B7E3F7BC6}" type="sibTrans" cxnId="{014B1BBD-825E-4DAC-88A2-DA15372E236A}">
      <dgm:prSet/>
      <dgm:spPr/>
      <dgm:t>
        <a:bodyPr/>
        <a:lstStyle/>
        <a:p>
          <a:endParaRPr lang="en-US"/>
        </a:p>
      </dgm:t>
    </dgm:pt>
    <dgm:pt modelId="{93D83B12-8832-485E-B0D6-C797C6F8C1CC}">
      <dgm:prSet phldrT="[Text]"/>
      <dgm:spPr>
        <a:solidFill>
          <a:schemeClr val="accent3"/>
        </a:solidFill>
      </dgm:spPr>
      <dgm:t>
        <a:bodyPr/>
        <a:lstStyle/>
        <a:p>
          <a:r>
            <a:rPr lang="bg-BG" dirty="0" smtClean="0"/>
            <a:t>5. „</a:t>
          </a:r>
          <a:r>
            <a:rPr lang="ru-RU" dirty="0" smtClean="0"/>
            <a:t>Развитие на </a:t>
          </a:r>
          <a:r>
            <a:rPr lang="ru-RU" dirty="0" err="1" smtClean="0"/>
            <a:t>управленския</a:t>
          </a:r>
          <a:r>
            <a:rPr lang="ru-RU" dirty="0" smtClean="0"/>
            <a:t> </a:t>
          </a:r>
          <a:r>
            <a:rPr lang="ru-RU" dirty="0" err="1" smtClean="0"/>
            <a:t>капацитет</a:t>
          </a:r>
          <a:r>
            <a:rPr lang="ru-RU" dirty="0" smtClean="0"/>
            <a:t> и </a:t>
          </a:r>
          <a:r>
            <a:rPr lang="ru-RU" dirty="0" err="1" smtClean="0"/>
            <a:t>растеж</a:t>
          </a:r>
          <a:r>
            <a:rPr lang="ru-RU" dirty="0" smtClean="0"/>
            <a:t> на МСП»</a:t>
          </a:r>
          <a:endParaRPr lang="bg-BG" dirty="0" smtClean="0"/>
        </a:p>
        <a:p>
          <a:r>
            <a:rPr lang="bg-BG" dirty="0" smtClean="0"/>
            <a:t>(юни</a:t>
          </a:r>
          <a:r>
            <a:rPr lang="en-US" dirty="0" smtClean="0"/>
            <a:t> </a:t>
          </a:r>
          <a:r>
            <a:rPr lang="bg-BG" dirty="0" smtClean="0"/>
            <a:t>2016)</a:t>
          </a:r>
          <a:endParaRPr lang="en-US" dirty="0"/>
        </a:p>
      </dgm:t>
    </dgm:pt>
    <dgm:pt modelId="{72B6DB6B-143D-47B6-9D7C-E89D8E89C42D}" type="parTrans" cxnId="{DC1AC1E7-C9D7-487F-A557-68BBDE13AA40}">
      <dgm:prSet/>
      <dgm:spPr/>
      <dgm:t>
        <a:bodyPr/>
        <a:lstStyle/>
        <a:p>
          <a:endParaRPr lang="en-US"/>
        </a:p>
      </dgm:t>
    </dgm:pt>
    <dgm:pt modelId="{F20840DC-5499-45EF-8A1D-031649ED0180}" type="sibTrans" cxnId="{DC1AC1E7-C9D7-487F-A557-68BBDE13AA40}">
      <dgm:prSet/>
      <dgm:spPr/>
      <dgm:t>
        <a:bodyPr/>
        <a:lstStyle/>
        <a:p>
          <a:endParaRPr lang="en-US"/>
        </a:p>
      </dgm:t>
    </dgm:pt>
    <dgm:pt modelId="{F5DFCFFC-67B7-4E84-838E-89216FFE149E}">
      <dgm:prSet phldrT="[Text]"/>
      <dgm:spPr>
        <a:solidFill>
          <a:schemeClr val="accent3"/>
        </a:solidFill>
      </dgm:spPr>
      <dgm:t>
        <a:bodyPr/>
        <a:lstStyle/>
        <a:p>
          <a:r>
            <a:rPr lang="bg-BG" dirty="0" smtClean="0"/>
            <a:t>6. „Развитие на клъстери в България“</a:t>
          </a:r>
        </a:p>
        <a:p>
          <a:r>
            <a:rPr lang="bg-BG" dirty="0" smtClean="0"/>
            <a:t>(декември 20</a:t>
          </a:r>
          <a:r>
            <a:rPr lang="en-US" dirty="0" smtClean="0"/>
            <a:t>16</a:t>
          </a:r>
          <a:r>
            <a:rPr lang="bg-BG" dirty="0" smtClean="0"/>
            <a:t>)</a:t>
          </a:r>
        </a:p>
      </dgm:t>
    </dgm:pt>
    <dgm:pt modelId="{DC963B28-D7AD-444A-B6C6-2F6EF2009C05}" type="parTrans" cxnId="{22FC3293-A5FD-4F07-8D1B-DB5CF0A27681}">
      <dgm:prSet/>
      <dgm:spPr/>
      <dgm:t>
        <a:bodyPr/>
        <a:lstStyle/>
        <a:p>
          <a:endParaRPr lang="en-US"/>
        </a:p>
      </dgm:t>
    </dgm:pt>
    <dgm:pt modelId="{52ACEB7B-C8AA-46BB-B202-78931E83922F}" type="sibTrans" cxnId="{22FC3293-A5FD-4F07-8D1B-DB5CF0A27681}">
      <dgm:prSet/>
      <dgm:spPr/>
      <dgm:t>
        <a:bodyPr/>
        <a:lstStyle/>
        <a:p>
          <a:endParaRPr lang="en-US"/>
        </a:p>
      </dgm:t>
    </dgm:pt>
    <dgm:pt modelId="{557FF012-D432-4AD6-B819-57B77579C9D2}">
      <dgm:prSet phldrT="[Text]"/>
      <dgm:spPr>
        <a:solidFill>
          <a:schemeClr val="accent5"/>
        </a:solidFill>
      </dgm:spPr>
      <dgm:t>
        <a:bodyPr/>
        <a:lstStyle/>
        <a:p>
          <a:r>
            <a:rPr lang="bg-BG" dirty="0" smtClean="0"/>
            <a:t>7.“Енергийна ефективност в големи предприятия“</a:t>
          </a:r>
        </a:p>
        <a:p>
          <a:r>
            <a:rPr lang="bg-BG" dirty="0" smtClean="0"/>
            <a:t>(януари</a:t>
          </a:r>
          <a:r>
            <a:rPr lang="en-US" dirty="0" smtClean="0"/>
            <a:t> 2017</a:t>
          </a:r>
          <a:r>
            <a:rPr lang="bg-BG" dirty="0" smtClean="0"/>
            <a:t>)</a:t>
          </a:r>
          <a:endParaRPr lang="en-US" dirty="0"/>
        </a:p>
      </dgm:t>
    </dgm:pt>
    <dgm:pt modelId="{BC11B9E5-4131-4048-8B59-2D1265B9C766}" type="parTrans" cxnId="{0BB944C7-F23F-45C7-A01E-D432DDFCF27C}">
      <dgm:prSet/>
      <dgm:spPr/>
      <dgm:t>
        <a:bodyPr/>
        <a:lstStyle/>
        <a:p>
          <a:endParaRPr lang="en-US"/>
        </a:p>
      </dgm:t>
    </dgm:pt>
    <dgm:pt modelId="{0C6F24E4-E698-4AA6-9174-7C26B5A30E92}" type="sibTrans" cxnId="{0BB944C7-F23F-45C7-A01E-D432DDFCF27C}">
      <dgm:prSet/>
      <dgm:spPr/>
      <dgm:t>
        <a:bodyPr/>
        <a:lstStyle/>
        <a:p>
          <a:endParaRPr lang="en-US"/>
        </a:p>
      </dgm:t>
    </dgm:pt>
    <dgm:pt modelId="{1658881B-6398-4A2B-BB92-32B14BA88A9D}">
      <dgm:prSet phldrT="[Text]"/>
      <dgm:spPr>
        <a:solidFill>
          <a:schemeClr val="accent1"/>
        </a:solidFill>
      </dgm:spPr>
      <dgm:t>
        <a:bodyPr/>
        <a:lstStyle/>
        <a:p>
          <a:r>
            <a:rPr lang="bg-BG" dirty="0" smtClean="0"/>
            <a:t>8. „Развитие на продуктови и производствени иновации“</a:t>
          </a:r>
        </a:p>
        <a:p>
          <a:r>
            <a:rPr lang="bg-BG" dirty="0" smtClean="0"/>
            <a:t>(юни 2017)</a:t>
          </a:r>
          <a:endParaRPr lang="en-US" dirty="0"/>
        </a:p>
      </dgm:t>
    </dgm:pt>
    <dgm:pt modelId="{4FB3F8AC-56BB-4DC6-8F00-FDF7D491E6BF}" type="parTrans" cxnId="{15632B5F-C420-4719-A4B0-50FD8C86C997}">
      <dgm:prSet/>
      <dgm:spPr/>
      <dgm:t>
        <a:bodyPr/>
        <a:lstStyle/>
        <a:p>
          <a:endParaRPr lang="en-US"/>
        </a:p>
      </dgm:t>
    </dgm:pt>
    <dgm:pt modelId="{322B4DE1-CB8C-4B21-BFD1-5908E6C106A8}" type="sibTrans" cxnId="{15632B5F-C420-4719-A4B0-50FD8C86C997}">
      <dgm:prSet/>
      <dgm:spPr/>
      <dgm:t>
        <a:bodyPr/>
        <a:lstStyle/>
        <a:p>
          <a:endParaRPr lang="en-US"/>
        </a:p>
      </dgm:t>
    </dgm:pt>
    <dgm:pt modelId="{B40E7770-2A4C-46B2-B63B-A1229B0647DB}">
      <dgm:prSet phldrT="[Text]"/>
      <dgm:spPr>
        <a:solidFill>
          <a:schemeClr val="accent5"/>
        </a:solidFill>
      </dgm:spPr>
      <dgm:t>
        <a:bodyPr/>
        <a:lstStyle/>
        <a:p>
          <a:r>
            <a:rPr lang="bg-BG" dirty="0" smtClean="0"/>
            <a:t>9. „</a:t>
          </a:r>
          <a:r>
            <a:rPr lang="ru-RU" dirty="0" err="1" smtClean="0"/>
            <a:t>Подкрепа</a:t>
          </a:r>
          <a:r>
            <a:rPr lang="ru-RU" dirty="0" smtClean="0"/>
            <a:t> за </a:t>
          </a:r>
          <a:r>
            <a:rPr lang="ru-RU" dirty="0" err="1" smtClean="0"/>
            <a:t>пилотни</a:t>
          </a:r>
          <a:r>
            <a:rPr lang="ru-RU" dirty="0" smtClean="0"/>
            <a:t> и </a:t>
          </a:r>
          <a:r>
            <a:rPr lang="ru-RU" dirty="0" err="1" smtClean="0"/>
            <a:t>демонстрационни</a:t>
          </a:r>
          <a:r>
            <a:rPr lang="ru-RU" dirty="0" smtClean="0"/>
            <a:t> </a:t>
          </a:r>
          <a:r>
            <a:rPr lang="ru-RU" dirty="0" err="1" smtClean="0"/>
            <a:t>инициативи</a:t>
          </a:r>
          <a:r>
            <a:rPr lang="ru-RU" dirty="0" smtClean="0"/>
            <a:t> за </a:t>
          </a:r>
          <a:r>
            <a:rPr lang="ru-RU" dirty="0" err="1" smtClean="0"/>
            <a:t>ефективно</a:t>
          </a:r>
          <a:r>
            <a:rPr lang="ru-RU" dirty="0" smtClean="0"/>
            <a:t> </a:t>
          </a:r>
          <a:r>
            <a:rPr lang="ru-RU" dirty="0" err="1" smtClean="0"/>
            <a:t>използване</a:t>
          </a:r>
          <a:r>
            <a:rPr lang="ru-RU" dirty="0" smtClean="0"/>
            <a:t> на </a:t>
          </a:r>
          <a:r>
            <a:rPr lang="ru-RU" dirty="0" err="1" smtClean="0"/>
            <a:t>ресурсите</a:t>
          </a:r>
          <a:r>
            <a:rPr lang="ru-RU" dirty="0" smtClean="0"/>
            <a:t>»</a:t>
          </a:r>
          <a:endParaRPr lang="bg-BG" dirty="0" smtClean="0"/>
        </a:p>
        <a:p>
          <a:r>
            <a:rPr lang="bg-BG" dirty="0" smtClean="0"/>
            <a:t>(ноември 2017)</a:t>
          </a:r>
          <a:endParaRPr lang="en-US" dirty="0"/>
        </a:p>
      </dgm:t>
    </dgm:pt>
    <dgm:pt modelId="{30E2AEAF-541E-4779-8659-F00CA67ECA86}" type="parTrans" cxnId="{DEAA6A31-62FB-4B9F-844B-8A876FF7A3D7}">
      <dgm:prSet/>
      <dgm:spPr/>
      <dgm:t>
        <a:bodyPr/>
        <a:lstStyle/>
        <a:p>
          <a:endParaRPr lang="en-US"/>
        </a:p>
      </dgm:t>
    </dgm:pt>
    <dgm:pt modelId="{C613F53E-804A-48E3-B7E0-A18BD8728597}" type="sibTrans" cxnId="{DEAA6A31-62FB-4B9F-844B-8A876FF7A3D7}">
      <dgm:prSet/>
      <dgm:spPr/>
      <dgm:t>
        <a:bodyPr/>
        <a:lstStyle/>
        <a:p>
          <a:endParaRPr lang="en-US"/>
        </a:p>
      </dgm:t>
    </dgm:pt>
    <dgm:pt modelId="{3A6BD867-B984-45B7-86C1-E534C853003A}">
      <dgm:prSet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10. </a:t>
          </a:r>
          <a:r>
            <a:rPr lang="bg-BG" dirty="0" smtClean="0"/>
            <a:t>„Насърчаване на предприемачеството“</a:t>
          </a:r>
          <a:endParaRPr lang="en-US" dirty="0" smtClean="0"/>
        </a:p>
        <a:p>
          <a:r>
            <a:rPr lang="en-US" dirty="0" smtClean="0"/>
            <a:t>(</a:t>
          </a:r>
          <a:r>
            <a:rPr lang="bg-BG" dirty="0" smtClean="0"/>
            <a:t>юни</a:t>
          </a:r>
          <a:r>
            <a:rPr lang="en-US" dirty="0" smtClean="0"/>
            <a:t> 2018) </a:t>
          </a:r>
          <a:endParaRPr lang="en-US" dirty="0"/>
        </a:p>
      </dgm:t>
    </dgm:pt>
    <dgm:pt modelId="{F9C91021-31F9-4BEB-AAA9-34EC76E58577}" type="parTrans" cxnId="{EECA3AAD-A4DC-42F8-9A5E-A9A6C902D2D2}">
      <dgm:prSet/>
      <dgm:spPr/>
      <dgm:t>
        <a:bodyPr/>
        <a:lstStyle/>
        <a:p>
          <a:endParaRPr lang="en-US"/>
        </a:p>
      </dgm:t>
    </dgm:pt>
    <dgm:pt modelId="{F696C857-CAD3-4903-B606-CE4773357CF1}" type="sibTrans" cxnId="{EECA3AAD-A4DC-42F8-9A5E-A9A6C902D2D2}">
      <dgm:prSet/>
      <dgm:spPr/>
      <dgm:t>
        <a:bodyPr/>
        <a:lstStyle/>
        <a:p>
          <a:endParaRPr lang="en-US"/>
        </a:p>
      </dgm:t>
    </dgm:pt>
    <dgm:pt modelId="{4F9F0491-1FBA-41D9-99C5-644752F46886}" type="pres">
      <dgm:prSet presAssocID="{C5407B42-87DD-44B9-84EB-E4BFD3B3B11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A417EC-5B45-415A-9758-54B5F72B8059}" type="pres">
      <dgm:prSet presAssocID="{E231ECBF-8837-4B00-BB06-5254013B7E98}" presName="node" presStyleLbl="node1" presStyleIdx="0" presStyleCnt="10" custLinFactNeighborX="6404" custLinFactNeighborY="10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DB47F2-778D-4FA2-B45A-E7F99AE1F20D}" type="pres">
      <dgm:prSet presAssocID="{D8100E57-1AA8-447D-9477-3138A1601615}" presName="sibTrans" presStyleLbl="sibTrans2D1" presStyleIdx="0" presStyleCnt="9" custLinFactNeighborX="18125" custLinFactNeighborY="3822"/>
      <dgm:spPr/>
      <dgm:t>
        <a:bodyPr/>
        <a:lstStyle/>
        <a:p>
          <a:endParaRPr lang="en-US"/>
        </a:p>
      </dgm:t>
    </dgm:pt>
    <dgm:pt modelId="{D3917B77-1B22-44CB-8147-31112382C082}" type="pres">
      <dgm:prSet presAssocID="{D8100E57-1AA8-447D-9477-3138A1601615}" presName="connectorText" presStyleLbl="sibTrans2D1" presStyleIdx="0" presStyleCnt="9"/>
      <dgm:spPr/>
      <dgm:t>
        <a:bodyPr/>
        <a:lstStyle/>
        <a:p>
          <a:endParaRPr lang="en-US"/>
        </a:p>
      </dgm:t>
    </dgm:pt>
    <dgm:pt modelId="{83465D6F-2BBC-41FA-92E4-CF92AFD6B79A}" type="pres">
      <dgm:prSet presAssocID="{A0561233-0056-40A2-B8F9-8DC0D509FF80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4F9DB4-72A3-46E6-B03B-FFDF0D2E0223}" type="pres">
      <dgm:prSet presAssocID="{9F372E7C-E733-4542-86E9-5149CC0EDA95}" presName="sibTrans" presStyleLbl="sibTrans2D1" presStyleIdx="1" presStyleCnt="9"/>
      <dgm:spPr/>
      <dgm:t>
        <a:bodyPr/>
        <a:lstStyle/>
        <a:p>
          <a:endParaRPr lang="en-US"/>
        </a:p>
      </dgm:t>
    </dgm:pt>
    <dgm:pt modelId="{95B51C84-4522-41F1-86EE-85380313C34D}" type="pres">
      <dgm:prSet presAssocID="{9F372E7C-E733-4542-86E9-5149CC0EDA95}" presName="connectorText" presStyleLbl="sibTrans2D1" presStyleIdx="1" presStyleCnt="9"/>
      <dgm:spPr/>
      <dgm:t>
        <a:bodyPr/>
        <a:lstStyle/>
        <a:p>
          <a:endParaRPr lang="en-US"/>
        </a:p>
      </dgm:t>
    </dgm:pt>
    <dgm:pt modelId="{0BCE2F2E-4445-4D3C-8139-F9576C027698}" type="pres">
      <dgm:prSet presAssocID="{89BC97F9-8ADB-4181-9C46-01EF776A86AA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D18CD-2F31-4B08-B98F-AD1391FDD153}" type="pres">
      <dgm:prSet presAssocID="{7A80D9DC-9426-496C-B364-F3DFDBD47E89}" presName="sibTrans" presStyleLbl="sibTrans2D1" presStyleIdx="2" presStyleCnt="9"/>
      <dgm:spPr/>
      <dgm:t>
        <a:bodyPr/>
        <a:lstStyle/>
        <a:p>
          <a:endParaRPr lang="en-US"/>
        </a:p>
      </dgm:t>
    </dgm:pt>
    <dgm:pt modelId="{A68EE179-D7DF-414D-9AC2-CFEEEC2A3AA7}" type="pres">
      <dgm:prSet presAssocID="{7A80D9DC-9426-496C-B364-F3DFDBD47E89}" presName="connectorText" presStyleLbl="sibTrans2D1" presStyleIdx="2" presStyleCnt="9"/>
      <dgm:spPr/>
      <dgm:t>
        <a:bodyPr/>
        <a:lstStyle/>
        <a:p>
          <a:endParaRPr lang="en-US"/>
        </a:p>
      </dgm:t>
    </dgm:pt>
    <dgm:pt modelId="{78B4E1D2-B73D-4626-AFC5-A422A3D74E13}" type="pres">
      <dgm:prSet presAssocID="{669CA18B-4105-4432-A232-B79FA55E0331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169CC-981B-4B50-9EBF-8EDDC644E752}" type="pres">
      <dgm:prSet presAssocID="{3E1AC927-3D25-4BD3-8493-F23B7E3F7BC6}" presName="sibTrans" presStyleLbl="sibTrans2D1" presStyleIdx="3" presStyleCnt="9"/>
      <dgm:spPr/>
      <dgm:t>
        <a:bodyPr/>
        <a:lstStyle/>
        <a:p>
          <a:endParaRPr lang="en-US"/>
        </a:p>
      </dgm:t>
    </dgm:pt>
    <dgm:pt modelId="{C516D099-4DDD-48B5-95BC-2696B30811E2}" type="pres">
      <dgm:prSet presAssocID="{3E1AC927-3D25-4BD3-8493-F23B7E3F7BC6}" presName="connectorText" presStyleLbl="sibTrans2D1" presStyleIdx="3" presStyleCnt="9"/>
      <dgm:spPr/>
      <dgm:t>
        <a:bodyPr/>
        <a:lstStyle/>
        <a:p>
          <a:endParaRPr lang="en-US"/>
        </a:p>
      </dgm:t>
    </dgm:pt>
    <dgm:pt modelId="{F2A03514-5FF8-4D87-97C5-3485333D6C53}" type="pres">
      <dgm:prSet presAssocID="{93D83B12-8832-485E-B0D6-C797C6F8C1CC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EFD3FA-50D7-4E90-9D6F-09A9CA1EBBC5}" type="pres">
      <dgm:prSet presAssocID="{F20840DC-5499-45EF-8A1D-031649ED0180}" presName="sibTrans" presStyleLbl="sibTrans2D1" presStyleIdx="4" presStyleCnt="9"/>
      <dgm:spPr/>
      <dgm:t>
        <a:bodyPr/>
        <a:lstStyle/>
        <a:p>
          <a:endParaRPr lang="en-US"/>
        </a:p>
      </dgm:t>
    </dgm:pt>
    <dgm:pt modelId="{B8DDC0AC-23F4-4DD3-A038-57A54FE7DC98}" type="pres">
      <dgm:prSet presAssocID="{F20840DC-5499-45EF-8A1D-031649ED0180}" presName="connectorText" presStyleLbl="sibTrans2D1" presStyleIdx="4" presStyleCnt="9"/>
      <dgm:spPr/>
      <dgm:t>
        <a:bodyPr/>
        <a:lstStyle/>
        <a:p>
          <a:endParaRPr lang="en-US"/>
        </a:p>
      </dgm:t>
    </dgm:pt>
    <dgm:pt modelId="{D75F535F-1E29-479D-BF17-9F4776DBB37C}" type="pres">
      <dgm:prSet presAssocID="{F5DFCFFC-67B7-4E84-838E-89216FFE149E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430484-58A9-4CB2-8B56-65FE7283558A}" type="pres">
      <dgm:prSet presAssocID="{52ACEB7B-C8AA-46BB-B202-78931E83922F}" presName="sibTrans" presStyleLbl="sibTrans2D1" presStyleIdx="5" presStyleCnt="9"/>
      <dgm:spPr/>
      <dgm:t>
        <a:bodyPr/>
        <a:lstStyle/>
        <a:p>
          <a:endParaRPr lang="en-US"/>
        </a:p>
      </dgm:t>
    </dgm:pt>
    <dgm:pt modelId="{3A1D22C7-D220-4DE8-B320-04A43EB86998}" type="pres">
      <dgm:prSet presAssocID="{52ACEB7B-C8AA-46BB-B202-78931E83922F}" presName="connectorText" presStyleLbl="sibTrans2D1" presStyleIdx="5" presStyleCnt="9"/>
      <dgm:spPr/>
      <dgm:t>
        <a:bodyPr/>
        <a:lstStyle/>
        <a:p>
          <a:endParaRPr lang="en-US"/>
        </a:p>
      </dgm:t>
    </dgm:pt>
    <dgm:pt modelId="{EED01041-8413-4B25-9912-794AD79005D0}" type="pres">
      <dgm:prSet presAssocID="{557FF012-D432-4AD6-B819-57B77579C9D2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0E7B27-83BE-4FD4-B7A7-9C39FD758564}" type="pres">
      <dgm:prSet presAssocID="{0C6F24E4-E698-4AA6-9174-7C26B5A30E92}" presName="sibTrans" presStyleLbl="sibTrans2D1" presStyleIdx="6" presStyleCnt="9"/>
      <dgm:spPr/>
      <dgm:t>
        <a:bodyPr/>
        <a:lstStyle/>
        <a:p>
          <a:endParaRPr lang="en-US"/>
        </a:p>
      </dgm:t>
    </dgm:pt>
    <dgm:pt modelId="{8FF7173F-E822-4E15-900D-ADDDE684EC94}" type="pres">
      <dgm:prSet presAssocID="{0C6F24E4-E698-4AA6-9174-7C26B5A30E92}" presName="connectorText" presStyleLbl="sibTrans2D1" presStyleIdx="6" presStyleCnt="9"/>
      <dgm:spPr/>
      <dgm:t>
        <a:bodyPr/>
        <a:lstStyle/>
        <a:p>
          <a:endParaRPr lang="en-US"/>
        </a:p>
      </dgm:t>
    </dgm:pt>
    <dgm:pt modelId="{9253B189-1DB9-440A-8588-E2D1A1A139E3}" type="pres">
      <dgm:prSet presAssocID="{1658881B-6398-4A2B-BB92-32B14BA88A9D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64583-1C65-4092-8B5D-68AFEF6CDE6E}" type="pres">
      <dgm:prSet presAssocID="{322B4DE1-CB8C-4B21-BFD1-5908E6C106A8}" presName="sibTrans" presStyleLbl="sibTrans2D1" presStyleIdx="7" presStyleCnt="9"/>
      <dgm:spPr/>
      <dgm:t>
        <a:bodyPr/>
        <a:lstStyle/>
        <a:p>
          <a:endParaRPr lang="en-US"/>
        </a:p>
      </dgm:t>
    </dgm:pt>
    <dgm:pt modelId="{53FE26FF-8937-4F6B-83B0-9AE6B2B63E6C}" type="pres">
      <dgm:prSet presAssocID="{322B4DE1-CB8C-4B21-BFD1-5908E6C106A8}" presName="connectorText" presStyleLbl="sibTrans2D1" presStyleIdx="7" presStyleCnt="9"/>
      <dgm:spPr/>
      <dgm:t>
        <a:bodyPr/>
        <a:lstStyle/>
        <a:p>
          <a:endParaRPr lang="en-US"/>
        </a:p>
      </dgm:t>
    </dgm:pt>
    <dgm:pt modelId="{DE3A1A29-4735-46DB-92D5-A5722CE33D72}" type="pres">
      <dgm:prSet presAssocID="{B40E7770-2A4C-46B2-B63B-A1229B0647DB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75A743-45DC-47AA-8A95-25DAC725EE2B}" type="pres">
      <dgm:prSet presAssocID="{C613F53E-804A-48E3-B7E0-A18BD8728597}" presName="sibTrans" presStyleLbl="sibTrans2D1" presStyleIdx="8" presStyleCnt="9"/>
      <dgm:spPr/>
      <dgm:t>
        <a:bodyPr/>
        <a:lstStyle/>
        <a:p>
          <a:endParaRPr lang="en-US"/>
        </a:p>
      </dgm:t>
    </dgm:pt>
    <dgm:pt modelId="{FEE7C7A1-EADF-4384-B8B7-94B8DCB0A88B}" type="pres">
      <dgm:prSet presAssocID="{C613F53E-804A-48E3-B7E0-A18BD8728597}" presName="connectorText" presStyleLbl="sibTrans2D1" presStyleIdx="8" presStyleCnt="9"/>
      <dgm:spPr/>
      <dgm:t>
        <a:bodyPr/>
        <a:lstStyle/>
        <a:p>
          <a:endParaRPr lang="en-US"/>
        </a:p>
      </dgm:t>
    </dgm:pt>
    <dgm:pt modelId="{0718D424-7109-4D32-8439-7E95453F3B46}" type="pres">
      <dgm:prSet presAssocID="{3A6BD867-B984-45B7-86C1-E534C853003A}" presName="node" presStyleLbl="node1" presStyleIdx="9" presStyleCnt="10" custScaleX="1139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85C8C99-DAFF-4E08-9470-A9DB998ACA35}" type="presOf" srcId="{F5DFCFFC-67B7-4E84-838E-89216FFE149E}" destId="{D75F535F-1E29-479D-BF17-9F4776DBB37C}" srcOrd="0" destOrd="0" presId="urn:microsoft.com/office/officeart/2005/8/layout/process5"/>
    <dgm:cxn modelId="{DC1AC1E7-C9D7-487F-A557-68BBDE13AA40}" srcId="{C5407B42-87DD-44B9-84EB-E4BFD3B3B113}" destId="{93D83B12-8832-485E-B0D6-C797C6F8C1CC}" srcOrd="4" destOrd="0" parTransId="{72B6DB6B-143D-47B6-9D7C-E89D8E89C42D}" sibTransId="{F20840DC-5499-45EF-8A1D-031649ED0180}"/>
    <dgm:cxn modelId="{07A2E4D1-633D-4293-BDF7-4215772DD1F6}" type="presOf" srcId="{F20840DC-5499-45EF-8A1D-031649ED0180}" destId="{A4EFD3FA-50D7-4E90-9D6F-09A9CA1EBBC5}" srcOrd="0" destOrd="0" presId="urn:microsoft.com/office/officeart/2005/8/layout/process5"/>
    <dgm:cxn modelId="{C0AAB2AE-B3D2-4E57-A893-59F7D6A8E253}" type="presOf" srcId="{3A6BD867-B984-45B7-86C1-E534C853003A}" destId="{0718D424-7109-4D32-8439-7E95453F3B46}" srcOrd="0" destOrd="0" presId="urn:microsoft.com/office/officeart/2005/8/layout/process5"/>
    <dgm:cxn modelId="{EE521C93-FAD8-48FB-A5B4-28B708EC8F83}" srcId="{C5407B42-87DD-44B9-84EB-E4BFD3B3B113}" destId="{E231ECBF-8837-4B00-BB06-5254013B7E98}" srcOrd="0" destOrd="0" parTransId="{376B122C-3824-44AD-99C3-EF10F5FFBB87}" sibTransId="{D8100E57-1AA8-447D-9477-3138A1601615}"/>
    <dgm:cxn modelId="{91F8AFF5-1C80-456C-A12F-D5BFC744F3EA}" type="presOf" srcId="{F20840DC-5499-45EF-8A1D-031649ED0180}" destId="{B8DDC0AC-23F4-4DD3-A038-57A54FE7DC98}" srcOrd="1" destOrd="0" presId="urn:microsoft.com/office/officeart/2005/8/layout/process5"/>
    <dgm:cxn modelId="{0A94191F-C640-4CDE-ACD7-806A062644F0}" srcId="{C5407B42-87DD-44B9-84EB-E4BFD3B3B113}" destId="{89BC97F9-8ADB-4181-9C46-01EF776A86AA}" srcOrd="2" destOrd="0" parTransId="{7E5BDE66-3B5A-4249-8846-B303B883C904}" sibTransId="{7A80D9DC-9426-496C-B364-F3DFDBD47E89}"/>
    <dgm:cxn modelId="{E26EFFB3-B13E-4902-BB18-51088E3FEA7D}" type="presOf" srcId="{7A80D9DC-9426-496C-B364-F3DFDBD47E89}" destId="{520D18CD-2F31-4B08-B98F-AD1391FDD153}" srcOrd="0" destOrd="0" presId="urn:microsoft.com/office/officeart/2005/8/layout/process5"/>
    <dgm:cxn modelId="{4B446D9F-B93C-4223-B569-AE8C42FECD92}" type="presOf" srcId="{3E1AC927-3D25-4BD3-8493-F23B7E3F7BC6}" destId="{481169CC-981B-4B50-9EBF-8EDDC644E752}" srcOrd="0" destOrd="0" presId="urn:microsoft.com/office/officeart/2005/8/layout/process5"/>
    <dgm:cxn modelId="{4E2FA45F-2667-44D0-A747-B6CD8BC63162}" type="presOf" srcId="{52ACEB7B-C8AA-46BB-B202-78931E83922F}" destId="{3A1D22C7-D220-4DE8-B320-04A43EB86998}" srcOrd="1" destOrd="0" presId="urn:microsoft.com/office/officeart/2005/8/layout/process5"/>
    <dgm:cxn modelId="{BE23064A-519A-445B-AA13-354AD41DD4D4}" type="presOf" srcId="{3E1AC927-3D25-4BD3-8493-F23B7E3F7BC6}" destId="{C516D099-4DDD-48B5-95BC-2696B30811E2}" srcOrd="1" destOrd="0" presId="urn:microsoft.com/office/officeart/2005/8/layout/process5"/>
    <dgm:cxn modelId="{014B1BBD-825E-4DAC-88A2-DA15372E236A}" srcId="{C5407B42-87DD-44B9-84EB-E4BFD3B3B113}" destId="{669CA18B-4105-4432-A232-B79FA55E0331}" srcOrd="3" destOrd="0" parTransId="{AE9F56A3-049F-4E55-AA17-0EFB7DD90D2D}" sibTransId="{3E1AC927-3D25-4BD3-8493-F23B7E3F7BC6}"/>
    <dgm:cxn modelId="{24DEB5A1-5427-4B73-A5F7-E70C97EAC17B}" type="presOf" srcId="{0C6F24E4-E698-4AA6-9174-7C26B5A30E92}" destId="{0C0E7B27-83BE-4FD4-B7A7-9C39FD758564}" srcOrd="0" destOrd="0" presId="urn:microsoft.com/office/officeart/2005/8/layout/process5"/>
    <dgm:cxn modelId="{8F74A381-33AB-4B7C-A070-AC6218A07FA7}" type="presOf" srcId="{C5407B42-87DD-44B9-84EB-E4BFD3B3B113}" destId="{4F9F0491-1FBA-41D9-99C5-644752F46886}" srcOrd="0" destOrd="0" presId="urn:microsoft.com/office/officeart/2005/8/layout/process5"/>
    <dgm:cxn modelId="{F3297D30-1042-4418-A6BE-51FF642343F8}" type="presOf" srcId="{322B4DE1-CB8C-4B21-BFD1-5908E6C106A8}" destId="{75664583-1C65-4092-8B5D-68AFEF6CDE6E}" srcOrd="0" destOrd="0" presId="urn:microsoft.com/office/officeart/2005/8/layout/process5"/>
    <dgm:cxn modelId="{011D763A-318B-4CC0-B8C4-2C19FDC5A468}" type="presOf" srcId="{52ACEB7B-C8AA-46BB-B202-78931E83922F}" destId="{7B430484-58A9-4CB2-8B56-65FE7283558A}" srcOrd="0" destOrd="0" presId="urn:microsoft.com/office/officeart/2005/8/layout/process5"/>
    <dgm:cxn modelId="{C63BECB4-4A21-4BD2-86B0-AC9DBE1CCD4E}" type="presOf" srcId="{D8100E57-1AA8-447D-9477-3138A1601615}" destId="{D3917B77-1B22-44CB-8147-31112382C082}" srcOrd="1" destOrd="0" presId="urn:microsoft.com/office/officeart/2005/8/layout/process5"/>
    <dgm:cxn modelId="{888FDBD9-8B52-4855-8B83-0786A2EADAC0}" type="presOf" srcId="{B40E7770-2A4C-46B2-B63B-A1229B0647DB}" destId="{DE3A1A29-4735-46DB-92D5-A5722CE33D72}" srcOrd="0" destOrd="0" presId="urn:microsoft.com/office/officeart/2005/8/layout/process5"/>
    <dgm:cxn modelId="{EECA3AAD-A4DC-42F8-9A5E-A9A6C902D2D2}" srcId="{C5407B42-87DD-44B9-84EB-E4BFD3B3B113}" destId="{3A6BD867-B984-45B7-86C1-E534C853003A}" srcOrd="9" destOrd="0" parTransId="{F9C91021-31F9-4BEB-AAA9-34EC76E58577}" sibTransId="{F696C857-CAD3-4903-B606-CE4773357CF1}"/>
    <dgm:cxn modelId="{8A22CB32-C2A8-4849-BEE5-90A096C907BE}" type="presOf" srcId="{9F372E7C-E733-4542-86E9-5149CC0EDA95}" destId="{95B51C84-4522-41F1-86EE-85380313C34D}" srcOrd="1" destOrd="0" presId="urn:microsoft.com/office/officeart/2005/8/layout/process5"/>
    <dgm:cxn modelId="{22FC3293-A5FD-4F07-8D1B-DB5CF0A27681}" srcId="{C5407B42-87DD-44B9-84EB-E4BFD3B3B113}" destId="{F5DFCFFC-67B7-4E84-838E-89216FFE149E}" srcOrd="5" destOrd="0" parTransId="{DC963B28-D7AD-444A-B6C6-2F6EF2009C05}" sibTransId="{52ACEB7B-C8AA-46BB-B202-78931E83922F}"/>
    <dgm:cxn modelId="{15632B5F-C420-4719-A4B0-50FD8C86C997}" srcId="{C5407B42-87DD-44B9-84EB-E4BFD3B3B113}" destId="{1658881B-6398-4A2B-BB92-32B14BA88A9D}" srcOrd="7" destOrd="0" parTransId="{4FB3F8AC-56BB-4DC6-8F00-FDF7D491E6BF}" sibTransId="{322B4DE1-CB8C-4B21-BFD1-5908E6C106A8}"/>
    <dgm:cxn modelId="{68F3A562-02A9-42CF-BA4E-EC8B9A02A3C3}" type="presOf" srcId="{1658881B-6398-4A2B-BB92-32B14BA88A9D}" destId="{9253B189-1DB9-440A-8588-E2D1A1A139E3}" srcOrd="0" destOrd="0" presId="urn:microsoft.com/office/officeart/2005/8/layout/process5"/>
    <dgm:cxn modelId="{BDA75A8F-8BCE-4AE8-A459-EFE1C8F8D04D}" type="presOf" srcId="{E231ECBF-8837-4B00-BB06-5254013B7E98}" destId="{C3A417EC-5B45-415A-9758-54B5F72B8059}" srcOrd="0" destOrd="0" presId="urn:microsoft.com/office/officeart/2005/8/layout/process5"/>
    <dgm:cxn modelId="{A90AE1C9-A709-4585-9398-F94E466C8204}" srcId="{C5407B42-87DD-44B9-84EB-E4BFD3B3B113}" destId="{A0561233-0056-40A2-B8F9-8DC0D509FF80}" srcOrd="1" destOrd="0" parTransId="{69D502FB-5226-4F1F-BC3C-A5D5AE2B2087}" sibTransId="{9F372E7C-E733-4542-86E9-5149CC0EDA95}"/>
    <dgm:cxn modelId="{DE2723AA-780D-4477-B124-016592296F20}" type="presOf" srcId="{557FF012-D432-4AD6-B819-57B77579C9D2}" destId="{EED01041-8413-4B25-9912-794AD79005D0}" srcOrd="0" destOrd="0" presId="urn:microsoft.com/office/officeart/2005/8/layout/process5"/>
    <dgm:cxn modelId="{30227598-CDB8-457A-823E-C0B3B192CF97}" type="presOf" srcId="{A0561233-0056-40A2-B8F9-8DC0D509FF80}" destId="{83465D6F-2BBC-41FA-92E4-CF92AFD6B79A}" srcOrd="0" destOrd="0" presId="urn:microsoft.com/office/officeart/2005/8/layout/process5"/>
    <dgm:cxn modelId="{1FAE1285-2DD4-467B-8971-E5074392EE46}" type="presOf" srcId="{89BC97F9-8ADB-4181-9C46-01EF776A86AA}" destId="{0BCE2F2E-4445-4D3C-8139-F9576C027698}" srcOrd="0" destOrd="0" presId="urn:microsoft.com/office/officeart/2005/8/layout/process5"/>
    <dgm:cxn modelId="{63932F02-6B1B-403D-AE96-9161930F6DDE}" type="presOf" srcId="{0C6F24E4-E698-4AA6-9174-7C26B5A30E92}" destId="{8FF7173F-E822-4E15-900D-ADDDE684EC94}" srcOrd="1" destOrd="0" presId="urn:microsoft.com/office/officeart/2005/8/layout/process5"/>
    <dgm:cxn modelId="{25D6284F-204C-41B9-9CE2-E487543E20A1}" type="presOf" srcId="{7A80D9DC-9426-496C-B364-F3DFDBD47E89}" destId="{A68EE179-D7DF-414D-9AC2-CFEEEC2A3AA7}" srcOrd="1" destOrd="0" presId="urn:microsoft.com/office/officeart/2005/8/layout/process5"/>
    <dgm:cxn modelId="{4631BE38-53D5-45BB-A205-19A75421723C}" type="presOf" srcId="{C613F53E-804A-48E3-B7E0-A18BD8728597}" destId="{FEE7C7A1-EADF-4384-B8B7-94B8DCB0A88B}" srcOrd="1" destOrd="0" presId="urn:microsoft.com/office/officeart/2005/8/layout/process5"/>
    <dgm:cxn modelId="{96D2F4FE-2A53-487F-B86A-C5DB7164392A}" type="presOf" srcId="{669CA18B-4105-4432-A232-B79FA55E0331}" destId="{78B4E1D2-B73D-4626-AFC5-A422A3D74E13}" srcOrd="0" destOrd="0" presId="urn:microsoft.com/office/officeart/2005/8/layout/process5"/>
    <dgm:cxn modelId="{C0CEC036-5B17-4778-8013-155B27F05CB8}" type="presOf" srcId="{D8100E57-1AA8-447D-9477-3138A1601615}" destId="{CFDB47F2-778D-4FA2-B45A-E7F99AE1F20D}" srcOrd="0" destOrd="0" presId="urn:microsoft.com/office/officeart/2005/8/layout/process5"/>
    <dgm:cxn modelId="{77F75F4A-0962-442C-A8B2-CCD5E7A86756}" type="presOf" srcId="{322B4DE1-CB8C-4B21-BFD1-5908E6C106A8}" destId="{53FE26FF-8937-4F6B-83B0-9AE6B2B63E6C}" srcOrd="1" destOrd="0" presId="urn:microsoft.com/office/officeart/2005/8/layout/process5"/>
    <dgm:cxn modelId="{3A579AFF-C053-45DD-9246-A16FBC4356CB}" type="presOf" srcId="{C613F53E-804A-48E3-B7E0-A18BD8728597}" destId="{C975A743-45DC-47AA-8A95-25DAC725EE2B}" srcOrd="0" destOrd="0" presId="urn:microsoft.com/office/officeart/2005/8/layout/process5"/>
    <dgm:cxn modelId="{DEAA6A31-62FB-4B9F-844B-8A876FF7A3D7}" srcId="{C5407B42-87DD-44B9-84EB-E4BFD3B3B113}" destId="{B40E7770-2A4C-46B2-B63B-A1229B0647DB}" srcOrd="8" destOrd="0" parTransId="{30E2AEAF-541E-4779-8659-F00CA67ECA86}" sibTransId="{C613F53E-804A-48E3-B7E0-A18BD8728597}"/>
    <dgm:cxn modelId="{0BB944C7-F23F-45C7-A01E-D432DDFCF27C}" srcId="{C5407B42-87DD-44B9-84EB-E4BFD3B3B113}" destId="{557FF012-D432-4AD6-B819-57B77579C9D2}" srcOrd="6" destOrd="0" parTransId="{BC11B9E5-4131-4048-8B59-2D1265B9C766}" sibTransId="{0C6F24E4-E698-4AA6-9174-7C26B5A30E92}"/>
    <dgm:cxn modelId="{3FBD1F07-5E42-4573-95AD-FED9E779B94D}" type="presOf" srcId="{9F372E7C-E733-4542-86E9-5149CC0EDA95}" destId="{324F9DB4-72A3-46E6-B03B-FFDF0D2E0223}" srcOrd="0" destOrd="0" presId="urn:microsoft.com/office/officeart/2005/8/layout/process5"/>
    <dgm:cxn modelId="{FEB8D033-4F4E-4DA2-92BF-F870A7089F03}" type="presOf" srcId="{93D83B12-8832-485E-B0D6-C797C6F8C1CC}" destId="{F2A03514-5FF8-4D87-97C5-3485333D6C53}" srcOrd="0" destOrd="0" presId="urn:microsoft.com/office/officeart/2005/8/layout/process5"/>
    <dgm:cxn modelId="{2F0A89DF-89F1-49BB-B795-5876214023B5}" type="presParOf" srcId="{4F9F0491-1FBA-41D9-99C5-644752F46886}" destId="{C3A417EC-5B45-415A-9758-54B5F72B8059}" srcOrd="0" destOrd="0" presId="urn:microsoft.com/office/officeart/2005/8/layout/process5"/>
    <dgm:cxn modelId="{0A4A2315-F4E4-46CF-88B2-3DE0F4F3F8B3}" type="presParOf" srcId="{4F9F0491-1FBA-41D9-99C5-644752F46886}" destId="{CFDB47F2-778D-4FA2-B45A-E7F99AE1F20D}" srcOrd="1" destOrd="0" presId="urn:microsoft.com/office/officeart/2005/8/layout/process5"/>
    <dgm:cxn modelId="{180BEDA0-B905-4D54-82A6-85F421CCC18F}" type="presParOf" srcId="{CFDB47F2-778D-4FA2-B45A-E7F99AE1F20D}" destId="{D3917B77-1B22-44CB-8147-31112382C082}" srcOrd="0" destOrd="0" presId="urn:microsoft.com/office/officeart/2005/8/layout/process5"/>
    <dgm:cxn modelId="{0A0A5B38-43C0-4E9A-ACA9-6E65E6517043}" type="presParOf" srcId="{4F9F0491-1FBA-41D9-99C5-644752F46886}" destId="{83465D6F-2BBC-41FA-92E4-CF92AFD6B79A}" srcOrd="2" destOrd="0" presId="urn:microsoft.com/office/officeart/2005/8/layout/process5"/>
    <dgm:cxn modelId="{A60D109D-062F-43C5-8DB7-C0B416E28152}" type="presParOf" srcId="{4F9F0491-1FBA-41D9-99C5-644752F46886}" destId="{324F9DB4-72A3-46E6-B03B-FFDF0D2E0223}" srcOrd="3" destOrd="0" presId="urn:microsoft.com/office/officeart/2005/8/layout/process5"/>
    <dgm:cxn modelId="{FE1DF050-640A-47A6-ABB5-29A787A91504}" type="presParOf" srcId="{324F9DB4-72A3-46E6-B03B-FFDF0D2E0223}" destId="{95B51C84-4522-41F1-86EE-85380313C34D}" srcOrd="0" destOrd="0" presId="urn:microsoft.com/office/officeart/2005/8/layout/process5"/>
    <dgm:cxn modelId="{0BA36411-FEF6-4BE4-9417-92262C068F9E}" type="presParOf" srcId="{4F9F0491-1FBA-41D9-99C5-644752F46886}" destId="{0BCE2F2E-4445-4D3C-8139-F9576C027698}" srcOrd="4" destOrd="0" presId="urn:microsoft.com/office/officeart/2005/8/layout/process5"/>
    <dgm:cxn modelId="{8871C5C6-7AB9-47F5-9A63-D3E2E4A507D5}" type="presParOf" srcId="{4F9F0491-1FBA-41D9-99C5-644752F46886}" destId="{520D18CD-2F31-4B08-B98F-AD1391FDD153}" srcOrd="5" destOrd="0" presId="urn:microsoft.com/office/officeart/2005/8/layout/process5"/>
    <dgm:cxn modelId="{F648D0F7-7623-45E3-BFB0-2AC65B542E67}" type="presParOf" srcId="{520D18CD-2F31-4B08-B98F-AD1391FDD153}" destId="{A68EE179-D7DF-414D-9AC2-CFEEEC2A3AA7}" srcOrd="0" destOrd="0" presId="urn:microsoft.com/office/officeart/2005/8/layout/process5"/>
    <dgm:cxn modelId="{30B0A6C9-3D11-4E42-A2F4-884B368FB2DB}" type="presParOf" srcId="{4F9F0491-1FBA-41D9-99C5-644752F46886}" destId="{78B4E1D2-B73D-4626-AFC5-A422A3D74E13}" srcOrd="6" destOrd="0" presId="urn:microsoft.com/office/officeart/2005/8/layout/process5"/>
    <dgm:cxn modelId="{F80FEFE8-0504-4916-9799-3663471969FE}" type="presParOf" srcId="{4F9F0491-1FBA-41D9-99C5-644752F46886}" destId="{481169CC-981B-4B50-9EBF-8EDDC644E752}" srcOrd="7" destOrd="0" presId="urn:microsoft.com/office/officeart/2005/8/layout/process5"/>
    <dgm:cxn modelId="{E1B0936A-79FA-47AB-A34E-AA544D560B24}" type="presParOf" srcId="{481169CC-981B-4B50-9EBF-8EDDC644E752}" destId="{C516D099-4DDD-48B5-95BC-2696B30811E2}" srcOrd="0" destOrd="0" presId="urn:microsoft.com/office/officeart/2005/8/layout/process5"/>
    <dgm:cxn modelId="{CDEE9769-0F6A-431A-B6CF-3C94210EBAEF}" type="presParOf" srcId="{4F9F0491-1FBA-41D9-99C5-644752F46886}" destId="{F2A03514-5FF8-4D87-97C5-3485333D6C53}" srcOrd="8" destOrd="0" presId="urn:microsoft.com/office/officeart/2005/8/layout/process5"/>
    <dgm:cxn modelId="{BF9A461D-A0C1-414F-BFCC-74CA5557B7F3}" type="presParOf" srcId="{4F9F0491-1FBA-41D9-99C5-644752F46886}" destId="{A4EFD3FA-50D7-4E90-9D6F-09A9CA1EBBC5}" srcOrd="9" destOrd="0" presId="urn:microsoft.com/office/officeart/2005/8/layout/process5"/>
    <dgm:cxn modelId="{484BE3AE-B344-4201-B80A-2FE55F0A4F7B}" type="presParOf" srcId="{A4EFD3FA-50D7-4E90-9D6F-09A9CA1EBBC5}" destId="{B8DDC0AC-23F4-4DD3-A038-57A54FE7DC98}" srcOrd="0" destOrd="0" presId="urn:microsoft.com/office/officeart/2005/8/layout/process5"/>
    <dgm:cxn modelId="{A745DA56-E19B-49C1-AAA1-1FB5FFE7EDA3}" type="presParOf" srcId="{4F9F0491-1FBA-41D9-99C5-644752F46886}" destId="{D75F535F-1E29-479D-BF17-9F4776DBB37C}" srcOrd="10" destOrd="0" presId="urn:microsoft.com/office/officeart/2005/8/layout/process5"/>
    <dgm:cxn modelId="{CD13F8AC-8A0F-4D63-A5C2-36CC99ED0DD9}" type="presParOf" srcId="{4F9F0491-1FBA-41D9-99C5-644752F46886}" destId="{7B430484-58A9-4CB2-8B56-65FE7283558A}" srcOrd="11" destOrd="0" presId="urn:microsoft.com/office/officeart/2005/8/layout/process5"/>
    <dgm:cxn modelId="{17A5ACD9-B564-4B5D-ADAD-1E47F84D98BB}" type="presParOf" srcId="{7B430484-58A9-4CB2-8B56-65FE7283558A}" destId="{3A1D22C7-D220-4DE8-B320-04A43EB86998}" srcOrd="0" destOrd="0" presId="urn:microsoft.com/office/officeart/2005/8/layout/process5"/>
    <dgm:cxn modelId="{31ED76D1-14FB-4078-9B68-D65697642006}" type="presParOf" srcId="{4F9F0491-1FBA-41D9-99C5-644752F46886}" destId="{EED01041-8413-4B25-9912-794AD79005D0}" srcOrd="12" destOrd="0" presId="urn:microsoft.com/office/officeart/2005/8/layout/process5"/>
    <dgm:cxn modelId="{10D33353-0F71-4031-8D3B-9C286D86050E}" type="presParOf" srcId="{4F9F0491-1FBA-41D9-99C5-644752F46886}" destId="{0C0E7B27-83BE-4FD4-B7A7-9C39FD758564}" srcOrd="13" destOrd="0" presId="urn:microsoft.com/office/officeart/2005/8/layout/process5"/>
    <dgm:cxn modelId="{1A5A78EA-371E-40BF-AE9F-E329F6D5F3F9}" type="presParOf" srcId="{0C0E7B27-83BE-4FD4-B7A7-9C39FD758564}" destId="{8FF7173F-E822-4E15-900D-ADDDE684EC94}" srcOrd="0" destOrd="0" presId="urn:microsoft.com/office/officeart/2005/8/layout/process5"/>
    <dgm:cxn modelId="{0E9D2581-4B56-40BF-AC68-67E98085F073}" type="presParOf" srcId="{4F9F0491-1FBA-41D9-99C5-644752F46886}" destId="{9253B189-1DB9-440A-8588-E2D1A1A139E3}" srcOrd="14" destOrd="0" presId="urn:microsoft.com/office/officeart/2005/8/layout/process5"/>
    <dgm:cxn modelId="{A40F0E99-9ED1-4D1C-8BF2-D04661ED3A4A}" type="presParOf" srcId="{4F9F0491-1FBA-41D9-99C5-644752F46886}" destId="{75664583-1C65-4092-8B5D-68AFEF6CDE6E}" srcOrd="15" destOrd="0" presId="urn:microsoft.com/office/officeart/2005/8/layout/process5"/>
    <dgm:cxn modelId="{9CC7AD6D-58D6-4CE0-BE68-2A60ABA4D035}" type="presParOf" srcId="{75664583-1C65-4092-8B5D-68AFEF6CDE6E}" destId="{53FE26FF-8937-4F6B-83B0-9AE6B2B63E6C}" srcOrd="0" destOrd="0" presId="urn:microsoft.com/office/officeart/2005/8/layout/process5"/>
    <dgm:cxn modelId="{B61C9C66-F5FD-446A-B972-FCBF87F7C772}" type="presParOf" srcId="{4F9F0491-1FBA-41D9-99C5-644752F46886}" destId="{DE3A1A29-4735-46DB-92D5-A5722CE33D72}" srcOrd="16" destOrd="0" presId="urn:microsoft.com/office/officeart/2005/8/layout/process5"/>
    <dgm:cxn modelId="{72A9E722-2EAA-4F08-B2DC-3E14C2EF4836}" type="presParOf" srcId="{4F9F0491-1FBA-41D9-99C5-644752F46886}" destId="{C975A743-45DC-47AA-8A95-25DAC725EE2B}" srcOrd="17" destOrd="0" presId="urn:microsoft.com/office/officeart/2005/8/layout/process5"/>
    <dgm:cxn modelId="{AB21C758-C317-4E32-8E1D-C1CD91FE223F}" type="presParOf" srcId="{C975A743-45DC-47AA-8A95-25DAC725EE2B}" destId="{FEE7C7A1-EADF-4384-B8B7-94B8DCB0A88B}" srcOrd="0" destOrd="0" presId="urn:microsoft.com/office/officeart/2005/8/layout/process5"/>
    <dgm:cxn modelId="{17AD5012-C353-470A-B29C-7C2FB3B3CC5F}" type="presParOf" srcId="{4F9F0491-1FBA-41D9-99C5-644752F46886}" destId="{0718D424-7109-4D32-8439-7E95453F3B46}" srcOrd="1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A417EC-5B45-415A-9758-54B5F72B8059}">
      <dsp:nvSpPr>
        <dsp:cNvPr id="0" name=""/>
        <dsp:cNvSpPr/>
      </dsp:nvSpPr>
      <dsp:spPr>
        <a:xfrm>
          <a:off x="110120" y="516593"/>
          <a:ext cx="1660262" cy="996157"/>
        </a:xfrm>
        <a:prstGeom prst="roundRect">
          <a:avLst>
            <a:gd name="adj" fmla="val 10000"/>
          </a:avLst>
        </a:prstGeom>
        <a:solidFill>
          <a:schemeClr val="accent3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1. „</a:t>
          </a:r>
          <a:r>
            <a:rPr lang="ru-RU" sz="900" kern="1200" dirty="0" err="1" smtClean="0"/>
            <a:t>Подобряване</a:t>
          </a:r>
          <a:r>
            <a:rPr lang="ru-RU" sz="900" kern="1200" dirty="0" smtClean="0"/>
            <a:t> на </a:t>
          </a:r>
          <a:r>
            <a:rPr lang="ru-RU" sz="900" kern="1200" dirty="0" err="1" smtClean="0"/>
            <a:t>производствения</a:t>
          </a:r>
          <a:r>
            <a:rPr lang="ru-RU" sz="900" kern="1200" dirty="0" smtClean="0"/>
            <a:t> </a:t>
          </a:r>
          <a:r>
            <a:rPr lang="ru-RU" sz="900" kern="1200" dirty="0" err="1" smtClean="0"/>
            <a:t>капацитет</a:t>
          </a:r>
          <a:r>
            <a:rPr lang="ru-RU" sz="900" kern="1200" dirty="0" smtClean="0"/>
            <a:t> в МСП»</a:t>
          </a:r>
          <a:endParaRPr lang="bg-BG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(май 2015)</a:t>
          </a:r>
          <a:endParaRPr lang="en-US" sz="900" kern="1200" dirty="0"/>
        </a:p>
      </dsp:txBody>
      <dsp:txXfrm>
        <a:off x="139296" y="545769"/>
        <a:ext cx="1601910" cy="937805"/>
      </dsp:txXfrm>
    </dsp:sp>
    <dsp:sp modelId="{CFDB47F2-778D-4FA2-B45A-E7F99AE1F20D}">
      <dsp:nvSpPr>
        <dsp:cNvPr id="0" name=""/>
        <dsp:cNvSpPr/>
      </dsp:nvSpPr>
      <dsp:spPr>
        <a:xfrm rot="21583511">
          <a:off x="1946675" y="819256"/>
          <a:ext cx="295627" cy="411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946676" y="901818"/>
        <a:ext cx="206939" cy="247047"/>
      </dsp:txXfrm>
    </dsp:sp>
    <dsp:sp modelId="{83465D6F-2BBC-41FA-92E4-CF92AFD6B79A}">
      <dsp:nvSpPr>
        <dsp:cNvPr id="0" name=""/>
        <dsp:cNvSpPr/>
      </dsp:nvSpPr>
      <dsp:spPr>
        <a:xfrm>
          <a:off x="2328164" y="505954"/>
          <a:ext cx="1660262" cy="996157"/>
        </a:xfrm>
        <a:prstGeom prst="roundRect">
          <a:avLst>
            <a:gd name="adj" fmla="val 10000"/>
          </a:avLst>
        </a:prstGeom>
        <a:solidFill>
          <a:schemeClr val="accent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2. „</a:t>
          </a:r>
          <a:r>
            <a:rPr lang="ru-RU" sz="900" kern="1200" dirty="0" err="1" smtClean="0"/>
            <a:t>Подкрепа</a:t>
          </a:r>
          <a:r>
            <a:rPr lang="ru-RU" sz="900" kern="1200" dirty="0" smtClean="0"/>
            <a:t> за </a:t>
          </a:r>
          <a:r>
            <a:rPr lang="ru-RU" sz="900" kern="1200" dirty="0" err="1" smtClean="0"/>
            <a:t>внедряване</a:t>
          </a:r>
          <a:r>
            <a:rPr lang="ru-RU" sz="900" kern="1200" dirty="0" smtClean="0"/>
            <a:t> на </a:t>
          </a:r>
          <a:r>
            <a:rPr lang="ru-RU" sz="900" kern="1200" dirty="0" err="1" smtClean="0"/>
            <a:t>иновации</a:t>
          </a:r>
          <a:r>
            <a:rPr lang="ru-RU" sz="900" kern="1200" dirty="0" smtClean="0"/>
            <a:t> в </a:t>
          </a:r>
          <a:r>
            <a:rPr lang="ru-RU" sz="900" kern="1200" dirty="0" err="1" smtClean="0"/>
            <a:t>предприятията</a:t>
          </a:r>
          <a:r>
            <a:rPr lang="ru-RU" sz="900" kern="1200" dirty="0" smtClean="0"/>
            <a:t>»</a:t>
          </a:r>
          <a:endParaRPr lang="bg-BG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 (декември 2015)</a:t>
          </a:r>
          <a:endParaRPr lang="en-US" sz="900" kern="1200" dirty="0"/>
        </a:p>
      </dsp:txBody>
      <dsp:txXfrm>
        <a:off x="2357340" y="535130"/>
        <a:ext cx="1601910" cy="937805"/>
      </dsp:txXfrm>
    </dsp:sp>
    <dsp:sp modelId="{324F9DB4-72A3-46E6-B03B-FFDF0D2E0223}">
      <dsp:nvSpPr>
        <dsp:cNvPr id="0" name=""/>
        <dsp:cNvSpPr/>
      </dsp:nvSpPr>
      <dsp:spPr>
        <a:xfrm>
          <a:off x="4134530" y="798160"/>
          <a:ext cx="351975" cy="411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4134530" y="880509"/>
        <a:ext cx="246383" cy="247047"/>
      </dsp:txXfrm>
    </dsp:sp>
    <dsp:sp modelId="{0BCE2F2E-4445-4D3C-8139-F9576C027698}">
      <dsp:nvSpPr>
        <dsp:cNvPr id="0" name=""/>
        <dsp:cNvSpPr/>
      </dsp:nvSpPr>
      <dsp:spPr>
        <a:xfrm>
          <a:off x="4652532" y="505954"/>
          <a:ext cx="1660262" cy="996157"/>
        </a:xfrm>
        <a:prstGeom prst="roundRect">
          <a:avLst>
            <a:gd name="adj" fmla="val 10000"/>
          </a:avLst>
        </a:prstGeom>
        <a:solidFill>
          <a:schemeClr val="accent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3. </a:t>
          </a:r>
          <a:r>
            <a:rPr lang="ru-RU" sz="900" kern="1200" dirty="0" smtClean="0"/>
            <a:t>„</a:t>
          </a:r>
          <a:r>
            <a:rPr lang="ru-RU" sz="900" kern="1200" dirty="0" err="1" smtClean="0"/>
            <a:t>Подкрепа</a:t>
          </a:r>
          <a:r>
            <a:rPr lang="ru-RU" sz="900" kern="1200" dirty="0" smtClean="0"/>
            <a:t> за </a:t>
          </a:r>
          <a:r>
            <a:rPr lang="ru-RU" sz="900" kern="1200" dirty="0" err="1" smtClean="0"/>
            <a:t>разработване</a:t>
          </a:r>
          <a:r>
            <a:rPr lang="ru-RU" sz="900" kern="1200" dirty="0" smtClean="0"/>
            <a:t> на </a:t>
          </a:r>
          <a:r>
            <a:rPr lang="ru-RU" sz="900" kern="1200" dirty="0" err="1" smtClean="0"/>
            <a:t>иновации</a:t>
          </a:r>
          <a:r>
            <a:rPr lang="ru-RU" sz="900" kern="1200" dirty="0" smtClean="0"/>
            <a:t> от </a:t>
          </a:r>
          <a:r>
            <a:rPr lang="ru-RU" sz="900" kern="1200" dirty="0" err="1" smtClean="0"/>
            <a:t>стартиращи</a:t>
          </a:r>
          <a:r>
            <a:rPr lang="ru-RU" sz="900" kern="1200" dirty="0" smtClean="0"/>
            <a:t> предприятия“</a:t>
          </a:r>
          <a:endParaRPr lang="bg-BG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(февруари</a:t>
          </a:r>
          <a:r>
            <a:rPr lang="en-US" sz="900" kern="1200" dirty="0" smtClean="0"/>
            <a:t> </a:t>
          </a:r>
          <a:r>
            <a:rPr lang="bg-BG" sz="900" kern="1200" dirty="0" smtClean="0"/>
            <a:t>2016)</a:t>
          </a:r>
          <a:endParaRPr lang="en-US" sz="900" kern="1200" dirty="0"/>
        </a:p>
      </dsp:txBody>
      <dsp:txXfrm>
        <a:off x="4681708" y="535130"/>
        <a:ext cx="1601910" cy="937805"/>
      </dsp:txXfrm>
    </dsp:sp>
    <dsp:sp modelId="{520D18CD-2F31-4B08-B98F-AD1391FDD153}">
      <dsp:nvSpPr>
        <dsp:cNvPr id="0" name=""/>
        <dsp:cNvSpPr/>
      </dsp:nvSpPr>
      <dsp:spPr>
        <a:xfrm>
          <a:off x="6458898" y="798160"/>
          <a:ext cx="351975" cy="411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6458898" y="880509"/>
        <a:ext cx="246383" cy="247047"/>
      </dsp:txXfrm>
    </dsp:sp>
    <dsp:sp modelId="{78B4E1D2-B73D-4626-AFC5-A422A3D74E13}">
      <dsp:nvSpPr>
        <dsp:cNvPr id="0" name=""/>
        <dsp:cNvSpPr/>
      </dsp:nvSpPr>
      <dsp:spPr>
        <a:xfrm>
          <a:off x="6976900" y="505954"/>
          <a:ext cx="1660262" cy="996157"/>
        </a:xfrm>
        <a:prstGeom prst="roundRect">
          <a:avLst>
            <a:gd name="adj" fmla="val 10000"/>
          </a:avLst>
        </a:prstGeom>
        <a:solidFill>
          <a:schemeClr val="accent5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4. „Енергийна ефективност за МСП“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(май 2016)</a:t>
          </a:r>
          <a:endParaRPr lang="en-US" sz="900" kern="1200" dirty="0"/>
        </a:p>
      </dsp:txBody>
      <dsp:txXfrm>
        <a:off x="7006076" y="535130"/>
        <a:ext cx="1601910" cy="937805"/>
      </dsp:txXfrm>
    </dsp:sp>
    <dsp:sp modelId="{481169CC-981B-4B50-9EBF-8EDDC644E752}">
      <dsp:nvSpPr>
        <dsp:cNvPr id="0" name=""/>
        <dsp:cNvSpPr/>
      </dsp:nvSpPr>
      <dsp:spPr>
        <a:xfrm rot="5400000">
          <a:off x="7631043" y="1618330"/>
          <a:ext cx="351975" cy="411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-5400000">
        <a:off x="7683507" y="1648215"/>
        <a:ext cx="247047" cy="246383"/>
      </dsp:txXfrm>
    </dsp:sp>
    <dsp:sp modelId="{F2A03514-5FF8-4D87-97C5-3485333D6C53}">
      <dsp:nvSpPr>
        <dsp:cNvPr id="0" name=""/>
        <dsp:cNvSpPr/>
      </dsp:nvSpPr>
      <dsp:spPr>
        <a:xfrm>
          <a:off x="6976900" y="2166216"/>
          <a:ext cx="1660262" cy="996157"/>
        </a:xfrm>
        <a:prstGeom prst="roundRect">
          <a:avLst>
            <a:gd name="adj" fmla="val 10000"/>
          </a:avLst>
        </a:prstGeom>
        <a:solidFill>
          <a:schemeClr val="accent3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5. „</a:t>
          </a:r>
          <a:r>
            <a:rPr lang="ru-RU" sz="900" kern="1200" dirty="0" smtClean="0"/>
            <a:t>Развитие на </a:t>
          </a:r>
          <a:r>
            <a:rPr lang="ru-RU" sz="900" kern="1200" dirty="0" err="1" smtClean="0"/>
            <a:t>управленския</a:t>
          </a:r>
          <a:r>
            <a:rPr lang="ru-RU" sz="900" kern="1200" dirty="0" smtClean="0"/>
            <a:t> </a:t>
          </a:r>
          <a:r>
            <a:rPr lang="ru-RU" sz="900" kern="1200" dirty="0" err="1" smtClean="0"/>
            <a:t>капацитет</a:t>
          </a:r>
          <a:r>
            <a:rPr lang="ru-RU" sz="900" kern="1200" dirty="0" smtClean="0"/>
            <a:t> и </a:t>
          </a:r>
          <a:r>
            <a:rPr lang="ru-RU" sz="900" kern="1200" dirty="0" err="1" smtClean="0"/>
            <a:t>растеж</a:t>
          </a:r>
          <a:r>
            <a:rPr lang="ru-RU" sz="900" kern="1200" dirty="0" smtClean="0"/>
            <a:t> на МСП»</a:t>
          </a:r>
          <a:endParaRPr lang="bg-BG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(юни</a:t>
          </a:r>
          <a:r>
            <a:rPr lang="en-US" sz="900" kern="1200" dirty="0" smtClean="0"/>
            <a:t> </a:t>
          </a:r>
          <a:r>
            <a:rPr lang="bg-BG" sz="900" kern="1200" dirty="0" smtClean="0"/>
            <a:t>2016)</a:t>
          </a:r>
          <a:endParaRPr lang="en-US" sz="900" kern="1200" dirty="0"/>
        </a:p>
      </dsp:txBody>
      <dsp:txXfrm>
        <a:off x="7006076" y="2195392"/>
        <a:ext cx="1601910" cy="937805"/>
      </dsp:txXfrm>
    </dsp:sp>
    <dsp:sp modelId="{A4EFD3FA-50D7-4E90-9D6F-09A9CA1EBBC5}">
      <dsp:nvSpPr>
        <dsp:cNvPr id="0" name=""/>
        <dsp:cNvSpPr/>
      </dsp:nvSpPr>
      <dsp:spPr>
        <a:xfrm rot="10800000">
          <a:off x="6478821" y="2458422"/>
          <a:ext cx="351975" cy="411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6584413" y="2540771"/>
        <a:ext cx="246383" cy="247047"/>
      </dsp:txXfrm>
    </dsp:sp>
    <dsp:sp modelId="{D75F535F-1E29-479D-BF17-9F4776DBB37C}">
      <dsp:nvSpPr>
        <dsp:cNvPr id="0" name=""/>
        <dsp:cNvSpPr/>
      </dsp:nvSpPr>
      <dsp:spPr>
        <a:xfrm>
          <a:off x="4652532" y="2166216"/>
          <a:ext cx="1660262" cy="996157"/>
        </a:xfrm>
        <a:prstGeom prst="roundRect">
          <a:avLst>
            <a:gd name="adj" fmla="val 10000"/>
          </a:avLst>
        </a:prstGeom>
        <a:solidFill>
          <a:schemeClr val="accent3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6. „Развитие на клъстери в България“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(декември 20</a:t>
          </a:r>
          <a:r>
            <a:rPr lang="en-US" sz="900" kern="1200" dirty="0" smtClean="0"/>
            <a:t>16</a:t>
          </a:r>
          <a:r>
            <a:rPr lang="bg-BG" sz="900" kern="1200" dirty="0" smtClean="0"/>
            <a:t>)</a:t>
          </a:r>
        </a:p>
      </dsp:txBody>
      <dsp:txXfrm>
        <a:off x="4681708" y="2195392"/>
        <a:ext cx="1601910" cy="937805"/>
      </dsp:txXfrm>
    </dsp:sp>
    <dsp:sp modelId="{7B430484-58A9-4CB2-8B56-65FE7283558A}">
      <dsp:nvSpPr>
        <dsp:cNvPr id="0" name=""/>
        <dsp:cNvSpPr/>
      </dsp:nvSpPr>
      <dsp:spPr>
        <a:xfrm rot="10800000">
          <a:off x="4154453" y="2458422"/>
          <a:ext cx="351975" cy="411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4260045" y="2540771"/>
        <a:ext cx="246383" cy="247047"/>
      </dsp:txXfrm>
    </dsp:sp>
    <dsp:sp modelId="{EED01041-8413-4B25-9912-794AD79005D0}">
      <dsp:nvSpPr>
        <dsp:cNvPr id="0" name=""/>
        <dsp:cNvSpPr/>
      </dsp:nvSpPr>
      <dsp:spPr>
        <a:xfrm>
          <a:off x="2328164" y="2166216"/>
          <a:ext cx="1660262" cy="996157"/>
        </a:xfrm>
        <a:prstGeom prst="roundRect">
          <a:avLst>
            <a:gd name="adj" fmla="val 10000"/>
          </a:avLst>
        </a:prstGeom>
        <a:solidFill>
          <a:schemeClr val="accent5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7.“Енергийна ефективност в големи предприятия“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(януари</a:t>
          </a:r>
          <a:r>
            <a:rPr lang="en-US" sz="900" kern="1200" dirty="0" smtClean="0"/>
            <a:t> 2017</a:t>
          </a:r>
          <a:r>
            <a:rPr lang="bg-BG" sz="900" kern="1200" dirty="0" smtClean="0"/>
            <a:t>)</a:t>
          </a:r>
          <a:endParaRPr lang="en-US" sz="900" kern="1200" dirty="0"/>
        </a:p>
      </dsp:txBody>
      <dsp:txXfrm>
        <a:off x="2357340" y="2195392"/>
        <a:ext cx="1601910" cy="937805"/>
      </dsp:txXfrm>
    </dsp:sp>
    <dsp:sp modelId="{0C0E7B27-83BE-4FD4-B7A7-9C39FD758564}">
      <dsp:nvSpPr>
        <dsp:cNvPr id="0" name=""/>
        <dsp:cNvSpPr/>
      </dsp:nvSpPr>
      <dsp:spPr>
        <a:xfrm rot="10800000">
          <a:off x="1830086" y="2458422"/>
          <a:ext cx="351975" cy="411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10800000">
        <a:off x="1935678" y="2540771"/>
        <a:ext cx="246383" cy="247047"/>
      </dsp:txXfrm>
    </dsp:sp>
    <dsp:sp modelId="{9253B189-1DB9-440A-8588-E2D1A1A139E3}">
      <dsp:nvSpPr>
        <dsp:cNvPr id="0" name=""/>
        <dsp:cNvSpPr/>
      </dsp:nvSpPr>
      <dsp:spPr>
        <a:xfrm>
          <a:off x="3797" y="2166216"/>
          <a:ext cx="1660262" cy="996157"/>
        </a:xfrm>
        <a:prstGeom prst="roundRect">
          <a:avLst>
            <a:gd name="adj" fmla="val 10000"/>
          </a:avLst>
        </a:prstGeom>
        <a:solidFill>
          <a:schemeClr val="accent1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8. „Развитие на продуктови и производствени иновации“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(юни 2017)</a:t>
          </a:r>
          <a:endParaRPr lang="en-US" sz="900" kern="1200" dirty="0"/>
        </a:p>
      </dsp:txBody>
      <dsp:txXfrm>
        <a:off x="32973" y="2195392"/>
        <a:ext cx="1601910" cy="937805"/>
      </dsp:txXfrm>
    </dsp:sp>
    <dsp:sp modelId="{75664583-1C65-4092-8B5D-68AFEF6CDE6E}">
      <dsp:nvSpPr>
        <dsp:cNvPr id="0" name=""/>
        <dsp:cNvSpPr/>
      </dsp:nvSpPr>
      <dsp:spPr>
        <a:xfrm rot="5400000">
          <a:off x="657940" y="3278592"/>
          <a:ext cx="351975" cy="411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 rot="-5400000">
        <a:off x="710404" y="3308477"/>
        <a:ext cx="247047" cy="246383"/>
      </dsp:txXfrm>
    </dsp:sp>
    <dsp:sp modelId="{DE3A1A29-4735-46DB-92D5-A5722CE33D72}">
      <dsp:nvSpPr>
        <dsp:cNvPr id="0" name=""/>
        <dsp:cNvSpPr/>
      </dsp:nvSpPr>
      <dsp:spPr>
        <a:xfrm>
          <a:off x="3797" y="3826479"/>
          <a:ext cx="1660262" cy="996157"/>
        </a:xfrm>
        <a:prstGeom prst="roundRect">
          <a:avLst>
            <a:gd name="adj" fmla="val 10000"/>
          </a:avLst>
        </a:prstGeom>
        <a:solidFill>
          <a:schemeClr val="accent5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9. „</a:t>
          </a:r>
          <a:r>
            <a:rPr lang="ru-RU" sz="900" kern="1200" dirty="0" err="1" smtClean="0"/>
            <a:t>Подкрепа</a:t>
          </a:r>
          <a:r>
            <a:rPr lang="ru-RU" sz="900" kern="1200" dirty="0" smtClean="0"/>
            <a:t> за </a:t>
          </a:r>
          <a:r>
            <a:rPr lang="ru-RU" sz="900" kern="1200" dirty="0" err="1" smtClean="0"/>
            <a:t>пилотни</a:t>
          </a:r>
          <a:r>
            <a:rPr lang="ru-RU" sz="900" kern="1200" dirty="0" smtClean="0"/>
            <a:t> и </a:t>
          </a:r>
          <a:r>
            <a:rPr lang="ru-RU" sz="900" kern="1200" dirty="0" err="1" smtClean="0"/>
            <a:t>демонстрационни</a:t>
          </a:r>
          <a:r>
            <a:rPr lang="ru-RU" sz="900" kern="1200" dirty="0" smtClean="0"/>
            <a:t> </a:t>
          </a:r>
          <a:r>
            <a:rPr lang="ru-RU" sz="900" kern="1200" dirty="0" err="1" smtClean="0"/>
            <a:t>инициативи</a:t>
          </a:r>
          <a:r>
            <a:rPr lang="ru-RU" sz="900" kern="1200" dirty="0" smtClean="0"/>
            <a:t> за </a:t>
          </a:r>
          <a:r>
            <a:rPr lang="ru-RU" sz="900" kern="1200" dirty="0" err="1" smtClean="0"/>
            <a:t>ефективно</a:t>
          </a:r>
          <a:r>
            <a:rPr lang="ru-RU" sz="900" kern="1200" dirty="0" smtClean="0"/>
            <a:t> </a:t>
          </a:r>
          <a:r>
            <a:rPr lang="ru-RU" sz="900" kern="1200" dirty="0" err="1" smtClean="0"/>
            <a:t>използване</a:t>
          </a:r>
          <a:r>
            <a:rPr lang="ru-RU" sz="900" kern="1200" dirty="0" smtClean="0"/>
            <a:t> на </a:t>
          </a:r>
          <a:r>
            <a:rPr lang="ru-RU" sz="900" kern="1200" dirty="0" err="1" smtClean="0"/>
            <a:t>ресурсите</a:t>
          </a:r>
          <a:r>
            <a:rPr lang="ru-RU" sz="900" kern="1200" dirty="0" smtClean="0"/>
            <a:t>»</a:t>
          </a:r>
          <a:endParaRPr lang="bg-BG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900" kern="1200" dirty="0" smtClean="0"/>
            <a:t>(ноември 2017)</a:t>
          </a:r>
          <a:endParaRPr lang="en-US" sz="900" kern="1200" dirty="0"/>
        </a:p>
      </dsp:txBody>
      <dsp:txXfrm>
        <a:off x="32973" y="3855655"/>
        <a:ext cx="1601910" cy="937805"/>
      </dsp:txXfrm>
    </dsp:sp>
    <dsp:sp modelId="{C975A743-45DC-47AA-8A95-25DAC725EE2B}">
      <dsp:nvSpPr>
        <dsp:cNvPr id="0" name=""/>
        <dsp:cNvSpPr/>
      </dsp:nvSpPr>
      <dsp:spPr>
        <a:xfrm>
          <a:off x="1810162" y="4118685"/>
          <a:ext cx="351975" cy="4117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810162" y="4201034"/>
        <a:ext cx="246383" cy="247047"/>
      </dsp:txXfrm>
    </dsp:sp>
    <dsp:sp modelId="{0718D424-7109-4D32-8439-7E95453F3B46}">
      <dsp:nvSpPr>
        <dsp:cNvPr id="0" name=""/>
        <dsp:cNvSpPr/>
      </dsp:nvSpPr>
      <dsp:spPr>
        <a:xfrm>
          <a:off x="2328164" y="3826479"/>
          <a:ext cx="1892317" cy="996157"/>
        </a:xfrm>
        <a:prstGeom prst="roundRect">
          <a:avLst>
            <a:gd name="adj" fmla="val 10000"/>
          </a:avLst>
        </a:prstGeom>
        <a:solidFill>
          <a:schemeClr val="accent3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10. </a:t>
          </a:r>
          <a:r>
            <a:rPr lang="bg-BG" sz="900" kern="1200" dirty="0" smtClean="0"/>
            <a:t>„Насърчаване на предприемачеството“</a:t>
          </a:r>
          <a:endParaRPr lang="en-US" sz="900" kern="1200" dirty="0" smtClean="0"/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(</a:t>
          </a:r>
          <a:r>
            <a:rPr lang="bg-BG" sz="900" kern="1200" dirty="0" smtClean="0"/>
            <a:t>юни</a:t>
          </a:r>
          <a:r>
            <a:rPr lang="en-US" sz="900" kern="1200" dirty="0" smtClean="0"/>
            <a:t> 2018) </a:t>
          </a:r>
          <a:endParaRPr lang="en-US" sz="900" kern="1200" dirty="0"/>
        </a:p>
      </dsp:txBody>
      <dsp:txXfrm>
        <a:off x="2357340" y="3855655"/>
        <a:ext cx="1833965" cy="937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9B64F-9BCD-485A-AB3E-ADFB400D23B7}" type="datetimeFigureOut">
              <a:rPr lang="bg-BG" smtClean="0"/>
              <a:t>30.11.2018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4217E-9463-410E-AD0E-BE8B6BA0810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75342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5AAEA210-18EF-EC43-9E25-C769B6E415FC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1425"/>
            <a:ext cx="4465638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77958"/>
            <a:ext cx="533527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3B6C903-1D9D-6C4E-80DE-9E48782A931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5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093527-8418-4418-887A-53D68217BD7E}" type="slidenum">
              <a:rPr lang="bg-BG" smtClean="0">
                <a:solidFill>
                  <a:prstClr val="black"/>
                </a:solidFill>
              </a:rPr>
              <a:pPr/>
              <a:t>1</a:t>
            </a:fld>
            <a:endParaRPr lang="bg-B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655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6C903-1D9D-6C4E-80DE-9E48782A9312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942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1725" y="1241425"/>
            <a:ext cx="4465638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6C903-1D9D-6C4E-80DE-9E48782A9312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23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5D9F2C-2761-FA4F-9E64-E09E6068E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FA5B440-1C2C-7A4F-8FFE-6505C1BF4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2F0C0F-49B1-1E43-8BFF-DE09C635D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B282F27-0D6A-0949-882A-DCC650A59689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5E76CB-B1DA-714C-B6D6-4CCE073EC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06911C-43DF-A748-AC23-1FDC4ABD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857E26B-2A79-5242-84AD-55881F9992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07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5EF13F-44CA-C74A-B118-F49ED2EA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1330D8-942B-1148-9BFF-78D102BAB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F53A61-CA74-7241-8BDF-FDBDA40FF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B282F27-0D6A-0949-882A-DCC650A59689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CF2C3D-F066-7C4E-AC3A-D22246CF7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5E4B6A-3016-E14F-86E3-A3B9EAFA6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857E26B-2A79-5242-84AD-55881F9992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988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910B01E-B698-504B-9D9B-A4904E2F48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E8895-AECA-0D40-A3B5-087BB188B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4D449E-4584-5F4B-A63F-6F9D47976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B282F27-0D6A-0949-882A-DCC650A59689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FE3AF2-2F61-1840-B7C4-1A175A62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8E75AB-4A64-E04F-8AC4-F16AA36D3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857E26B-2A79-5242-84AD-55881F9992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52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712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7256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47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658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166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7175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08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080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D3EFB-2E69-A549-B016-5E6633C8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1B0ABE-B242-E64A-A56E-4B3ADD86A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D22C31-894C-3D43-A527-73061CB9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B282F27-0D6A-0949-882A-DCC650A59689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E1BF0B-A14E-C54D-9876-0F8843DB8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73F512-14FF-B64A-8582-1DD3C3C7B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857E26B-2A79-5242-84AD-55881F9992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6820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055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4484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8898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882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591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673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957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288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1488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420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A51689-E447-B548-9E05-F24D2FED9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472C8A-D0E8-774D-A298-507593709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2296EF-E252-CA40-9741-0A96D7D67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B282F27-0D6A-0949-882A-DCC650A59689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D87639-DEFD-F246-9FDC-3819215C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176B15-4C65-B74C-A508-377612B6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857E26B-2A79-5242-84AD-55881F9992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7126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3623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044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6295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5966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0180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1308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5387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086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80151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164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9144A2-B48F-F646-B1CD-5664770CE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696538-652F-B94C-9A6B-27D8FDFBF7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1525CD-D08B-224C-B126-B42A3426E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AEAA2C-0FCE-E243-A44F-63BBDB98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B282F27-0D6A-0949-882A-DCC650A59689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990E14-2FBF-1643-9F92-0B583319C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54EE76-A003-C046-A32B-2EF1FB0A4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857E26B-2A79-5242-84AD-55881F9992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646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7732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5478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17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39110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62730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5D9F2C-2761-FA4F-9E64-E09E6068E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FA5B440-1C2C-7A4F-8FFE-6505C1BF4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2F0C0F-49B1-1E43-8BFF-DE09C635D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5E76CB-B1DA-714C-B6D6-4CCE073EC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06911C-43DF-A748-AC23-1FDC4ABD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47159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D3EFB-2E69-A549-B016-5E6633C8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1B0ABE-B242-E64A-A56E-4B3ADD86A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D22C31-894C-3D43-A527-73061CB9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E1BF0B-A14E-C54D-9876-0F8843DB8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73F512-14FF-B64A-8582-1DD3C3C7B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01271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A51689-E447-B548-9E05-F24D2FED9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472C8A-D0E8-774D-A298-507593709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2296EF-E252-CA40-9741-0A96D7D67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D87639-DEFD-F246-9FDC-3819215C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176B15-4C65-B74C-A508-377612B6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40845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9144A2-B48F-F646-B1CD-5664770CE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696538-652F-B94C-9A6B-27D8FDFBF7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1525CD-D08B-224C-B126-B42A3426E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AEAA2C-0FCE-E243-A44F-63BBDB98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990E14-2FBF-1643-9F92-0B583319C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54EE76-A003-C046-A32B-2EF1FB0A4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18665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0AD594-9191-2342-A528-3E2570889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D05E7F-55F4-3C47-8102-A56B67E25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8245EB1-D745-DA4B-A9E6-B4CE4C8F7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371EB80-84CC-204D-B444-B7F7184C9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71E75A1-CDCB-A940-AF72-DFB6BDA111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3B16821-A92E-5F45-A4AB-CA07E928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D395B1A-26E7-324B-BA7D-4F74A364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E34E943-61D7-5448-B780-D816B11C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898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0AD594-9191-2342-A528-3E2570889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D05E7F-55F4-3C47-8102-A56B67E25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8245EB1-D745-DA4B-A9E6-B4CE4C8F7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371EB80-84CC-204D-B444-B7F7184C9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71E75A1-CDCB-A940-AF72-DFB6BDA111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3B16821-A92E-5F45-A4AB-CA07E928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B282F27-0D6A-0949-882A-DCC650A59689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D395B1A-26E7-324B-BA7D-4F74A364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E34E943-61D7-5448-B780-D816B11C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857E26B-2A79-5242-84AD-55881F9992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273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2C267C-C7EE-F840-8E01-CD5768461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05A6565-DA26-C942-A2DC-3F6B327AC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AE51E03-C7DB-CE41-B8AC-FA068272D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A9E54C1-B1F1-454C-8F7C-2E3370F9A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418717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D9012A5-5A07-224B-8055-77576174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3585621-5FD9-CA48-B2C7-1F5D6562C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1B6108-BB3F-1541-B04F-E9F884FFB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84150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DA4DFE-9848-0248-9491-F540ABF5B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1555EB-012B-DA47-AEF7-FB700812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5DE448-D558-674A-874D-F5FB01888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1DE5E9-F287-0A4D-9E48-9A1EA3A8C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3E6C3C-143B-D742-A70C-25FAB57EF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C5BE72-065C-AE44-BBB2-27D73946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94224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8C7A6E-F283-9746-9F44-BDEF61F03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6FABA29-3A87-804D-89A7-9DC630E540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1E98AC0-B3CD-E942-A44A-BAF076625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FA5C90-A3A1-014C-A044-49A983515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514DCE-C881-894F-843B-55651D0E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42E1CC-9D57-5843-A12D-21AC3F68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7380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5EF13F-44CA-C74A-B118-F49ED2EA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1330D8-942B-1148-9BFF-78D102BAB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F53A61-CA74-7241-8BDF-FDBDA40FF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CF2C3D-F066-7C4E-AC3A-D22246CF7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5E4B6A-3016-E14F-86E3-A3B9EAFA6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0401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910B01E-B698-504B-9D9B-A4904E2F48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E8895-AECA-0D40-A3B5-087BB188B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4D449E-4584-5F4B-A63F-6F9D47976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FE3AF2-2F61-1840-B7C4-1A175A62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8E75AB-4A64-E04F-8AC4-F16AA36D3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25636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5D9F2C-2761-FA4F-9E64-E09E6068E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FA5B440-1C2C-7A4F-8FFE-6505C1BF4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2F0C0F-49B1-1E43-8BFF-DE09C635D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85E76CB-B1DA-714C-B6D6-4CCE073EC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06911C-43DF-A748-AC23-1FDC4ABDD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38566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8D3EFB-2E69-A549-B016-5E6633C88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1B0ABE-B242-E64A-A56E-4B3ADD86A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2D22C31-894C-3D43-A527-73061CB9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E1BF0B-A14E-C54D-9876-0F8843DB8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073F512-14FF-B64A-8582-1DD3C3C7B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29143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A51689-E447-B548-9E05-F24D2FED9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7472C8A-D0E8-774D-A298-5075937098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2296EF-E252-CA40-9741-0A96D7D67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D87639-DEFD-F246-9FDC-3819215C5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176B15-4C65-B74C-A508-377612B65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47887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9144A2-B48F-F646-B1CD-5664770CE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696538-652F-B94C-9A6B-27D8FDFBF7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B1525CD-D08B-224C-B126-B42A3426E6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EAEAA2C-0FCE-E243-A44F-63BBDB98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C990E14-2FBF-1643-9F92-0B583319C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D54EE76-A003-C046-A32B-2EF1FB0A4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537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2C267C-C7EE-F840-8E01-CD5768461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05A6565-DA26-C942-A2DC-3F6B327AC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B282F27-0D6A-0949-882A-DCC650A59689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AE51E03-C7DB-CE41-B8AC-FA068272D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A9E54C1-B1F1-454C-8F7C-2E3370F9A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857E26B-2A79-5242-84AD-55881F9992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84035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0AD594-9191-2342-A528-3E2570889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7D05E7F-55F4-3C47-8102-A56B67E25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8245EB1-D745-DA4B-A9E6-B4CE4C8F7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371EB80-84CC-204D-B444-B7F7184C9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71E75A1-CDCB-A940-AF72-DFB6BDA111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3B16821-A92E-5F45-A4AB-CA07E9284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D395B1A-26E7-324B-BA7D-4F74A3646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8E34E943-61D7-5448-B780-D816B11C2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90409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2C267C-C7EE-F840-8E01-CD5768461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05A6565-DA26-C942-A2DC-3F6B327AC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AE51E03-C7DB-CE41-B8AC-FA068272D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A9E54C1-B1F1-454C-8F7C-2E3370F9A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82632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D9012A5-5A07-224B-8055-77576174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3585621-5FD9-CA48-B2C7-1F5D6562C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1B6108-BB3F-1541-B04F-E9F884FFB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42549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DA4DFE-9848-0248-9491-F540ABF5B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1555EB-012B-DA47-AEF7-FB700812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5DE448-D558-674A-874D-F5FB01888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1DE5E9-F287-0A4D-9E48-9A1EA3A8C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3E6C3C-143B-D742-A70C-25FAB57EF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C5BE72-065C-AE44-BBB2-27D73946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455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8C7A6E-F283-9746-9F44-BDEF61F03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6FABA29-3A87-804D-89A7-9DC630E540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1E98AC0-B3CD-E942-A44A-BAF076625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FA5C90-A3A1-014C-A044-49A983515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514DCE-C881-894F-843B-55651D0E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42E1CC-9D57-5843-A12D-21AC3F68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348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5EF13F-44CA-C74A-B118-F49ED2EA8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51330D8-942B-1148-9BFF-78D102BAB8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BF53A61-CA74-7241-8BDF-FDBDA40FF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CF2C3D-F066-7C4E-AC3A-D22246CF7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5E4B6A-3016-E14F-86E3-A3B9EAFA6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76491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910B01E-B698-504B-9D9B-A4904E2F48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E8895-AECA-0D40-A3B5-087BB188B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94D449E-4584-5F4B-A63F-6F9D47976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FE3AF2-2F61-1840-B7C4-1A175A62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8E75AB-4A64-E04F-8AC4-F16AA36D3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78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D9012A5-5A07-224B-8055-77576174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B282F27-0D6A-0949-882A-DCC650A59689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13585621-5FD9-CA48-B2C7-1F5D6562C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D1B6108-BB3F-1541-B04F-E9F884FFB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857E26B-2A79-5242-84AD-55881F9992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5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DA4DFE-9848-0248-9491-F540ABF5B3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1555EB-012B-DA47-AEF7-FB7008128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15DE448-D558-674A-874D-F5FB01888C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1DE5E9-F287-0A4D-9E48-9A1EA3A8C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B282F27-0D6A-0949-882A-DCC650A59689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33E6C3C-143B-D742-A70C-25FAB57EF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0C5BE72-065C-AE44-BBB2-27D73946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857E26B-2A79-5242-84AD-55881F9992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92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8C7A6E-F283-9746-9F44-BDEF61F03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6FABA29-3A87-804D-89A7-9DC630E540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1E98AC0-B3CD-E942-A44A-BAF076625C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FA5C90-A3A1-014C-A044-49A983515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5B282F27-0D6A-0949-882A-DCC650A59689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514DCE-C881-894F-843B-55651D0E3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F42E1CC-9D57-5843-A12D-21AC3F681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fld id="{A857E26B-2A79-5242-84AD-55881F9992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829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7DB046A-61B0-1F42-B2CF-05297DAD6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5F5121-5450-064A-AAE6-630DCF8EF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0B92C0-8086-EE4A-A2FE-0699AA1B2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5B282F27-0D6A-0949-882A-DCC650A59689}" type="datetimeFigureOut">
              <a:rPr lang="en-US" smtClean="0"/>
              <a:pPr/>
              <a:t>11/30/2018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82D1A4-07EA-CB4F-909D-08592B7E3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2407E1-A42A-2C4A-85AC-7C68EE52FF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fld id="{A857E26B-2A79-5242-84AD-55881F9992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81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473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D4E8433-F28D-48FB-9101-4C04905FB85E}" type="datetimeFigureOut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30.11.2018 г.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5BA0D89-6913-4FB6-B765-595CC5E0D1A4}" type="slidenum">
              <a:rPr lang="bg-BG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bg-BG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626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7DB046A-61B0-1F42-B2CF-05297DAD6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5F5121-5450-064A-AAE6-630DCF8EF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0B92C0-8086-EE4A-A2FE-0699AA1B2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82D1A4-07EA-CB4F-909D-08592B7E3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2407E1-A42A-2C4A-85AC-7C68EE52FF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049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7DB046A-61B0-1F42-B2CF-05297DAD6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5F5121-5450-064A-AAE6-630DCF8EF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90B92C0-8086-EE4A-A2FE-0699AA1B2B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82F27-0D6A-0949-882A-DCC650A5968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11/30/2018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82D1A4-07EA-CB4F-909D-08592B7E33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2407E1-A42A-2C4A-85AC-7C68EE52FF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7E26B-2A79-5242-84AD-55881F9992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97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5.png"/><Relationship Id="rId5" Type="http://schemas.openxmlformats.org/officeDocument/2006/relationships/tags" Target="../tags/tag5.xml"/><Relationship Id="rId10" Type="http://schemas.openxmlformats.org/officeDocument/2006/relationships/image" Target="../media/image9.png"/><Relationship Id="rId4" Type="http://schemas.openxmlformats.org/officeDocument/2006/relationships/tags" Target="../tags/tag4.xml"/><Relationship Id="rId9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tags" Target="../tags/tag9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10" Type="http://schemas.openxmlformats.org/officeDocument/2006/relationships/image" Target="../media/image5.png"/><Relationship Id="rId4" Type="http://schemas.openxmlformats.org/officeDocument/2006/relationships/tags" Target="../tags/tag10.xml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tags" Target="../tags/tag15.xml"/><Relationship Id="rId7" Type="http://schemas.openxmlformats.org/officeDocument/2006/relationships/slideLayout" Target="../slideLayouts/slideLayout7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Relationship Id="rId9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5" Type="http://schemas.openxmlformats.org/officeDocument/2006/relationships/tags" Target="../tags/tag23.xml"/><Relationship Id="rId10" Type="http://schemas.openxmlformats.org/officeDocument/2006/relationships/image" Target="../media/image10.png"/><Relationship Id="rId4" Type="http://schemas.openxmlformats.org/officeDocument/2006/relationships/tags" Target="../tags/tag22.xml"/><Relationship Id="rId9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28.xml"/><Relationship Id="rId7" Type="http://schemas.openxmlformats.org/officeDocument/2006/relationships/tags" Target="../tags/tag32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tags" Target="../tags/tag31.xml"/><Relationship Id="rId5" Type="http://schemas.openxmlformats.org/officeDocument/2006/relationships/tags" Target="../tags/tag30.xml"/><Relationship Id="rId10" Type="http://schemas.openxmlformats.org/officeDocument/2006/relationships/image" Target="../media/image10.png"/><Relationship Id="rId4" Type="http://schemas.openxmlformats.org/officeDocument/2006/relationships/tags" Target="../tags/tag29.xml"/><Relationship Id="rId9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3" Type="http://schemas.openxmlformats.org/officeDocument/2006/relationships/tags" Target="../tags/tag35.xml"/><Relationship Id="rId7" Type="http://schemas.openxmlformats.org/officeDocument/2006/relationships/tags" Target="../tags/tag39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6" Type="http://schemas.openxmlformats.org/officeDocument/2006/relationships/tags" Target="../tags/tag38.xml"/><Relationship Id="rId5" Type="http://schemas.openxmlformats.org/officeDocument/2006/relationships/tags" Target="../tags/tag37.xml"/><Relationship Id="rId10" Type="http://schemas.openxmlformats.org/officeDocument/2006/relationships/image" Target="../media/image10.png"/><Relationship Id="rId4" Type="http://schemas.openxmlformats.org/officeDocument/2006/relationships/tags" Target="../tags/tag36.xml"/><Relationship Id="rId9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://www.opic.b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5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854" y="2364419"/>
            <a:ext cx="9144000" cy="1512168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bg-BG" sz="3200" dirty="0" smtClean="0">
                <a:solidFill>
                  <a:srgbClr val="002060"/>
                </a:solidFill>
              </a:rPr>
              <a:t>Напредък в изпълнението на </a:t>
            </a:r>
            <a:r>
              <a:rPr lang="en-US" sz="3200" dirty="0" smtClean="0">
                <a:solidFill>
                  <a:srgbClr val="002060"/>
                </a:solidFill>
              </a:rPr>
              <a:t/>
            </a:r>
            <a:br>
              <a:rPr lang="en-US" sz="3200" dirty="0" smtClean="0">
                <a:solidFill>
                  <a:srgbClr val="002060"/>
                </a:solidFill>
              </a:rPr>
            </a:br>
            <a:r>
              <a:rPr lang="bg-BG" sz="3200" dirty="0" smtClean="0">
                <a:solidFill>
                  <a:srgbClr val="002060"/>
                </a:solidFill>
              </a:rPr>
              <a:t>ОП “Иновации и конкурентоспособност“  </a:t>
            </a:r>
            <a:br>
              <a:rPr lang="bg-BG" sz="3200" dirty="0" smtClean="0">
                <a:solidFill>
                  <a:srgbClr val="002060"/>
                </a:solidFill>
              </a:rPr>
            </a:br>
            <a:r>
              <a:rPr lang="bg-BG" sz="3200" dirty="0" smtClean="0">
                <a:solidFill>
                  <a:srgbClr val="002060"/>
                </a:solidFill>
              </a:rPr>
              <a:t>2014-2020 и предстоящи за обявяване</a:t>
            </a:r>
            <a:br>
              <a:rPr lang="bg-BG" sz="3200" dirty="0" smtClean="0">
                <a:solidFill>
                  <a:srgbClr val="002060"/>
                </a:solidFill>
              </a:rPr>
            </a:br>
            <a:r>
              <a:rPr lang="bg-BG" sz="3200" dirty="0" smtClean="0">
                <a:solidFill>
                  <a:srgbClr val="002060"/>
                </a:solidFill>
              </a:rPr>
              <a:t> процедури</a:t>
            </a:r>
            <a:endParaRPr lang="bg-BG" sz="3200" dirty="0">
              <a:solidFill>
                <a:srgbClr val="00206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819350" y="18005"/>
            <a:ext cx="8075413" cy="1972851"/>
            <a:chOff x="773899" y="18005"/>
            <a:chExt cx="8075413" cy="1972851"/>
          </a:xfrm>
        </p:grpSpPr>
        <p:grpSp>
          <p:nvGrpSpPr>
            <p:cNvPr id="4" name="Group 3"/>
            <p:cNvGrpSpPr/>
            <p:nvPr/>
          </p:nvGrpSpPr>
          <p:grpSpPr>
            <a:xfrm>
              <a:off x="773899" y="195811"/>
              <a:ext cx="4893029" cy="1502945"/>
              <a:chOff x="773899" y="195811"/>
              <a:chExt cx="4893029" cy="1502945"/>
            </a:xfrm>
          </p:grpSpPr>
          <p:pic>
            <p:nvPicPr>
              <p:cNvPr id="11" name="Picture 10" descr="OPIC1BG_COLOR_DOWN.f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768968" y="316217"/>
                <a:ext cx="1897960" cy="1376425"/>
              </a:xfrm>
              <a:prstGeom prst="rect">
                <a:avLst/>
              </a:prstGeom>
            </p:spPr>
          </p:pic>
          <p:pic>
            <p:nvPicPr>
              <p:cNvPr id="13" name="Picture 12" descr="Description: textEU+LOGO.fw.png"/>
              <p:cNvPicPr/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724"/>
              <a:stretch>
                <a:fillRect/>
              </a:stretch>
            </p:blipFill>
            <p:spPr bwMode="auto">
              <a:xfrm>
                <a:off x="773899" y="195811"/>
                <a:ext cx="1512168" cy="150294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4" name="Picture 5" descr="C:\Users\mdragomirova\Desktop\Logos\SMEI\ОП Инициатива за малки и средни предприятия\BG-text\Logo-SMEI-center-no-bac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-3000" contrast="8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0232" y="18005"/>
              <a:ext cx="2189080" cy="197285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395534" y="3876587"/>
            <a:ext cx="8568953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100" b="1" dirty="0" smtClean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Calibri" panose="020F0502020204030204" pitchFamily="34" charset="0"/>
            </a:endParaRPr>
          </a:p>
          <a:p>
            <a:pPr algn="ctr"/>
            <a:r>
              <a:rPr lang="ru-RU" sz="2000" b="1" dirty="0" err="1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</a:rPr>
              <a:t>Съвместно</a:t>
            </a:r>
            <a:r>
              <a:rPr lang="ru-RU" sz="20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</a:rPr>
              <a:t> заседание на РСР и РКК на </a:t>
            </a:r>
            <a:endParaRPr lang="ru-RU" sz="2000" b="1" dirty="0" smtClean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Calibri" panose="020F0502020204030204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</a:rPr>
              <a:t>ЮГОЗАПАДЕН РАЙОН</a:t>
            </a:r>
            <a:endParaRPr lang="bg-BG" sz="2000" b="1" dirty="0" smtClean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Calibri" panose="020F0502020204030204" pitchFamily="34" charset="0"/>
            </a:endParaRPr>
          </a:p>
          <a:p>
            <a:pPr algn="ctr"/>
            <a:r>
              <a:rPr lang="bg-BG" sz="2000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</a:rPr>
              <a:t>гр. Рила, 30 ноември</a:t>
            </a:r>
            <a:r>
              <a:rPr lang="ru-RU" sz="2000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</a:rPr>
              <a:t> 2018 </a:t>
            </a:r>
            <a:r>
              <a:rPr lang="ru-RU" sz="2000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</a:rPr>
              <a:t>г. </a:t>
            </a:r>
            <a:r>
              <a:rPr lang="ru-RU" sz="2800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bg-BG" sz="2000" b="1" dirty="0" smtClean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Calibri" panose="020F050202020403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sz="20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</a:rPr>
              <a:t>ГД </a:t>
            </a:r>
            <a:r>
              <a:rPr lang="bg-BG" sz="20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</a:rPr>
              <a:t>„Европейски фондове за конкурентоспособност“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bg-BG" sz="20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</a:rPr>
              <a:t>Министерство на икономиката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3692BD3-F972-364A-9A6F-D160D5648FE7}"/>
              </a:ext>
            </a:extLst>
          </p:cNvPr>
          <p:cNvSpPr/>
          <p:nvPr/>
        </p:nvSpPr>
        <p:spPr>
          <a:xfrm>
            <a:off x="570113" y="3969234"/>
            <a:ext cx="8324650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36779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31640" y="1988840"/>
            <a:ext cx="6512511" cy="1143000"/>
          </a:xfrm>
        </p:spPr>
        <p:txBody>
          <a:bodyPr>
            <a:normAutofit/>
          </a:bodyPr>
          <a:lstStyle/>
          <a:p>
            <a:pPr marL="45720" indent="0" algn="ctr">
              <a:spcBef>
                <a:spcPct val="20000"/>
              </a:spcBef>
              <a:spcAft>
                <a:spcPts val="300"/>
              </a:spcAft>
              <a:buSzPct val="130000"/>
              <a:buNone/>
            </a:pPr>
            <a:r>
              <a:rPr lang="bg-BG" sz="28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+mn-lt"/>
                <a:ea typeface="Tahoma" pitchFamily="34" charset="0"/>
                <a:cs typeface="Tahoma" pitchFamily="34" charset="0"/>
              </a:rPr>
              <a:t>ПРЕДСТОЯЩИ ЗА ОБЯВЯВАНЕ ПРОЦЕДУРИ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CDA088A-ECA5-2B45-B99F-19E035C5D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8443" y="3712509"/>
            <a:ext cx="1540033" cy="1455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69900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63052" y="1023582"/>
            <a:ext cx="8599488" cy="5667690"/>
            <a:chOff x="250825" y="826139"/>
            <a:chExt cx="8599488" cy="5667690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50825" y="1469635"/>
              <a:ext cx="8599488" cy="1001434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>
              <a:lvl1pPr marL="342900" indent="-342900" eaLnBrk="0" hangingPunct="0"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indent="0" algn="just" eaLnBrk="1" fontAlgn="auto" hangingPunct="1">
                <a:spcBef>
                  <a:spcPct val="35000"/>
                </a:spcBef>
                <a:spcAft>
                  <a:spcPts val="0"/>
                </a:spcAft>
                <a:buClr>
                  <a:srgbClr val="1F497D"/>
                </a:buClr>
                <a:buSzPct val="110000"/>
                <a:defRPr/>
              </a:pPr>
              <a:r>
                <a:rPr lang="ru-RU" sz="1500" b="1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Основна</a:t>
              </a:r>
              <a:r>
                <a:rPr lang="ru-RU" sz="1500" b="1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500" b="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цел</a:t>
              </a:r>
              <a:r>
                <a:rPr lang="ru-RU" sz="1500" b="1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: </a:t>
              </a:r>
              <a:r>
                <a:rPr lang="ru-RU" sz="15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Подобряване</a:t>
              </a:r>
              <a:r>
                <a:rPr lang="ru-RU" sz="15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на </a:t>
              </a:r>
              <a:r>
                <a:rPr lang="ru-RU" sz="15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производствените</a:t>
              </a:r>
              <a:r>
                <a:rPr lang="ru-RU" sz="15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5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процеси</a:t>
              </a:r>
              <a:r>
                <a:rPr lang="ru-RU" sz="15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ru-RU" sz="15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повишаване</a:t>
              </a:r>
              <a:r>
                <a:rPr lang="ru-RU" sz="15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на </a:t>
              </a:r>
              <a:r>
                <a:rPr lang="ru-RU" sz="15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производствения</a:t>
              </a:r>
              <a:r>
                <a:rPr lang="ru-RU" sz="15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5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капацитет</a:t>
              </a:r>
              <a:r>
                <a:rPr lang="ru-RU" sz="15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с цел </a:t>
              </a:r>
              <a:r>
                <a:rPr lang="ru-RU" sz="15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засилване</a:t>
              </a:r>
              <a:r>
                <a:rPr lang="ru-RU" sz="15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на </a:t>
              </a:r>
              <a:r>
                <a:rPr lang="ru-RU" sz="15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експортния</a:t>
              </a:r>
              <a:r>
                <a:rPr lang="ru-RU" sz="15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потенциал на </a:t>
              </a:r>
              <a:r>
                <a:rPr lang="ru-RU" sz="15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предприятията</a:t>
              </a:r>
              <a:r>
                <a:rPr lang="ru-RU" sz="15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lang="ru-RU" sz="1500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indent="0" eaLnBrk="1" fontAlgn="auto" hangingPunct="1">
                <a:spcBef>
                  <a:spcPct val="35000"/>
                </a:spcBef>
                <a:spcAft>
                  <a:spcPts val="0"/>
                </a:spcAft>
                <a:buClr>
                  <a:srgbClr val="1F497D"/>
                </a:buClr>
                <a:buSzPct val="110000"/>
                <a:defRPr/>
              </a:pPr>
              <a:r>
                <a:rPr lang="ru-RU" sz="1500" b="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Бюджет: </a:t>
              </a:r>
              <a:r>
                <a:rPr lang="ru-RU" sz="15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75 млн. евро (146 </a:t>
              </a:r>
              <a:r>
                <a:rPr lang="ru-RU" sz="15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687 250 </a:t>
              </a:r>
              <a:r>
                <a:rPr lang="ru-RU" sz="15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лева)</a:t>
              </a:r>
              <a:endParaRPr lang="ru-RU" sz="15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indent="0" eaLnBrk="1" fontAlgn="auto" hangingPunct="1">
                <a:spcBef>
                  <a:spcPct val="35000"/>
                </a:spcBef>
                <a:spcAft>
                  <a:spcPts val="0"/>
                </a:spcAft>
                <a:buClr>
                  <a:srgbClr val="1F497D"/>
                </a:buClr>
                <a:buSzPct val="110000"/>
                <a:defRPr/>
              </a:pPr>
              <a:endParaRPr lang="ru-RU" sz="1500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50825" y="826139"/>
              <a:ext cx="8599487" cy="643496"/>
            </a:xfrm>
            <a:prstGeom prst="rect">
              <a:avLst/>
            </a:prstGeom>
            <a:solidFill>
              <a:srgbClr val="00B05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0488" tIns="91440" rIns="90488" bIns="91440" anchor="ctr"/>
            <a:lstStyle/>
            <a:p>
              <a:pPr algn="ctr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g-BG" sz="2000" b="1" kern="0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Процедура „</a:t>
              </a:r>
              <a:r>
                <a:rPr lang="ru-RU" sz="2000" b="1" dirty="0" err="1">
                  <a:solidFill>
                    <a:schemeClr val="bg1"/>
                  </a:solidFill>
                  <a:latin typeface="+mj-lt"/>
                </a:rPr>
                <a:t>Подобряване</a:t>
              </a:r>
              <a:r>
                <a:rPr lang="ru-RU" sz="2000" b="1" dirty="0">
                  <a:solidFill>
                    <a:schemeClr val="bg1"/>
                  </a:solidFill>
                  <a:latin typeface="+mj-lt"/>
                </a:rPr>
                <a:t> на </a:t>
              </a:r>
              <a:r>
                <a:rPr lang="ru-RU" sz="2000" b="1" dirty="0" err="1">
                  <a:solidFill>
                    <a:schemeClr val="bg1"/>
                  </a:solidFill>
                  <a:latin typeface="+mj-lt"/>
                </a:rPr>
                <a:t>производствения</a:t>
              </a:r>
              <a:r>
                <a:rPr lang="ru-RU" sz="2000" b="1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ru-RU" sz="2000" b="1" dirty="0" err="1">
                  <a:solidFill>
                    <a:schemeClr val="bg1"/>
                  </a:solidFill>
                  <a:latin typeface="+mj-lt"/>
                </a:rPr>
                <a:t>капацитет</a:t>
              </a:r>
              <a:r>
                <a:rPr lang="ru-RU" sz="2000" b="1" dirty="0">
                  <a:solidFill>
                    <a:schemeClr val="bg1"/>
                  </a:solidFill>
                  <a:latin typeface="+mj-lt"/>
                </a:rPr>
                <a:t> в </a:t>
              </a:r>
              <a:r>
                <a:rPr lang="ru-RU" sz="2000" b="1" dirty="0" err="1">
                  <a:solidFill>
                    <a:schemeClr val="bg1"/>
                  </a:solidFill>
                  <a:latin typeface="+mj-lt"/>
                </a:rPr>
                <a:t>малките</a:t>
              </a:r>
              <a:r>
                <a:rPr lang="ru-RU" sz="2000" b="1" dirty="0">
                  <a:solidFill>
                    <a:schemeClr val="bg1"/>
                  </a:solidFill>
                  <a:latin typeface="+mj-lt"/>
                </a:rPr>
                <a:t> и </a:t>
              </a:r>
              <a:r>
                <a:rPr lang="ru-RU" sz="2000" b="1" dirty="0" err="1">
                  <a:solidFill>
                    <a:schemeClr val="bg1"/>
                  </a:solidFill>
                  <a:latin typeface="+mj-lt"/>
                </a:rPr>
                <a:t>средни</a:t>
              </a:r>
              <a:r>
                <a:rPr lang="ru-RU" sz="2000" b="1" dirty="0">
                  <a:solidFill>
                    <a:schemeClr val="bg1"/>
                  </a:solidFill>
                  <a:latin typeface="+mj-lt"/>
                </a:rPr>
                <a:t> </a:t>
              </a:r>
              <a:r>
                <a:rPr lang="ru-RU" sz="2000" b="1" dirty="0" smtClean="0">
                  <a:solidFill>
                    <a:schemeClr val="bg1"/>
                  </a:solidFill>
                  <a:latin typeface="+mj-lt"/>
                </a:rPr>
                <a:t>предприятия</a:t>
              </a:r>
              <a:r>
                <a:rPr lang="bg-BG" sz="2000" b="1" kern="0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“  </a:t>
              </a:r>
              <a:endParaRPr lang="en-US" sz="2000" b="1" kern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73051" y="3370102"/>
              <a:ext cx="4060825" cy="3123727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0488" tIns="91440" rIns="90488" bIns="91440"/>
            <a:lstStyle/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bg-BG" sz="1600" b="1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Допустими кандидати: </a:t>
              </a:r>
              <a:r>
                <a:rPr lang="ru-RU" sz="16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Съществуващи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МСП, </a:t>
              </a:r>
              <a:endParaRPr lang="ru-RU" sz="16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ru-RU" sz="16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които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са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търговци</a:t>
              </a:r>
              <a:r>
                <a:rPr lang="ru-RU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по </a:t>
              </a:r>
              <a:r>
                <a:rPr lang="ru-RU" sz="1600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смисъла</a:t>
              </a:r>
              <a:r>
                <a:rPr lang="ru-RU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на </a:t>
              </a:r>
              <a:r>
                <a:rPr lang="ru-RU" sz="1600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Търговския</a:t>
              </a:r>
              <a:r>
                <a:rPr lang="ru-RU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закон или </a:t>
              </a:r>
              <a:r>
                <a:rPr lang="ru-RU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Закона 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за </a:t>
              </a:r>
              <a:r>
                <a:rPr lang="ru-RU" sz="1600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кооперациите</a:t>
              </a:r>
              <a:r>
                <a:rPr lang="ru-RU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или </a:t>
              </a:r>
              <a:r>
                <a:rPr lang="ru-RU" sz="16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са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еквивалентно</a:t>
              </a:r>
              <a:r>
                <a:rPr lang="ru-RU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лице 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по </a:t>
              </a:r>
              <a:r>
                <a:rPr lang="ru-RU" sz="1600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смисъла</a:t>
              </a:r>
              <a:r>
                <a:rPr lang="ru-RU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на </a:t>
              </a:r>
              <a:r>
                <a:rPr lang="ru-RU" sz="1600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законодателството</a:t>
              </a:r>
              <a:r>
                <a:rPr lang="ru-RU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на </a:t>
              </a:r>
              <a:r>
                <a:rPr lang="ru-RU" sz="1600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държава-членка</a:t>
              </a:r>
              <a:r>
                <a:rPr lang="ru-RU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на </a:t>
              </a:r>
              <a:r>
                <a:rPr lang="ru-RU" sz="16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Европейското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икономическо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пространство.</a:t>
              </a: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bg-BG" sz="1600" b="1" dirty="0" smtClean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bg-BG" sz="1600" b="1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Допустими дейности</a:t>
              </a:r>
              <a:r>
                <a:rPr lang="bg-BG" sz="16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: </a:t>
              </a:r>
            </a:p>
            <a:p>
              <a:pPr marL="285750" lvl="1" indent="-285750" defTabSz="912813" eaLnBrk="0" hangingPunct="0">
                <a:lnSpc>
                  <a:spcPct val="90000"/>
                </a:lnSpc>
                <a:spcBef>
                  <a:spcPct val="20000"/>
                </a:spcBef>
                <a:buBlip>
                  <a:blip r:embed="rId9"/>
                </a:buBlip>
                <a:defRPr/>
              </a:pPr>
              <a:r>
                <a:rPr lang="ru-RU" sz="16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дейности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за </a:t>
              </a:r>
              <a:r>
                <a:rPr lang="ru-RU" sz="16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подобряване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на </a:t>
              </a:r>
              <a:r>
                <a:rPr lang="ru-RU" sz="1600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производствения</a:t>
              </a:r>
              <a:r>
                <a:rPr lang="ru-RU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капацитет</a:t>
              </a:r>
              <a:r>
                <a:rPr lang="ru-RU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;</a:t>
              </a:r>
              <a:endParaRPr lang="ru-RU" sz="16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71463" lvl="1" indent="-271463" defTabSz="912813" eaLnBrk="0" hangingPunct="0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10"/>
                </a:buBlip>
                <a:defRPr/>
              </a:pPr>
              <a:endParaRPr lang="ru-RU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marL="271463" lvl="1" indent="-271463" defTabSz="912813" eaLnBrk="0" hangingPunct="0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10"/>
                </a:buBlip>
                <a:defRPr/>
              </a:pPr>
              <a:endParaRPr lang="en-US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760601" y="3370103"/>
              <a:ext cx="4062413" cy="3123726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0488" tIns="91440" rIns="90488" bIns="91440"/>
            <a:lstStyle/>
            <a:p>
              <a:pPr marL="285750" lvl="1" indent="-285750" defTabSz="912813" eaLnBrk="0" hangingPunct="0">
                <a:lnSpc>
                  <a:spcPct val="90000"/>
                </a:lnSpc>
                <a:spcBef>
                  <a:spcPct val="20000"/>
                </a:spcBef>
                <a:buBlip>
                  <a:blip r:embed="rId9"/>
                </a:buBlip>
                <a:defRPr/>
              </a:pPr>
              <a:r>
                <a:rPr lang="ru-RU" sz="1600" dirty="0" err="1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Инвестиционни</a:t>
              </a:r>
              <a:r>
                <a:rPr lang="ru-RU" sz="16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 </a:t>
              </a:r>
              <a:r>
                <a:rPr lang="ru-RU" sz="1600" dirty="0" err="1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разходи</a:t>
              </a:r>
              <a:r>
                <a:rPr lang="ru-RU" sz="16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 (ДМА и ДНА)</a:t>
              </a:r>
              <a:endParaRPr lang="ru-RU" sz="16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ru-RU" sz="1600" b="1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Минимален размер на </a:t>
              </a:r>
              <a:r>
                <a:rPr lang="ru-RU" sz="1600" b="1" dirty="0" err="1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помощта</a:t>
              </a:r>
              <a:r>
                <a:rPr lang="ru-RU" sz="1600" b="1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:</a:t>
              </a:r>
              <a:r>
                <a:rPr lang="ru-RU" sz="16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 </a:t>
              </a:r>
              <a:r>
                <a:rPr lang="ru-RU" sz="1600" dirty="0">
                  <a:solidFill>
                    <a:srgbClr val="002060"/>
                  </a:solidFill>
                  <a:latin typeface="Calibri" panose="020F0502020204030204" pitchFamily="34" charset="0"/>
                </a:rPr>
                <a:t>100 000 </a:t>
              </a:r>
              <a:r>
                <a:rPr lang="ru-RU" sz="1600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лв</a:t>
              </a:r>
              <a:r>
                <a:rPr lang="ru-RU" sz="16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. </a:t>
              </a: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ru-RU" sz="1600" b="1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Максимален размер на </a:t>
              </a:r>
              <a:r>
                <a:rPr lang="ru-RU" sz="1600" b="1" dirty="0" err="1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помощта</a:t>
              </a:r>
              <a:r>
                <a:rPr lang="ru-RU" sz="1600" b="1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: </a:t>
              </a: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ru-RU" sz="16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 </a:t>
              </a:r>
              <a:r>
                <a:rPr lang="ru-RU" sz="1600" dirty="0">
                  <a:solidFill>
                    <a:srgbClr val="002060"/>
                  </a:solidFill>
                  <a:latin typeface="Calibri" panose="020F0502020204030204" pitchFamily="34" charset="0"/>
                </a:rPr>
                <a:t>1 000 000 </a:t>
              </a:r>
              <a:r>
                <a:rPr lang="ru-RU" sz="1600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лв</a:t>
              </a:r>
              <a:r>
                <a:rPr lang="ru-RU" sz="1600" dirty="0">
                  <a:solidFill>
                    <a:srgbClr val="002060"/>
                  </a:solidFill>
                  <a:latin typeface="Calibri" panose="020F0502020204030204" pitchFamily="34" charset="0"/>
                </a:rPr>
                <a:t>.</a:t>
              </a: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ru-RU" sz="1600" b="1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Дата на </a:t>
              </a:r>
              <a:r>
                <a:rPr lang="ru-RU" sz="1600" b="1" dirty="0" err="1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обявяване</a:t>
              </a:r>
              <a:r>
                <a:rPr lang="ru-RU" sz="1600" b="1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:</a:t>
              </a:r>
              <a:r>
                <a:rPr lang="ru-RU" sz="1600" b="1" dirty="0" smtClean="0">
                  <a:solidFill>
                    <a:srgbClr val="FF0000"/>
                  </a:solidFill>
                  <a:latin typeface="Calibri" panose="020F0502020204030204" pitchFamily="34" charset="0"/>
                </a:rPr>
                <a:t> </a:t>
              </a:r>
              <a:r>
                <a:rPr lang="ru-RU" sz="1600" b="1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ноември</a:t>
              </a:r>
              <a:r>
                <a:rPr lang="ru-RU" sz="1600" b="1" dirty="0">
                  <a:solidFill>
                    <a:srgbClr val="002060"/>
                  </a:solidFill>
                  <a:latin typeface="Calibri" panose="020F0502020204030204" pitchFamily="34" charset="0"/>
                </a:rPr>
                <a:t> 2018 г.  </a:t>
              </a: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ru-RU" sz="16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271463" lvl="1" indent="-271463" defTabSz="912813" eaLnBrk="0" hangingPunct="0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10"/>
                </a:buBlip>
                <a:defRPr/>
              </a:pPr>
              <a:endParaRPr lang="en-US" sz="16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8763" y="2794037"/>
              <a:ext cx="4075113" cy="576065"/>
            </a:xfrm>
            <a:prstGeom prst="rect">
              <a:avLst/>
            </a:prstGeom>
            <a:solidFill>
              <a:srgbClr val="00B05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0488" tIns="91440" rIns="90488" bIns="91440" anchor="ctr"/>
            <a:lstStyle/>
            <a:p>
              <a:pPr algn="ctr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g-BG" sz="1600" b="1" kern="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Допустими</a:t>
              </a:r>
              <a:r>
                <a:rPr lang="bg-BG" sz="1600" b="1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bg-BG" sz="1600" b="1" kern="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кандидати/дейности</a:t>
              </a:r>
              <a:r>
                <a:rPr lang="bg-BG" sz="1600" b="1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n-US" sz="1600" b="1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760601" y="2794035"/>
              <a:ext cx="4062414" cy="576067"/>
            </a:xfrm>
            <a:prstGeom prst="rect">
              <a:avLst/>
            </a:prstGeom>
            <a:solidFill>
              <a:srgbClr val="00B05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0488" tIns="91440" rIns="90488" bIns="91440" anchor="ctr"/>
            <a:lstStyle/>
            <a:p>
              <a:pPr algn="ctr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g-BG" sz="1600" b="1" kern="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Допустими разходи </a:t>
              </a:r>
              <a:endParaRPr lang="en-US" sz="1600" b="1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 rot="10800000">
              <a:off x="2157413" y="2471071"/>
              <a:ext cx="4786312" cy="287337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10800000" vert="eaVert" wrap="none" lIns="90488" tIns="44450" rIns="90488" bIns="44450" anchor="ctr"/>
            <a:lstStyle/>
            <a:p>
              <a:pPr eaLnBrk="0" fontAlgn="auto" hangingPunct="0">
                <a:spcAft>
                  <a:spcPts val="0"/>
                </a:spcAft>
                <a:defRPr/>
              </a:pPr>
              <a:endParaRPr lang="de-DE" sz="1600" b="1" kern="0" dirty="0">
                <a:solidFill>
                  <a:sysClr val="windowText" lastClr="000000"/>
                </a:solidFill>
                <a:latin typeface="Calibri Light"/>
                <a:cs typeface="Calibri" panose="020F0502020204030204" pitchFamily="34" charset="0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4762681" y="4102027"/>
            <a:ext cx="40624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CCDA088A-ECA5-2B45-B99F-19E035C5DB7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164286" y="-6987"/>
            <a:ext cx="979714" cy="925917"/>
          </a:xfrm>
          <a:prstGeom prst="rect">
            <a:avLst/>
          </a:prstGeom>
        </p:spPr>
      </p:pic>
      <p:sp>
        <p:nvSpPr>
          <p:cNvPr id="16" name="Title 5">
            <a:extLst>
              <a:ext uri="{FF2B5EF4-FFF2-40B4-BE49-F238E27FC236}">
                <a16:creationId xmlns:a16="http://schemas.microsoft.com/office/drawing/2014/main" xmlns="" id="{9DF2C3C0-9CD0-0743-A8E6-0C7F4CADAA7A}"/>
              </a:ext>
            </a:extLst>
          </p:cNvPr>
          <p:cNvSpPr txBox="1">
            <a:spLocks/>
          </p:cNvSpPr>
          <p:nvPr/>
        </p:nvSpPr>
        <p:spPr>
          <a:xfrm>
            <a:off x="291392" y="94508"/>
            <a:ext cx="7872893" cy="769318"/>
          </a:xfrm>
          <a:prstGeom prst="round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err="1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Планирани</a:t>
            </a:r>
            <a:r>
              <a:rPr lang="ru-RU" sz="2400" b="1" dirty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процедури</a:t>
            </a:r>
            <a:r>
              <a:rPr lang="ru-RU" sz="2400" b="1" dirty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2400" b="1" dirty="0" smtClean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 </a:t>
            </a:r>
            <a:r>
              <a:rPr lang="ru-RU" sz="2400" b="1" dirty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г. в </a:t>
            </a:r>
            <a:r>
              <a:rPr lang="ru-RU" sz="2400" b="1" dirty="0" err="1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рамките</a:t>
            </a:r>
            <a:r>
              <a:rPr lang="ru-RU" sz="2400" b="1" dirty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ПО 2 „</a:t>
            </a:r>
            <a:r>
              <a:rPr lang="ru-RU" sz="2400" b="1" dirty="0" err="1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Предприемачество</a:t>
            </a:r>
            <a:r>
              <a:rPr lang="ru-RU" sz="2400" b="1" dirty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2400" b="1" dirty="0" err="1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капацитет</a:t>
            </a:r>
            <a:r>
              <a:rPr lang="ru-RU" sz="2400" b="1" dirty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 </a:t>
            </a:r>
            <a:r>
              <a:rPr lang="ru-RU" sz="2400" b="1" dirty="0" err="1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растеж</a:t>
            </a:r>
            <a:r>
              <a:rPr lang="ru-RU" sz="2400" b="1" dirty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МСП</a:t>
            </a:r>
            <a:r>
              <a:rPr lang="ru-RU" sz="2400" b="1" dirty="0" smtClean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 1/2</a:t>
            </a:r>
            <a:endParaRPr lang="ru-RU" sz="2400" b="1" dirty="0">
              <a:solidFill>
                <a:srgbClr val="031B8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743890" y="5687442"/>
            <a:ext cx="40624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393838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85720" y="928670"/>
            <a:ext cx="8605839" cy="5689201"/>
            <a:chOff x="244475" y="921260"/>
            <a:chExt cx="8605839" cy="5689201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244475" y="1564202"/>
              <a:ext cx="8599488" cy="820348"/>
            </a:xfrm>
            <a:prstGeom prst="rect">
              <a:avLst/>
            </a:prstGeom>
            <a:ln>
              <a:headEnd/>
              <a:tailEnd/>
            </a:ln>
            <a:extLst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/>
            <a:lstStyle>
              <a:lvl1pPr marL="342900" indent="-342900" eaLnBrk="0" hangingPunct="0"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444500" algn="l"/>
                </a:tabLs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marL="0" indent="0" algn="just" eaLnBrk="1" fontAlgn="auto" hangingPunct="1">
                <a:spcBef>
                  <a:spcPct val="35000"/>
                </a:spcBef>
                <a:spcAft>
                  <a:spcPts val="0"/>
                </a:spcAft>
                <a:buClr>
                  <a:srgbClr val="1F497D"/>
                </a:buClr>
                <a:buSzPct val="110000"/>
                <a:defRPr/>
              </a:pPr>
              <a:r>
                <a:rPr lang="ru-RU" sz="1600" b="1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Основна</a:t>
              </a:r>
              <a:r>
                <a:rPr lang="ru-RU" sz="1600" b="1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цел: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Предоставяне</a:t>
              </a:r>
              <a:r>
                <a:rPr lang="ru-RU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на </a:t>
              </a:r>
              <a:r>
                <a:rPr lang="ru-RU" sz="16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подкрепа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за </a:t>
              </a:r>
              <a:r>
                <a:rPr lang="ru-RU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развитие 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на </a:t>
              </a:r>
              <a:r>
                <a:rPr lang="ru-RU" sz="16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иновационни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клъстери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в </a:t>
              </a:r>
              <a:r>
                <a:rPr lang="ru-RU" sz="1600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България</a:t>
              </a:r>
              <a:r>
                <a:rPr lang="bg-BG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endParaRPr lang="ru-RU" sz="1600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indent="0" eaLnBrk="1" fontAlgn="auto" hangingPunct="1">
                <a:spcBef>
                  <a:spcPct val="35000"/>
                </a:spcBef>
                <a:spcAft>
                  <a:spcPts val="0"/>
                </a:spcAft>
                <a:buClr>
                  <a:srgbClr val="1F497D"/>
                </a:buClr>
                <a:buSzPct val="110000"/>
                <a:defRPr/>
              </a:pPr>
              <a:r>
                <a:rPr lang="ru-RU" sz="1600" b="1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Бюджет:</a:t>
              </a:r>
              <a:r>
                <a:rPr lang="ru-RU" sz="1600" b="1" kern="0" dirty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b="1" kern="0" dirty="0" smtClean="0">
                  <a:solidFill>
                    <a:srgbClr val="00206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15.3  </a:t>
              </a:r>
              <a:r>
                <a:rPr lang="ru-RU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млн</a:t>
              </a:r>
              <a:r>
                <a:rPr lang="ru-RU" sz="1600" b="1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r>
                <a:rPr lang="ru-RU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евро </a:t>
              </a:r>
              <a:r>
                <a:rPr lang="en-US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(</a:t>
              </a:r>
              <a:r>
                <a:rPr lang="bg-BG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29 </a:t>
              </a:r>
              <a:r>
                <a:rPr lang="bg-BG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924 199 </a:t>
              </a:r>
              <a:r>
                <a:rPr lang="bg-BG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лв</a:t>
              </a:r>
              <a:r>
                <a:rPr lang="bg-BG" sz="16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r>
                <a:rPr lang="en-US" sz="16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)</a:t>
              </a:r>
              <a:endParaRPr lang="ru-RU" sz="1600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44475" y="921260"/>
              <a:ext cx="8599488" cy="634963"/>
            </a:xfrm>
            <a:prstGeom prst="rect">
              <a:avLst/>
            </a:prstGeom>
            <a:solidFill>
              <a:srgbClr val="00B05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0488" tIns="91440" rIns="90488" bIns="91440" anchor="ctr"/>
            <a:lstStyle/>
            <a:p>
              <a:pPr algn="ctr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g-BG" sz="2000" b="1" kern="0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Процедура „</a:t>
              </a:r>
              <a:r>
                <a:rPr lang="bg-BG" sz="2000" b="1" dirty="0">
                  <a:solidFill>
                    <a:schemeClr val="bg1"/>
                  </a:solidFill>
                  <a:latin typeface="+mj-lt"/>
                </a:rPr>
                <a:t>Развитие на иновационни </a:t>
              </a:r>
              <a:r>
                <a:rPr lang="bg-BG" sz="2000" b="1" dirty="0" smtClean="0">
                  <a:solidFill>
                    <a:schemeClr val="bg1"/>
                  </a:solidFill>
                  <a:latin typeface="+mj-lt"/>
                </a:rPr>
                <a:t>клъстери</a:t>
              </a:r>
              <a:r>
                <a:rPr lang="bg-BG" sz="2000" b="1" kern="0" dirty="0" smtClean="0">
                  <a:solidFill>
                    <a:schemeClr val="bg1"/>
                  </a:solidFill>
                  <a:latin typeface="+mj-lt"/>
                  <a:cs typeface="Calibri" panose="020F0502020204030204" pitchFamily="34" charset="0"/>
                </a:rPr>
                <a:t>“  </a:t>
              </a:r>
              <a:endParaRPr lang="en-US" sz="2000" b="1" kern="0" dirty="0">
                <a:solidFill>
                  <a:schemeClr val="bg1"/>
                </a:solidFill>
                <a:latin typeface="+mj-lt"/>
                <a:cs typeface="Calibri" panose="020F0502020204030204" pitchFamily="34" charset="0"/>
              </a:endParaRPr>
            </a:p>
          </p:txBody>
        </p:sp>
        <p:sp>
          <p:nvSpPr>
            <p:cNvPr id="9" name="Rectangle 5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273051" y="3370102"/>
              <a:ext cx="4271168" cy="3240359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0488" tIns="91440" rIns="90488" bIns="91440"/>
            <a:lstStyle/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bg-BG" sz="1400" b="1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Допустими кандидати: </a:t>
              </a:r>
              <a:r>
                <a:rPr lang="ru-RU" sz="1400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Съществуващи</a:t>
              </a:r>
              <a:r>
                <a:rPr lang="ru-RU" sz="14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400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иновационни</a:t>
              </a:r>
              <a:r>
                <a:rPr lang="ru-RU" sz="14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4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клъстери</a:t>
              </a:r>
              <a:r>
                <a:rPr lang="ru-RU" sz="14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ru-RU" sz="14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които</a:t>
              </a:r>
              <a:r>
                <a:rPr lang="ru-RU" sz="14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4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са</a:t>
              </a:r>
              <a:r>
                <a:rPr lang="ru-RU" sz="14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ru-RU" sz="14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обединения</a:t>
              </a:r>
              <a:r>
                <a:rPr lang="ru-RU" sz="14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- юридически лица или </a:t>
              </a:r>
              <a:r>
                <a:rPr lang="ru-RU" sz="14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обединения</a:t>
              </a:r>
              <a:r>
                <a:rPr lang="ru-RU" sz="14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, </a:t>
              </a:r>
              <a:r>
                <a:rPr lang="ru-RU" sz="14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които</a:t>
              </a:r>
              <a:r>
                <a:rPr lang="ru-RU" sz="14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не </a:t>
              </a:r>
              <a:r>
                <a:rPr lang="ru-RU" sz="1400" kern="0" dirty="0" err="1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представляват</a:t>
              </a:r>
              <a:r>
                <a:rPr lang="ru-RU" sz="14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юридически </a:t>
              </a:r>
              <a:r>
                <a:rPr lang="ru-RU" sz="14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лица.</a:t>
              </a:r>
              <a:endParaRPr lang="ru-RU" sz="14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bg-BG" sz="8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bg-BG" sz="1400" b="1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Допустими дейности</a:t>
              </a:r>
              <a:r>
                <a:rPr lang="bg-BG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: </a:t>
              </a:r>
            </a:p>
            <a:p>
              <a:pPr marL="285750" lvl="1" indent="-285750" defTabSz="912813" eaLnBrk="0" hangingPunct="0">
                <a:lnSpc>
                  <a:spcPct val="90000"/>
                </a:lnSpc>
                <a:spcBef>
                  <a:spcPct val="20000"/>
                </a:spcBef>
                <a:buBlip>
                  <a:blip r:embed="rId8"/>
                </a:buBlip>
                <a:defRPr/>
              </a:pPr>
              <a:r>
                <a:rPr lang="ru-RU" sz="1400" dirty="0" err="1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Дейност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 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по </a:t>
              </a:r>
              <a:r>
                <a:rPr lang="ru-RU" sz="1400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подобряване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 </a:t>
              </a:r>
              <a:r>
                <a:rPr lang="ru-RU" sz="1400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сътрудничеството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, обмена на 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информация в </a:t>
              </a:r>
              <a:r>
                <a:rPr lang="ru-RU" sz="1400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подкрепа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 на бизнеса и трансфера на 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технологии;</a:t>
              </a:r>
            </a:p>
            <a:p>
              <a:pPr marL="285750" lvl="1" indent="-285750" defTabSz="912813" eaLnBrk="0" hangingPunct="0">
                <a:lnSpc>
                  <a:spcPct val="90000"/>
                </a:lnSpc>
                <a:spcBef>
                  <a:spcPct val="20000"/>
                </a:spcBef>
                <a:buBlip>
                  <a:blip r:embed="rId8"/>
                </a:buBlip>
                <a:defRPr/>
              </a:pPr>
              <a:r>
                <a:rPr lang="ru-RU" sz="1400" dirty="0" err="1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Дейност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 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по маркетинг на </a:t>
              </a:r>
              <a:r>
                <a:rPr lang="ru-RU" sz="1400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клъстера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 с цел </a:t>
              </a:r>
              <a:r>
                <a:rPr lang="ru-RU" sz="1400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увеличаване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 на </a:t>
              </a:r>
              <a:r>
                <a:rPr lang="ru-RU" sz="1400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участието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 на нови 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предприятия 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или 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организации; </a:t>
              </a:r>
            </a:p>
            <a:p>
              <a:pPr marL="285750" lvl="1" indent="-285750" defTabSz="912813" eaLnBrk="0" hangingPunct="0">
                <a:lnSpc>
                  <a:spcPct val="90000"/>
                </a:lnSpc>
                <a:spcBef>
                  <a:spcPct val="20000"/>
                </a:spcBef>
                <a:buBlip>
                  <a:blip r:embed="rId8"/>
                </a:buBlip>
                <a:defRPr/>
              </a:pPr>
              <a:r>
                <a:rPr lang="ru-RU" sz="1400" dirty="0" err="1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Дейност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 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по </a:t>
              </a:r>
              <a:r>
                <a:rPr lang="ru-RU" sz="1400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организиране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 на </a:t>
              </a:r>
              <a:r>
                <a:rPr lang="ru-RU" sz="1400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програми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 за обучение, </a:t>
              </a:r>
              <a:r>
                <a:rPr lang="ru-RU" sz="1400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семинари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 и конференции в </a:t>
              </a:r>
              <a:r>
                <a:rPr lang="ru-RU" sz="1400" dirty="0" err="1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подкрепа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 на 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обмена на знания и </a:t>
              </a:r>
              <a:r>
                <a:rPr lang="ru-RU" sz="1400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работата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 в мрежа, и </a:t>
              </a:r>
              <a:r>
                <a:rPr lang="ru-RU" sz="1400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транснационално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 </a:t>
              </a:r>
              <a:r>
                <a:rPr lang="ru-RU" sz="1400" dirty="0" err="1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сътрудничество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.</a:t>
              </a:r>
              <a:endParaRPr lang="ru-RU" sz="14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bg-BG" sz="1400" dirty="0" smtClean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marL="271463" lvl="1" indent="-271463" defTabSz="912813" eaLnBrk="0" hangingPunct="0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9"/>
                </a:buBlip>
                <a:defRPr/>
              </a:pPr>
              <a:endParaRPr lang="ru-RU" sz="1400" dirty="0">
                <a:solidFill>
                  <a:srgbClr val="000000"/>
                </a:solidFill>
                <a:latin typeface="Calibri" panose="020F0502020204030204" pitchFamily="34" charset="0"/>
              </a:endParaRPr>
            </a:p>
            <a:p>
              <a:pPr marL="271463" lvl="1" indent="-271463" defTabSz="912813" eaLnBrk="0" hangingPunct="0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9"/>
                </a:buBlip>
                <a:defRPr/>
              </a:pPr>
              <a:endParaRPr lang="en-US" sz="1400" b="1" kern="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0" name="Rectangle 5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642245" y="3370103"/>
              <a:ext cx="4180769" cy="324035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90488" tIns="91440" rIns="90488" bIns="91440"/>
            <a:lstStyle/>
            <a:p>
              <a:pPr marL="285750" lvl="1" indent="-285750" defTabSz="912813" eaLnBrk="0" hangingPunct="0">
                <a:lnSpc>
                  <a:spcPct val="90000"/>
                </a:lnSpc>
                <a:spcBef>
                  <a:spcPct val="20000"/>
                </a:spcBef>
                <a:buBlip>
                  <a:blip r:embed="rId8"/>
                </a:buBlip>
                <a:defRPr/>
              </a:pPr>
              <a:r>
                <a:rPr lang="ru-RU" sz="1400" dirty="0" err="1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Разходи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 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за ДМА и 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ДНА;</a:t>
              </a:r>
              <a:endParaRPr lang="ru-RU" sz="14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marL="285750" lvl="1" indent="-285750" defTabSz="912813" eaLnBrk="0" hangingPunct="0">
                <a:lnSpc>
                  <a:spcPct val="90000"/>
                </a:lnSpc>
                <a:spcBef>
                  <a:spcPct val="20000"/>
                </a:spcBef>
                <a:buBlip>
                  <a:blip r:embed="rId8"/>
                </a:buBlip>
                <a:defRPr/>
              </a:pPr>
              <a:r>
                <a:rPr lang="ru-RU" sz="1400" dirty="0" err="1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Разходи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 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за 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персонал;</a:t>
              </a:r>
              <a:endParaRPr lang="ru-RU" sz="14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marL="285750" lvl="1" indent="-285750" defTabSz="912813" eaLnBrk="0" hangingPunct="0">
                <a:lnSpc>
                  <a:spcPct val="90000"/>
                </a:lnSpc>
                <a:spcBef>
                  <a:spcPct val="20000"/>
                </a:spcBef>
                <a:buBlip>
                  <a:blip r:embed="rId8"/>
                </a:buBlip>
                <a:defRPr/>
              </a:pPr>
              <a:r>
                <a:rPr lang="ru-RU" sz="1400" dirty="0" err="1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Административни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 </a:t>
              </a:r>
              <a:r>
                <a:rPr lang="ru-RU" sz="1400" dirty="0" err="1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разходи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 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(</a:t>
              </a:r>
              <a:r>
                <a:rPr lang="ru-RU" sz="1400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включително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 </a:t>
              </a:r>
              <a:r>
                <a:rPr lang="ru-RU" sz="1400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режийни</a:t>
              </a:r>
              <a:r>
                <a:rPr lang="ru-RU" sz="1400" dirty="0">
                  <a:solidFill>
                    <a:srgbClr val="002060"/>
                  </a:solidFill>
                  <a:latin typeface="Calibri" panose="020F0502020204030204" pitchFamily="34" charset="0"/>
                </a:rPr>
                <a:t> </a:t>
              </a:r>
              <a:r>
                <a:rPr lang="ru-RU" sz="1400" dirty="0" err="1">
                  <a:solidFill>
                    <a:srgbClr val="002060"/>
                  </a:solidFill>
                  <a:latin typeface="Calibri" panose="020F0502020204030204" pitchFamily="34" charset="0"/>
                </a:rPr>
                <a:t>разходи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).</a:t>
              </a:r>
              <a:endParaRPr lang="ru-RU" sz="14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ru-RU" sz="1400" dirty="0" smtClean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ru-RU" sz="14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ru-RU" sz="1400" b="1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Минимален размер на помощта: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 200 000 лв. </a:t>
              </a: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endParaRPr lang="ru-RU" sz="14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ru-RU" sz="1400" b="1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Максимален размер на помощта:</a:t>
              </a:r>
              <a:r>
                <a:rPr lang="ru-RU" sz="1400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 1 500 000 лв. </a:t>
              </a:r>
            </a:p>
            <a:p>
              <a:pPr marL="271463" lvl="1" indent="-271463" defTabSz="912813" eaLnBrk="0" hangingPunct="0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9"/>
                </a:buBlip>
                <a:defRPr/>
              </a:pPr>
              <a:endParaRPr lang="ru-RU" sz="1400" dirty="0">
                <a:solidFill>
                  <a:srgbClr val="002060"/>
                </a:solidFill>
                <a:latin typeface="Calibri" panose="020F0502020204030204" pitchFamily="34" charset="0"/>
              </a:endParaRPr>
            </a:p>
            <a:p>
              <a:pPr marL="0" lvl="1" defTabSz="912813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ru-RU" sz="1400" b="1" dirty="0" smtClean="0">
                  <a:solidFill>
                    <a:srgbClr val="002060"/>
                  </a:solidFill>
                  <a:latin typeface="Calibri" panose="020F0502020204030204" pitchFamily="34" charset="0"/>
                </a:rPr>
                <a:t>Дата на обявяване: </a:t>
              </a:r>
              <a:r>
                <a:rPr lang="ru-RU" sz="1400" kern="0" dirty="0" err="1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декември</a:t>
              </a:r>
              <a:r>
                <a:rPr lang="ru-RU" sz="1400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2018 г</a:t>
              </a:r>
              <a:r>
                <a:rPr lang="ru-RU" sz="1400" kern="0" dirty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. </a:t>
              </a:r>
            </a:p>
            <a:p>
              <a:pPr marL="271463" lvl="1" indent="-271463" defTabSz="912813" eaLnBrk="0" hangingPunct="0">
                <a:lnSpc>
                  <a:spcPct val="90000"/>
                </a:lnSpc>
                <a:spcBef>
                  <a:spcPct val="20000"/>
                </a:spcBef>
                <a:buFontTx/>
                <a:buBlip>
                  <a:blip r:embed="rId9"/>
                </a:buBlip>
                <a:defRPr/>
              </a:pPr>
              <a:endParaRPr lang="en-US" sz="14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258763" y="2794037"/>
              <a:ext cx="4285456" cy="576065"/>
            </a:xfrm>
            <a:prstGeom prst="rect">
              <a:avLst/>
            </a:prstGeom>
            <a:solidFill>
              <a:srgbClr val="00B05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0488" tIns="91440" rIns="90488" bIns="91440" anchor="ctr"/>
            <a:lstStyle/>
            <a:p>
              <a:pPr algn="ctr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g-BG" sz="1600" b="1" kern="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Допустими</a:t>
              </a:r>
              <a:r>
                <a:rPr lang="bg-BG" sz="1600" b="1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bg-BG" sz="1600" b="1" kern="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кандидати/дейности</a:t>
              </a:r>
              <a:r>
                <a:rPr lang="bg-BG" sz="1600" b="1" kern="0" dirty="0" smtClean="0">
                  <a:solidFill>
                    <a:srgbClr val="002060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n-US" sz="1600" b="1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642246" y="2794035"/>
              <a:ext cx="4208068" cy="576067"/>
            </a:xfrm>
            <a:prstGeom prst="rect">
              <a:avLst/>
            </a:prstGeom>
            <a:solidFill>
              <a:srgbClr val="00B05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lIns="90488" tIns="91440" rIns="90488" bIns="91440" anchor="ctr"/>
            <a:lstStyle/>
            <a:p>
              <a:pPr algn="ctr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bg-BG" sz="1600" b="1" kern="0" dirty="0" smtClean="0">
                  <a:solidFill>
                    <a:schemeClr val="bg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Допустими разходи </a:t>
              </a:r>
              <a:endParaRPr lang="en-US" sz="1600" b="1" kern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 rot="10800000">
              <a:off x="2173301" y="2421458"/>
              <a:ext cx="4786312" cy="287337"/>
            </a:xfrm>
            <a:prstGeom prst="triangle">
              <a:avLst>
                <a:gd name="adj" fmla="val 50000"/>
              </a:avLst>
            </a:prstGeom>
            <a:solidFill>
              <a:srgbClr val="00B05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ot="10800000" vert="eaVert" wrap="none" lIns="90488" tIns="44450" rIns="90488" bIns="44450" anchor="ctr"/>
            <a:lstStyle/>
            <a:p>
              <a:pPr eaLnBrk="0" fontAlgn="auto" hangingPunct="0">
                <a:spcAft>
                  <a:spcPts val="0"/>
                </a:spcAft>
                <a:defRPr/>
              </a:pPr>
              <a:endParaRPr lang="de-DE" sz="1600" b="1" kern="0" dirty="0">
                <a:solidFill>
                  <a:sysClr val="windowText" lastClr="000000"/>
                </a:solidFill>
                <a:latin typeface="Calibri Light"/>
                <a:cs typeface="Calibri" panose="020F0502020204030204" pitchFamily="34" charset="0"/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4644007" y="4725144"/>
            <a:ext cx="418076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CCDA088A-ECA5-2B45-B99F-19E035C5DB7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063132" y="-6987"/>
            <a:ext cx="1080868" cy="1021516"/>
          </a:xfrm>
          <a:prstGeom prst="rect">
            <a:avLst/>
          </a:prstGeom>
        </p:spPr>
      </p:pic>
      <p:sp>
        <p:nvSpPr>
          <p:cNvPr id="16" name="Title 5">
            <a:extLst>
              <a:ext uri="{FF2B5EF4-FFF2-40B4-BE49-F238E27FC236}">
                <a16:creationId xmlns:a16="http://schemas.microsoft.com/office/drawing/2014/main" xmlns="" id="{9DF2C3C0-9CD0-0743-A8E6-0C7F4CADAA7A}"/>
              </a:ext>
            </a:extLst>
          </p:cNvPr>
          <p:cNvSpPr txBox="1">
            <a:spLocks/>
          </p:cNvSpPr>
          <p:nvPr/>
        </p:nvSpPr>
        <p:spPr>
          <a:xfrm>
            <a:off x="285720" y="119112"/>
            <a:ext cx="7336786" cy="769318"/>
          </a:xfrm>
          <a:prstGeom prst="round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err="1">
                <a:solidFill>
                  <a:srgbClr val="031B81"/>
                </a:solidFill>
              </a:rPr>
              <a:t>Планирани</a:t>
            </a:r>
            <a:r>
              <a:rPr lang="ru-RU" sz="2400" b="1" dirty="0">
                <a:solidFill>
                  <a:srgbClr val="031B81"/>
                </a:solidFill>
              </a:rPr>
              <a:t> </a:t>
            </a:r>
            <a:r>
              <a:rPr lang="ru-RU" sz="2400" b="1" dirty="0" err="1">
                <a:solidFill>
                  <a:srgbClr val="031B81"/>
                </a:solidFill>
              </a:rPr>
              <a:t>процедури</a:t>
            </a:r>
            <a:r>
              <a:rPr lang="ru-RU" sz="2400" b="1" dirty="0">
                <a:solidFill>
                  <a:srgbClr val="031B81"/>
                </a:solidFill>
              </a:rPr>
              <a:t> за </a:t>
            </a:r>
            <a:r>
              <a:rPr lang="ru-RU" sz="2400" b="1" dirty="0" smtClean="0">
                <a:solidFill>
                  <a:srgbClr val="031B81"/>
                </a:solidFill>
              </a:rPr>
              <a:t>2018 </a:t>
            </a:r>
            <a:r>
              <a:rPr lang="ru-RU" sz="2400" b="1" dirty="0">
                <a:solidFill>
                  <a:srgbClr val="031B81"/>
                </a:solidFill>
              </a:rPr>
              <a:t>г. в </a:t>
            </a:r>
            <a:r>
              <a:rPr lang="ru-RU" sz="2400" b="1" dirty="0" err="1">
                <a:solidFill>
                  <a:srgbClr val="031B81"/>
                </a:solidFill>
              </a:rPr>
              <a:t>рамките</a:t>
            </a:r>
            <a:r>
              <a:rPr lang="ru-RU" sz="2400" b="1" dirty="0">
                <a:solidFill>
                  <a:srgbClr val="031B81"/>
                </a:solidFill>
              </a:rPr>
              <a:t> на ПО 1 „Технологично развитие и </a:t>
            </a:r>
            <a:r>
              <a:rPr lang="ru-RU" sz="2400" b="1" dirty="0" err="1">
                <a:solidFill>
                  <a:srgbClr val="031B81"/>
                </a:solidFill>
              </a:rPr>
              <a:t>иновации</a:t>
            </a:r>
            <a:r>
              <a:rPr lang="ru-RU" sz="2400" b="1" dirty="0" smtClean="0">
                <a:solidFill>
                  <a:srgbClr val="031B81"/>
                </a:solidFill>
              </a:rPr>
              <a:t>“ 2/2</a:t>
            </a:r>
            <a:endParaRPr lang="ru-RU" sz="2400" b="1" dirty="0">
              <a:solidFill>
                <a:srgbClr val="031B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64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0363" y="1023116"/>
            <a:ext cx="8272130" cy="649224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91440" rIns="90488" bIns="91440" anchor="ctr"/>
          <a:lstStyle/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bg-BG" b="1" dirty="0">
              <a:solidFill>
                <a:srgbClr val="031B81"/>
              </a:solidFill>
              <a:latin typeface="Trebuchet MS" panose="020B0603020202020204" pitchFamily="34" charset="0"/>
            </a:endParaRPr>
          </a:p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bg-BG" b="1" dirty="0" smtClean="0">
              <a:solidFill>
                <a:srgbClr val="031B81"/>
              </a:solidFill>
              <a:latin typeface="Trebuchet MS" panose="020B0603020202020204" pitchFamily="34" charset="0"/>
            </a:endParaRPr>
          </a:p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bg-BG" b="1" dirty="0" smtClean="0">
                <a:solidFill>
                  <a:srgbClr val="031B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ru-RU" b="1" dirty="0" err="1">
                <a:solidFill>
                  <a:srgbClr val="031B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Стимулиране</a:t>
            </a:r>
            <a:r>
              <a:rPr lang="ru-RU" b="1" dirty="0">
                <a:solidFill>
                  <a:srgbClr val="031B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>
                <a:solidFill>
                  <a:srgbClr val="031B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внедряването</a:t>
            </a:r>
            <a:r>
              <a:rPr lang="ru-RU" b="1" dirty="0">
                <a:solidFill>
                  <a:srgbClr val="031B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на </a:t>
            </a:r>
            <a:r>
              <a:rPr lang="ru-RU" b="1" dirty="0" err="1">
                <a:solidFill>
                  <a:srgbClr val="031B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иновации</a:t>
            </a:r>
            <a:r>
              <a:rPr lang="ru-RU" b="1" dirty="0">
                <a:solidFill>
                  <a:srgbClr val="031B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от </a:t>
            </a:r>
            <a:r>
              <a:rPr lang="ru-RU" b="1" dirty="0" err="1">
                <a:solidFill>
                  <a:srgbClr val="031B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съществуващи</a:t>
            </a:r>
            <a:r>
              <a:rPr lang="ru-RU" b="1" dirty="0">
                <a:solidFill>
                  <a:srgbClr val="031B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err="1" smtClean="0">
                <a:solidFill>
                  <a:srgbClr val="031B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предприятията</a:t>
            </a:r>
            <a:r>
              <a:rPr lang="bg-BG" b="1" dirty="0" smtClean="0">
                <a:solidFill>
                  <a:srgbClr val="031B8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</a:p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31B81"/>
                </a:solidFill>
                <a:latin typeface="Trebuchet MS" panose="020B0603020202020204" pitchFamily="34" charset="0"/>
              </a:rPr>
              <a:t/>
            </a:r>
            <a:br>
              <a:rPr lang="ru-RU" b="1" dirty="0">
                <a:solidFill>
                  <a:srgbClr val="031B81"/>
                </a:solidFill>
                <a:latin typeface="Trebuchet MS" panose="020B0603020202020204" pitchFamily="34" charset="0"/>
              </a:rPr>
            </a:br>
            <a:endParaRPr lang="en-US" b="1" dirty="0">
              <a:solidFill>
                <a:srgbClr val="031B81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0800000">
            <a:off x="3033788" y="2434856"/>
            <a:ext cx="3437095" cy="320620"/>
          </a:xfrm>
          <a:prstGeom prst="triangle">
            <a:avLst>
              <a:gd name="adj" fmla="val 50000"/>
            </a:avLst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 vert="eaVert" wrap="none" lIns="90488" tIns="44450" rIns="90488" bIns="44450" anchor="ctr"/>
          <a:lstStyle/>
          <a:p>
            <a:pPr eaLnBrk="0" fontAlgn="auto" hangingPunct="0">
              <a:spcAft>
                <a:spcPts val="0"/>
              </a:spcAft>
              <a:defRPr/>
            </a:pPr>
            <a:endParaRPr lang="de-DE" sz="1600" b="1" kern="0" dirty="0">
              <a:solidFill>
                <a:sysClr val="windowText" lastClr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0363" y="3105312"/>
            <a:ext cx="3880884" cy="340467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488" tIns="91440" rIns="90488" bIns="91440"/>
          <a:lstStyle/>
          <a:p>
            <a:pPr marL="285750" lvl="1" indent="-285750" algn="just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sz="1400" b="1" dirty="0" smtClean="0">
                <a:solidFill>
                  <a:srgbClr val="002060"/>
                </a:solidFill>
              </a:rPr>
              <a:t>Допустими кандидати: </a:t>
            </a:r>
            <a:r>
              <a:rPr lang="ru-RU" sz="1400" dirty="0" err="1" smtClean="0">
                <a:solidFill>
                  <a:srgbClr val="002060"/>
                </a:solidFill>
              </a:rPr>
              <a:t>Съществуващи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предприятия, </a:t>
            </a:r>
            <a:r>
              <a:rPr lang="ru-RU" sz="1400" dirty="0" err="1" smtClean="0">
                <a:solidFill>
                  <a:srgbClr val="002060"/>
                </a:solidFill>
              </a:rPr>
              <a:t>които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>
                <a:solidFill>
                  <a:srgbClr val="002060"/>
                </a:solidFill>
              </a:rPr>
              <a:t>са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търговци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по </a:t>
            </a:r>
            <a:r>
              <a:rPr lang="ru-RU" sz="1400" dirty="0" err="1" smtClean="0">
                <a:solidFill>
                  <a:srgbClr val="002060"/>
                </a:solidFill>
              </a:rPr>
              <a:t>смисъла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на </a:t>
            </a:r>
            <a:r>
              <a:rPr lang="ru-RU" sz="1400" dirty="0" smtClean="0">
                <a:solidFill>
                  <a:srgbClr val="002060"/>
                </a:solidFill>
              </a:rPr>
              <a:t>ТЗ или Закона </a:t>
            </a:r>
            <a:r>
              <a:rPr lang="ru-RU" sz="1400" dirty="0">
                <a:solidFill>
                  <a:srgbClr val="002060"/>
                </a:solidFill>
              </a:rPr>
              <a:t>за </a:t>
            </a:r>
            <a:r>
              <a:rPr lang="ru-RU" sz="1400" dirty="0" err="1" smtClean="0">
                <a:solidFill>
                  <a:srgbClr val="002060"/>
                </a:solidFill>
              </a:rPr>
              <a:t>кооперациите</a:t>
            </a:r>
            <a:r>
              <a:rPr lang="ru-RU" sz="1400" dirty="0" smtClean="0">
                <a:solidFill>
                  <a:srgbClr val="002060"/>
                </a:solidFill>
              </a:rPr>
              <a:t> или </a:t>
            </a:r>
            <a:r>
              <a:rPr lang="ru-RU" sz="1400" dirty="0" err="1">
                <a:solidFill>
                  <a:srgbClr val="002060"/>
                </a:solidFill>
              </a:rPr>
              <a:t>са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еквивалентно</a:t>
            </a:r>
            <a:r>
              <a:rPr lang="ru-RU" sz="1400" dirty="0" smtClean="0">
                <a:solidFill>
                  <a:srgbClr val="002060"/>
                </a:solidFill>
              </a:rPr>
              <a:t> лице </a:t>
            </a:r>
            <a:r>
              <a:rPr lang="ru-RU" sz="1400" dirty="0">
                <a:solidFill>
                  <a:srgbClr val="002060"/>
                </a:solidFill>
              </a:rPr>
              <a:t>по </a:t>
            </a:r>
            <a:r>
              <a:rPr lang="ru-RU" sz="1400" dirty="0" err="1" smtClean="0">
                <a:solidFill>
                  <a:srgbClr val="002060"/>
                </a:solidFill>
              </a:rPr>
              <a:t>смисъла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на </a:t>
            </a:r>
            <a:r>
              <a:rPr lang="ru-RU" sz="1400" dirty="0" err="1" smtClean="0">
                <a:solidFill>
                  <a:srgbClr val="002060"/>
                </a:solidFill>
              </a:rPr>
              <a:t>законодателството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на </a:t>
            </a:r>
            <a:r>
              <a:rPr lang="ru-RU" sz="1400" dirty="0" err="1" smtClean="0">
                <a:solidFill>
                  <a:srgbClr val="002060"/>
                </a:solidFill>
              </a:rPr>
              <a:t>държава-членка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на </a:t>
            </a:r>
            <a:r>
              <a:rPr lang="ru-RU" sz="1400" dirty="0" err="1" smtClean="0">
                <a:solidFill>
                  <a:srgbClr val="002060"/>
                </a:solidFill>
              </a:rPr>
              <a:t>Европейското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r>
              <a:rPr lang="ru-RU" sz="1400" dirty="0" err="1" smtClean="0">
                <a:solidFill>
                  <a:srgbClr val="002060"/>
                </a:solidFill>
              </a:rPr>
              <a:t>икономическо</a:t>
            </a:r>
            <a:r>
              <a:rPr lang="ru-RU" sz="1400" dirty="0" smtClean="0">
                <a:solidFill>
                  <a:srgbClr val="002060"/>
                </a:solidFill>
              </a:rPr>
              <a:t> пространство.</a:t>
            </a:r>
          </a:p>
          <a:p>
            <a:pPr marL="285750" lvl="1" indent="-285750" algn="just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ru-RU" sz="1400" dirty="0">
              <a:solidFill>
                <a:srgbClr val="002060"/>
              </a:solidFill>
            </a:endParaRPr>
          </a:p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sz="1400" b="1" dirty="0" smtClean="0">
                <a:solidFill>
                  <a:srgbClr val="002060"/>
                </a:solidFill>
              </a:rPr>
              <a:t>Допустими дейности: </a:t>
            </a:r>
          </a:p>
          <a:p>
            <a:pPr marL="171450" lvl="1" indent="-1714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solidFill>
                  <a:srgbClr val="002060"/>
                </a:solidFill>
              </a:rPr>
              <a:t>Придобиване на ДМА, необходими за </a:t>
            </a:r>
            <a:r>
              <a:rPr lang="ru-RU" sz="1400" dirty="0" err="1">
                <a:solidFill>
                  <a:srgbClr val="002060"/>
                </a:solidFill>
              </a:rPr>
              <a:t>внедряване</a:t>
            </a:r>
            <a:r>
              <a:rPr lang="ru-RU" sz="1400" dirty="0">
                <a:solidFill>
                  <a:srgbClr val="002060"/>
                </a:solidFill>
              </a:rPr>
              <a:t> на </a:t>
            </a:r>
            <a:r>
              <a:rPr lang="ru-RU" sz="1400" dirty="0" err="1" smtClean="0">
                <a:solidFill>
                  <a:srgbClr val="002060"/>
                </a:solidFill>
              </a:rPr>
              <a:t>иновацията</a:t>
            </a:r>
            <a:r>
              <a:rPr lang="ru-RU" sz="1400" dirty="0">
                <a:solidFill>
                  <a:srgbClr val="002060"/>
                </a:solidFill>
              </a:rPr>
              <a:t>;</a:t>
            </a:r>
          </a:p>
          <a:p>
            <a:pPr marL="171450" lvl="1" indent="-1714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400" dirty="0">
                <a:solidFill>
                  <a:srgbClr val="002060"/>
                </a:solidFill>
              </a:rPr>
              <a:t>Придобиване на ДНА, необходими за </a:t>
            </a:r>
            <a:r>
              <a:rPr lang="ru-RU" sz="1400" dirty="0" err="1">
                <a:solidFill>
                  <a:srgbClr val="002060"/>
                </a:solidFill>
              </a:rPr>
              <a:t>внедряване</a:t>
            </a:r>
            <a:r>
              <a:rPr lang="ru-RU" sz="1400" dirty="0">
                <a:solidFill>
                  <a:srgbClr val="002060"/>
                </a:solidFill>
              </a:rPr>
              <a:t> на </a:t>
            </a:r>
            <a:r>
              <a:rPr lang="ru-RU" sz="1400" dirty="0" err="1" smtClean="0">
                <a:solidFill>
                  <a:srgbClr val="002060"/>
                </a:solidFill>
              </a:rPr>
              <a:t>иновацията</a:t>
            </a:r>
            <a:r>
              <a:rPr lang="ru-RU" sz="1400" dirty="0" smtClean="0">
                <a:solidFill>
                  <a:srgbClr val="002060"/>
                </a:solidFill>
              </a:rPr>
              <a:t>;</a:t>
            </a:r>
            <a:endParaRPr lang="ru-RU" sz="1400" dirty="0">
              <a:solidFill>
                <a:srgbClr val="002060"/>
              </a:solidFill>
            </a:endParaRPr>
          </a:p>
          <a:p>
            <a:pPr marL="171450" lvl="1" indent="-1714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400" dirty="0" err="1">
                <a:solidFill>
                  <a:srgbClr val="002060"/>
                </a:solidFill>
              </a:rPr>
              <a:t>Консултантски</a:t>
            </a:r>
            <a:r>
              <a:rPr lang="ru-RU" sz="1400" dirty="0">
                <a:solidFill>
                  <a:srgbClr val="002060"/>
                </a:solidFill>
              </a:rPr>
              <a:t> и </a:t>
            </a:r>
            <a:r>
              <a:rPr lang="ru-RU" sz="1400" dirty="0" err="1">
                <a:solidFill>
                  <a:srgbClr val="002060"/>
                </a:solidFill>
              </a:rPr>
              <a:t>помощни</a:t>
            </a:r>
            <a:r>
              <a:rPr lang="ru-RU" sz="1400" dirty="0">
                <a:solidFill>
                  <a:srgbClr val="002060"/>
                </a:solidFill>
              </a:rPr>
              <a:t> услуги в подкрепа на </a:t>
            </a:r>
            <a:r>
              <a:rPr lang="ru-RU" sz="1400" dirty="0" err="1" smtClean="0">
                <a:solidFill>
                  <a:srgbClr val="002060"/>
                </a:solidFill>
              </a:rPr>
              <a:t>иновациите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1200" dirty="0" smtClean="0">
              <a:solidFill>
                <a:srgbClr val="000000"/>
              </a:solidFill>
            </a:endParaRPr>
          </a:p>
          <a:p>
            <a:pPr marL="265112" lvl="1" defTabSz="912813" eaLnBrk="0" hangingPunct="0">
              <a:lnSpc>
                <a:spcPct val="90000"/>
              </a:lnSpc>
              <a:spcBef>
                <a:spcPts val="600"/>
              </a:spcBef>
              <a:tabLst>
                <a:tab pos="542925" algn="l"/>
              </a:tabLst>
              <a:defRPr/>
            </a:pPr>
            <a:endParaRPr lang="ru-RU" sz="1400" dirty="0" smtClean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271463" lvl="1" indent="-271463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8"/>
              </a:buBlip>
              <a:defRPr/>
            </a:pPr>
            <a:endParaRPr lang="ru-RU" sz="14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271463" lvl="1" indent="-271463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8"/>
              </a:buBlip>
              <a:defRPr/>
            </a:pPr>
            <a:endParaRPr lang="ru-RU" sz="14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271463" lvl="1" indent="-271463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8"/>
              </a:buBlip>
              <a:defRPr/>
            </a:pPr>
            <a:endParaRPr lang="en-US" sz="1400" b="1" kern="0" dirty="0">
              <a:solidFill>
                <a:srgbClr val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61097" y="3105312"/>
            <a:ext cx="3721395" cy="34046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90488" tIns="91440" rIns="90488" bIns="91440"/>
          <a:lstStyle/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err="1">
                <a:solidFill>
                  <a:srgbClr val="002060"/>
                </a:solidFill>
              </a:rPr>
              <a:t>Инвестиционни</a:t>
            </a:r>
            <a:r>
              <a:rPr lang="ru-RU" sz="1400" dirty="0">
                <a:solidFill>
                  <a:srgbClr val="002060"/>
                </a:solidFill>
              </a:rPr>
              <a:t> разходи (ДМА и </a:t>
            </a:r>
            <a:r>
              <a:rPr lang="ru-RU" sz="1400" dirty="0" smtClean="0">
                <a:solidFill>
                  <a:srgbClr val="002060"/>
                </a:solidFill>
              </a:rPr>
              <a:t>ДНА)</a:t>
            </a:r>
          </a:p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Разходи </a:t>
            </a:r>
            <a:r>
              <a:rPr lang="ru-RU" sz="1400" dirty="0">
                <a:solidFill>
                  <a:srgbClr val="002060"/>
                </a:solidFill>
              </a:rPr>
              <a:t>за </a:t>
            </a:r>
            <a:r>
              <a:rPr lang="ru-RU" sz="1400" dirty="0" smtClean="0">
                <a:solidFill>
                  <a:srgbClr val="002060"/>
                </a:solidFill>
              </a:rPr>
              <a:t>услуги</a:t>
            </a:r>
            <a:endParaRPr lang="ru-RU" sz="1400" dirty="0">
              <a:solidFill>
                <a:srgbClr val="002060"/>
              </a:solidFill>
            </a:endParaRPr>
          </a:p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ru-RU" sz="1400" dirty="0" smtClean="0">
              <a:solidFill>
                <a:srgbClr val="002060"/>
              </a:solidFill>
            </a:endParaRP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Минимален размер на помощта: </a:t>
            </a:r>
            <a:r>
              <a:rPr lang="ru-RU" sz="1400" dirty="0" smtClean="0">
                <a:solidFill>
                  <a:srgbClr val="002060"/>
                </a:solidFill>
              </a:rPr>
              <a:t>100 000 лв. </a:t>
            </a: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1400" b="1" dirty="0" smtClean="0">
              <a:solidFill>
                <a:srgbClr val="002060"/>
              </a:solidFill>
            </a:endParaRP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Максимален размер на помощта:</a:t>
            </a:r>
            <a:r>
              <a:rPr lang="ru-RU" sz="1400" dirty="0" smtClean="0">
                <a:solidFill>
                  <a:srgbClr val="002060"/>
                </a:solidFill>
              </a:rPr>
              <a:t> </a:t>
            </a:r>
            <a:endParaRPr lang="ru-RU" sz="1400" dirty="0">
              <a:solidFill>
                <a:srgbClr val="002060"/>
              </a:solidFill>
            </a:endParaRP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-микро </a:t>
            </a:r>
            <a:r>
              <a:rPr lang="ru-RU" sz="1400" dirty="0">
                <a:solidFill>
                  <a:srgbClr val="002060"/>
                </a:solidFill>
              </a:rPr>
              <a:t>и малки </a:t>
            </a:r>
            <a:r>
              <a:rPr lang="ru-RU" sz="1400" dirty="0" smtClean="0">
                <a:solidFill>
                  <a:srgbClr val="002060"/>
                </a:solidFill>
              </a:rPr>
              <a:t>предприятия: 500 </a:t>
            </a:r>
            <a:r>
              <a:rPr lang="ru-RU" sz="1400" dirty="0">
                <a:solidFill>
                  <a:srgbClr val="002060"/>
                </a:solidFill>
              </a:rPr>
              <a:t>000 лв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dirty="0">
                <a:solidFill>
                  <a:srgbClr val="002060"/>
                </a:solidFill>
              </a:rPr>
              <a:t>-</a:t>
            </a:r>
            <a:r>
              <a:rPr lang="ru-RU" sz="1400" dirty="0" err="1">
                <a:solidFill>
                  <a:srgbClr val="002060"/>
                </a:solidFill>
              </a:rPr>
              <a:t>средни</a:t>
            </a:r>
            <a:r>
              <a:rPr lang="ru-RU" sz="1400" dirty="0">
                <a:solidFill>
                  <a:srgbClr val="002060"/>
                </a:solidFill>
              </a:rPr>
              <a:t> предприятия: 750 000 лв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  <a:endParaRPr lang="ru-RU" sz="1400" dirty="0">
              <a:solidFill>
                <a:srgbClr val="002060"/>
              </a:solidFill>
            </a:endParaRP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dirty="0">
                <a:solidFill>
                  <a:srgbClr val="002060"/>
                </a:solidFill>
              </a:rPr>
              <a:t>-</a:t>
            </a:r>
            <a:r>
              <a:rPr lang="ru-RU" sz="1400" dirty="0" err="1">
                <a:solidFill>
                  <a:srgbClr val="002060"/>
                </a:solidFill>
              </a:rPr>
              <a:t>големи</a:t>
            </a:r>
            <a:r>
              <a:rPr lang="ru-RU" sz="1400" dirty="0">
                <a:solidFill>
                  <a:srgbClr val="002060"/>
                </a:solidFill>
              </a:rPr>
              <a:t> предприятия: 1 000 000 лв.</a:t>
            </a: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dirty="0" smtClean="0">
                <a:solidFill>
                  <a:srgbClr val="002060"/>
                </a:solidFill>
              </a:rPr>
              <a:t>  </a:t>
            </a: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400" b="1" dirty="0" smtClean="0">
                <a:solidFill>
                  <a:srgbClr val="002060"/>
                </a:solidFill>
              </a:rPr>
              <a:t>Дата на </a:t>
            </a:r>
            <a:r>
              <a:rPr lang="ru-RU" sz="1400" b="1" dirty="0" err="1" smtClean="0">
                <a:solidFill>
                  <a:srgbClr val="002060"/>
                </a:solidFill>
              </a:rPr>
              <a:t>обявяване</a:t>
            </a:r>
            <a:r>
              <a:rPr lang="ru-RU" sz="1400" b="1" dirty="0" smtClean="0">
                <a:solidFill>
                  <a:srgbClr val="002060"/>
                </a:solidFill>
              </a:rPr>
              <a:t>: </a:t>
            </a:r>
            <a:r>
              <a:rPr lang="bg-BG" sz="1400" dirty="0" smtClean="0">
                <a:solidFill>
                  <a:srgbClr val="002060"/>
                </a:solidFill>
              </a:rPr>
              <a:t>юни</a:t>
            </a:r>
            <a:r>
              <a:rPr lang="ru-RU" sz="1400" dirty="0" smtClean="0">
                <a:solidFill>
                  <a:srgbClr val="002060"/>
                </a:solidFill>
              </a:rPr>
              <a:t> 2019 г. </a:t>
            </a:r>
            <a:endParaRPr lang="ru-RU" sz="1400" dirty="0">
              <a:solidFill>
                <a:srgbClr val="002060"/>
              </a:solidFill>
            </a:endParaRP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14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marL="271463" lvl="1" indent="-271463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8"/>
              </a:buBlip>
              <a:defRPr/>
            </a:pPr>
            <a:endParaRPr lang="en-US" sz="1400" kern="0" dirty="0">
              <a:solidFill>
                <a:sysClr val="windowText" lastClr="000000"/>
              </a:solidFill>
              <a:latin typeface="Trebuchet MS" panose="020B060302020202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363" y="2755475"/>
            <a:ext cx="3880884" cy="349837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Допустими кандидати/дейности </a:t>
            </a:r>
            <a:endParaRPr lang="en-US" sz="1600" b="1" kern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61098" y="2755475"/>
            <a:ext cx="3721394" cy="349838"/>
          </a:xfrm>
          <a:prstGeom prst="rect">
            <a:avLst/>
          </a:prstGeom>
          <a:solidFill>
            <a:srgbClr val="4F81BD">
              <a:lumMod val="40000"/>
              <a:lumOff val="60000"/>
            </a:srgb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rgbClr val="002060"/>
                </a:solidFill>
                <a:cs typeface="Calibri" panose="020F0502020204030204" pitchFamily="34" charset="0"/>
              </a:rPr>
              <a:t>Допустими разходи </a:t>
            </a:r>
            <a:endParaRPr lang="en-US" sz="1600" b="1" kern="0" dirty="0">
              <a:solidFill>
                <a:srgbClr val="002060"/>
              </a:solidFill>
              <a:cs typeface="Calibri" panose="020F0502020204030204" pitchFamily="34" charset="0"/>
            </a:endParaRPr>
          </a:p>
        </p:txBody>
      </p:sp>
      <p:sp>
        <p:nvSpPr>
          <p:cNvPr id="11" name="Title 5">
            <a:extLst>
              <a:ext uri="{FF2B5EF4-FFF2-40B4-BE49-F238E27FC236}">
                <a16:creationId xmlns:a16="http://schemas.microsoft.com/office/drawing/2014/main" xmlns="" id="{9DF2C3C0-9CD0-0743-A8E6-0C7F4CADAA7A}"/>
              </a:ext>
            </a:extLst>
          </p:cNvPr>
          <p:cNvSpPr txBox="1">
            <a:spLocks/>
          </p:cNvSpPr>
          <p:nvPr/>
        </p:nvSpPr>
        <p:spPr>
          <a:xfrm>
            <a:off x="510363" y="145377"/>
            <a:ext cx="7436153" cy="745168"/>
          </a:xfrm>
          <a:prstGeom prst="round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err="1" smtClean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Планирани</a:t>
            </a:r>
            <a:r>
              <a:rPr lang="ru-RU" sz="2400" b="1" dirty="0" smtClean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 smtClean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процедури</a:t>
            </a:r>
            <a:r>
              <a:rPr lang="ru-RU" sz="2400" b="1" dirty="0" smtClean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 2019 </a:t>
            </a:r>
            <a:r>
              <a:rPr lang="ru-RU" sz="2400" b="1" dirty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</a:t>
            </a:r>
            <a:r>
              <a:rPr lang="ru-RU" sz="2400" b="1" dirty="0" smtClean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ru-RU" sz="2400" b="1" dirty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</a:t>
            </a:r>
            <a:r>
              <a:rPr lang="ru-RU" sz="2400" b="1" dirty="0" err="1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рамките</a:t>
            </a:r>
            <a:r>
              <a:rPr lang="ru-RU" sz="2400" b="1" dirty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ПО 1 „Технологично развитие и </a:t>
            </a:r>
            <a:r>
              <a:rPr lang="ru-RU" sz="2400" b="1" dirty="0" err="1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иновации</a:t>
            </a:r>
            <a:r>
              <a:rPr lang="ru-RU" sz="2400" b="1" dirty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“(</a:t>
            </a:r>
            <a:r>
              <a:rPr lang="ru-RU" sz="2400" b="1" dirty="0" smtClean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1/5)</a:t>
            </a:r>
            <a:endParaRPr lang="ru-RU" sz="2400" b="1" dirty="0">
              <a:solidFill>
                <a:srgbClr val="031B8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363" y="1672340"/>
            <a:ext cx="8272130" cy="76251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35000"/>
              </a:spcBef>
              <a:buClr>
                <a:srgbClr val="1F497D"/>
              </a:buClr>
              <a:buSzPct val="110000"/>
              <a:defRPr/>
            </a:pPr>
            <a:r>
              <a:rPr lang="ru-RU" sz="1300" b="1" kern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Основна</a:t>
            </a:r>
            <a:r>
              <a:rPr lang="ru-RU" sz="1300" b="1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цел:</a:t>
            </a:r>
            <a:r>
              <a:rPr lang="ru-RU" sz="13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300" kern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Предоставяне</a:t>
            </a:r>
            <a:r>
              <a:rPr lang="ru-RU" sz="13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300" kern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фокусирана</a:t>
            </a:r>
            <a:r>
              <a:rPr lang="ru-RU" sz="13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подкрепа на </a:t>
            </a:r>
            <a:r>
              <a:rPr lang="ru-RU" sz="1300" kern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съществуващи</a:t>
            </a:r>
            <a:r>
              <a:rPr lang="ru-RU" sz="13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предприятия за </a:t>
            </a:r>
            <a:r>
              <a:rPr lang="ru-RU" sz="1300" kern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внедряване</a:t>
            </a:r>
            <a:r>
              <a:rPr lang="ru-RU" sz="13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300" kern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иновации</a:t>
            </a:r>
            <a:r>
              <a:rPr lang="ru-RU" sz="13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в </a:t>
            </a:r>
            <a:r>
              <a:rPr lang="ru-RU" sz="1300" kern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посока</a:t>
            </a:r>
            <a:r>
              <a:rPr lang="ru-RU" sz="13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300" kern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подпомагане</a:t>
            </a:r>
            <a:r>
              <a:rPr lang="ru-RU" sz="13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1300" kern="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процеса</a:t>
            </a:r>
            <a:r>
              <a:rPr lang="ru-RU" sz="13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комерсиализация на нови продукти и услуги</a:t>
            </a:r>
            <a:r>
              <a:rPr lang="ru-RU" sz="1300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spcBef>
                <a:spcPct val="35000"/>
              </a:spcBef>
              <a:buClr>
                <a:srgbClr val="1F497D"/>
              </a:buClr>
              <a:buSzPct val="110000"/>
              <a:defRPr/>
            </a:pPr>
            <a:r>
              <a:rPr lang="ru-RU" sz="1300" b="1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Бюджет</a:t>
            </a:r>
            <a:r>
              <a:rPr lang="ru-RU" sz="1300" b="1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300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ru-RU" sz="1300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</a:t>
            </a:r>
            <a:r>
              <a:rPr lang="ru-RU" sz="1300" kern="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млн.евро</a:t>
            </a:r>
            <a:r>
              <a:rPr lang="ru-RU" sz="1300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1300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117 349 800</a:t>
            </a:r>
            <a:r>
              <a:rPr lang="ru-RU" sz="1300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300" kern="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лв</a:t>
            </a:r>
            <a:r>
              <a:rPr lang="ru-RU" sz="1300" kern="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 </a:t>
            </a:r>
            <a:endParaRPr lang="ru-RU" sz="1300" kern="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7900" y="-44498"/>
            <a:ext cx="108585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544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50127" y="996696"/>
            <a:ext cx="8882236" cy="6583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91440" rIns="90488" bIns="91440" anchor="ctr"/>
          <a:lstStyle/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bg-BG" sz="2000" b="1" dirty="0" smtClean="0">
                <a:solidFill>
                  <a:srgbClr val="031B81"/>
                </a:solidFill>
                <a:latin typeface="Calibri" panose="020F0502020204030204" pitchFamily="34" charset="0"/>
              </a:rPr>
              <a:t>„</a:t>
            </a:r>
            <a:r>
              <a:rPr lang="ru-RU" sz="2000" b="1" dirty="0">
                <a:solidFill>
                  <a:srgbClr val="031B81"/>
                </a:solidFill>
                <a:latin typeface="Calibri" panose="020F0502020204030204" pitchFamily="34" charset="0"/>
              </a:rPr>
              <a:t>Развитие на </a:t>
            </a:r>
            <a:r>
              <a:rPr lang="ru-RU" sz="2000" b="1" dirty="0" err="1">
                <a:solidFill>
                  <a:srgbClr val="031B81"/>
                </a:solidFill>
                <a:latin typeface="Calibri" panose="020F0502020204030204" pitchFamily="34" charset="0"/>
              </a:rPr>
              <a:t>регионални</a:t>
            </a:r>
            <a:r>
              <a:rPr lang="ru-RU" sz="2000" b="1" dirty="0">
                <a:solidFill>
                  <a:srgbClr val="031B81"/>
                </a:solidFill>
                <a:latin typeface="Calibri" panose="020F0502020204030204" pitchFamily="34" charset="0"/>
              </a:rPr>
              <a:t> </a:t>
            </a:r>
            <a:r>
              <a:rPr lang="ru-RU" sz="2000" b="1" dirty="0" err="1">
                <a:solidFill>
                  <a:srgbClr val="031B81"/>
                </a:solidFill>
                <a:latin typeface="Calibri" panose="020F0502020204030204" pitchFamily="34" charset="0"/>
              </a:rPr>
              <a:t>иновационни</a:t>
            </a:r>
            <a:r>
              <a:rPr lang="ru-RU" sz="2000" b="1" dirty="0">
                <a:solidFill>
                  <a:srgbClr val="031B81"/>
                </a:solidFill>
                <a:latin typeface="Calibri" panose="020F0502020204030204" pitchFamily="34" charset="0"/>
              </a:rPr>
              <a:t> </a:t>
            </a:r>
            <a:r>
              <a:rPr lang="ru-RU" sz="2000" b="1" dirty="0" err="1" smtClean="0">
                <a:solidFill>
                  <a:srgbClr val="031B81"/>
                </a:solidFill>
                <a:latin typeface="Calibri" panose="020F0502020204030204" pitchFamily="34" charset="0"/>
              </a:rPr>
              <a:t>центрове</a:t>
            </a:r>
            <a:r>
              <a:rPr lang="bg-BG" sz="2000" b="1" dirty="0" smtClean="0">
                <a:solidFill>
                  <a:srgbClr val="031B81"/>
                </a:solidFill>
                <a:latin typeface="Calibri" panose="020F0502020204030204" pitchFamily="34" charset="0"/>
              </a:rPr>
              <a:t>“</a:t>
            </a: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0126" y="3033287"/>
            <a:ext cx="5881226" cy="38247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488" tIns="91440" rIns="90488" bIns="91440"/>
          <a:lstStyle/>
          <a:p>
            <a:pPr marL="285750" lvl="1" indent="-285750" algn="just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sz="1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Допустими кандидати: </a:t>
            </a:r>
            <a:r>
              <a:rPr lang="ru-RU" sz="1200" u="sng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Сдружения</a:t>
            </a:r>
            <a:r>
              <a:rPr lang="ru-RU" sz="1200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u="sng" dirty="0">
                <a:solidFill>
                  <a:srgbClr val="002060"/>
                </a:solidFill>
                <a:latin typeface="Calibri" panose="020F0502020204030204" pitchFamily="34" charset="0"/>
              </a:rPr>
              <a:t>между </a:t>
            </a:r>
            <a:r>
              <a:rPr lang="ru-RU" sz="1200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предприятия, научи организации, НПО, </a:t>
            </a:r>
            <a:r>
              <a:rPr lang="ru-RU" sz="1200" u="sng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местни</a:t>
            </a:r>
            <a:r>
              <a:rPr lang="ru-RU" sz="1200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 и </a:t>
            </a:r>
            <a:r>
              <a:rPr lang="ru-RU" sz="1200" u="sng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регионални</a:t>
            </a:r>
            <a:r>
              <a:rPr lang="ru-RU" sz="1200" u="sng" dirty="0" smtClean="0">
                <a:solidFill>
                  <a:srgbClr val="002060"/>
                </a:solidFill>
                <a:latin typeface="Calibri" panose="020F0502020204030204" pitchFamily="34" charset="0"/>
              </a:rPr>
              <a:t> власти.</a:t>
            </a:r>
          </a:p>
          <a:p>
            <a:pPr marL="285750" lvl="1" indent="-285750" algn="just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sz="1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Допустими дейности: </a:t>
            </a:r>
          </a:p>
          <a:p>
            <a:pPr marL="171450" lvl="1" indent="-1714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Изграждане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на нови или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разширяване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и модернизация на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съществуващи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научноизследователска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и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развойна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инфраструктура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съгласно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регионалната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специализация по </a:t>
            </a:r>
            <a:r>
              <a:rPr lang="ru-RU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ИСИС;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71450" lvl="1" indent="-1714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Придобиване</a:t>
            </a:r>
            <a:r>
              <a:rPr lang="ru-RU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на ДМА (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изследователско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и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оборудване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за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изпитвания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) –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производствено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оборудване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(вкл.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технологични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линии) и ДНА (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специализиран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софтуер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платформи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и др.) за общи </a:t>
            </a:r>
            <a:r>
              <a:rPr lang="ru-RU" sz="1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дейности</a:t>
            </a:r>
            <a:r>
              <a:rPr lang="ru-RU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71450" lvl="1" indent="-1714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Трансфер 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и широко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популяризиране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на знания и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резултати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от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научни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изследвания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, посредством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прилагане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на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принципите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на отворен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достъп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до научна информация</a:t>
            </a:r>
            <a:r>
              <a:rPr lang="ru-RU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  <a:endParaRPr lang="en-US" sz="12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71450" lvl="1" indent="-1714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Създаване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на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мобилни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апликации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с права на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достъп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възможност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за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безплатно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участие в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уебинари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виртуални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конференции и др</a:t>
            </a:r>
            <a:r>
              <a:rPr lang="ru-RU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.;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71450" lvl="1" indent="-1714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Извършване</a:t>
            </a:r>
            <a:r>
              <a:rPr lang="ru-RU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на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проучвания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и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анализи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(вкл.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чужди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добри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практики) </a:t>
            </a:r>
            <a:r>
              <a:rPr lang="ru-RU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71450" lvl="1" indent="-1714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Допускат</a:t>
            </a:r>
            <a:r>
              <a:rPr lang="ru-RU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се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ограничени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СМР само за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текущ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ремонт за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нуждите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на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научната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инфраструктура;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71450" lvl="1" indent="-1714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Подпомагане</a:t>
            </a:r>
            <a:r>
              <a:rPr lang="ru-RU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създаването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на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капацитет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на научно-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изследователския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и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развоен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екип</a:t>
            </a:r>
            <a:r>
              <a:rPr lang="ru-RU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71450" lvl="1" indent="-1714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Стимулиране</a:t>
            </a:r>
            <a:r>
              <a:rPr lang="ru-RU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интернационализацията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и маркетинга на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обединението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;</a:t>
            </a:r>
            <a:endParaRPr lang="ru-RU" sz="12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171450" lvl="1" indent="-1714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2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Изграждане</a:t>
            </a:r>
            <a:r>
              <a:rPr lang="ru-RU" sz="12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на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административното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200" dirty="0" err="1">
                <a:solidFill>
                  <a:srgbClr val="002060"/>
                </a:solidFill>
                <a:latin typeface="Calibri" panose="020F0502020204030204" pitchFamily="34" charset="0"/>
              </a:rPr>
              <a:t>тяло</a:t>
            </a:r>
            <a:r>
              <a:rPr lang="ru-RU" sz="1200" dirty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1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65112" lvl="1" defTabSz="912813" eaLnBrk="0" hangingPunct="0">
              <a:lnSpc>
                <a:spcPct val="90000"/>
              </a:lnSpc>
              <a:spcBef>
                <a:spcPts val="600"/>
              </a:spcBef>
              <a:tabLst>
                <a:tab pos="542925" algn="l"/>
              </a:tabLst>
              <a:defRPr/>
            </a:pPr>
            <a:endParaRPr lang="ru-RU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71463" lvl="1" indent="-271463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9"/>
              </a:buBlip>
              <a:defRPr/>
            </a:pPr>
            <a:endParaRPr lang="ru-RU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71463" lvl="1" indent="-271463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9"/>
              </a:buBlip>
              <a:defRPr/>
            </a:pPr>
            <a:endParaRPr lang="ru-RU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71463" lvl="1" indent="-271463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9"/>
              </a:buBlip>
              <a:defRPr/>
            </a:pPr>
            <a:endParaRPr lang="en-US" sz="1400" b="1" kern="0" dirty="0">
              <a:solidFill>
                <a:srgbClr val="00000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100548" y="3079886"/>
            <a:ext cx="2931815" cy="377811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0488" tIns="91440" rIns="90488" bIns="91440"/>
          <a:lstStyle/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300" dirty="0" err="1">
                <a:solidFill>
                  <a:srgbClr val="002060"/>
                </a:solidFill>
                <a:latin typeface="Calibri" panose="020F0502020204030204" pitchFamily="34" charset="0"/>
              </a:rPr>
              <a:t>Инвестиционни</a:t>
            </a:r>
            <a:r>
              <a:rPr lang="ru-RU" sz="13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3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разходи (</a:t>
            </a:r>
            <a:r>
              <a:rPr lang="ru-RU" sz="1300" dirty="0">
                <a:solidFill>
                  <a:srgbClr val="002060"/>
                </a:solidFill>
                <a:latin typeface="Calibri" panose="020F0502020204030204" pitchFamily="34" charset="0"/>
              </a:rPr>
              <a:t>ДМА и </a:t>
            </a:r>
            <a:r>
              <a:rPr lang="ru-RU" sz="13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ДНА)</a:t>
            </a:r>
            <a:endParaRPr lang="ru-RU" sz="13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300" dirty="0">
                <a:solidFill>
                  <a:srgbClr val="002060"/>
                </a:solidFill>
                <a:latin typeface="Calibri" panose="020F0502020204030204" pitchFamily="34" charset="0"/>
              </a:rPr>
              <a:t>Разходи за </a:t>
            </a:r>
            <a:r>
              <a:rPr lang="ru-RU" sz="1300" dirty="0" err="1">
                <a:solidFill>
                  <a:srgbClr val="002060"/>
                </a:solidFill>
                <a:latin typeface="Calibri" panose="020F0502020204030204" pitchFamily="34" charset="0"/>
              </a:rPr>
              <a:t>материали</a:t>
            </a:r>
            <a:r>
              <a:rPr lang="ru-RU" sz="1300" dirty="0">
                <a:solidFill>
                  <a:srgbClr val="002060"/>
                </a:solidFill>
                <a:latin typeface="Calibri" panose="020F0502020204030204" pitchFamily="34" charset="0"/>
              </a:rPr>
              <a:t> и </a:t>
            </a:r>
            <a:r>
              <a:rPr lang="ru-RU" sz="13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консумативи</a:t>
            </a:r>
            <a:endParaRPr lang="ru-RU" sz="13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300" dirty="0">
                <a:solidFill>
                  <a:srgbClr val="002060"/>
                </a:solidFill>
                <a:latin typeface="Calibri" panose="020F0502020204030204" pitchFamily="34" charset="0"/>
              </a:rPr>
              <a:t>Разходи за </a:t>
            </a:r>
            <a:r>
              <a:rPr lang="ru-RU" sz="13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услуги</a:t>
            </a:r>
            <a:endParaRPr lang="en-US" sz="13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3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Разходи</a:t>
            </a:r>
            <a:r>
              <a:rPr lang="ru-RU" sz="13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300" dirty="0">
                <a:solidFill>
                  <a:srgbClr val="002060"/>
                </a:solidFill>
                <a:latin typeface="Calibri" panose="020F0502020204030204" pitchFamily="34" charset="0"/>
              </a:rPr>
              <a:t>за СМР</a:t>
            </a:r>
          </a:p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3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Разходи</a:t>
            </a:r>
            <a:r>
              <a:rPr lang="ru-RU" sz="13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300" dirty="0">
                <a:solidFill>
                  <a:srgbClr val="002060"/>
                </a:solidFill>
                <a:latin typeface="Calibri" panose="020F0502020204030204" pitchFamily="34" charset="0"/>
              </a:rPr>
              <a:t>за </a:t>
            </a:r>
            <a:r>
              <a:rPr lang="ru-RU" sz="1300" dirty="0" err="1">
                <a:solidFill>
                  <a:srgbClr val="002060"/>
                </a:solidFill>
                <a:latin typeface="Calibri" panose="020F0502020204030204" pitchFamily="34" charset="0"/>
              </a:rPr>
              <a:t>организиране</a:t>
            </a:r>
            <a:r>
              <a:rPr lang="ru-RU" sz="1300" dirty="0">
                <a:solidFill>
                  <a:srgbClr val="002060"/>
                </a:solidFill>
                <a:latin typeface="Calibri" panose="020F0502020204030204" pitchFamily="34" charset="0"/>
              </a:rPr>
              <a:t> и участие в </a:t>
            </a:r>
            <a:r>
              <a:rPr lang="ru-RU" sz="1300" dirty="0" err="1">
                <a:solidFill>
                  <a:srgbClr val="002060"/>
                </a:solidFill>
                <a:latin typeface="Calibri" panose="020F0502020204030204" pitchFamily="34" charset="0"/>
              </a:rPr>
              <a:t>събития</a:t>
            </a:r>
            <a:r>
              <a:rPr lang="ru-RU" sz="1300" dirty="0">
                <a:solidFill>
                  <a:srgbClr val="002060"/>
                </a:solidFill>
                <a:latin typeface="Calibri" panose="020F0502020204030204" pitchFamily="34" charset="0"/>
              </a:rPr>
              <a:t> за </a:t>
            </a:r>
            <a:r>
              <a:rPr lang="ru-RU" sz="1300" dirty="0" err="1">
                <a:solidFill>
                  <a:srgbClr val="002060"/>
                </a:solidFill>
                <a:latin typeface="Calibri" panose="020F0502020204030204" pitchFamily="34" charset="0"/>
              </a:rPr>
              <a:t>представяне</a:t>
            </a:r>
            <a:r>
              <a:rPr lang="ru-RU" sz="1300" dirty="0">
                <a:solidFill>
                  <a:srgbClr val="002060"/>
                </a:solidFill>
                <a:latin typeface="Calibri" panose="020F0502020204030204" pitchFamily="34" charset="0"/>
              </a:rPr>
              <a:t> на </a:t>
            </a:r>
            <a:r>
              <a:rPr lang="ru-RU" sz="1300" dirty="0" err="1">
                <a:solidFill>
                  <a:srgbClr val="002060"/>
                </a:solidFill>
                <a:latin typeface="Calibri" panose="020F0502020204030204" pitchFamily="34" charset="0"/>
              </a:rPr>
              <a:t>обединението</a:t>
            </a:r>
            <a:r>
              <a:rPr lang="ru-RU" sz="1300" dirty="0">
                <a:solidFill>
                  <a:srgbClr val="002060"/>
                </a:solidFill>
                <a:latin typeface="Calibri" panose="020F0502020204030204" pitchFamily="34" charset="0"/>
              </a:rPr>
              <a:t> и на </a:t>
            </a:r>
            <a:r>
              <a:rPr lang="ru-RU" sz="1300" dirty="0" err="1">
                <a:solidFill>
                  <a:srgbClr val="002060"/>
                </a:solidFill>
                <a:latin typeface="Calibri" panose="020F0502020204030204" pitchFamily="34" charset="0"/>
              </a:rPr>
              <a:t>неговите</a:t>
            </a:r>
            <a:r>
              <a:rPr lang="ru-RU" sz="13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3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продукти/услуги</a:t>
            </a:r>
            <a:endParaRPr lang="ru-RU" sz="13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300" dirty="0">
                <a:solidFill>
                  <a:srgbClr val="002060"/>
                </a:solidFill>
                <a:latin typeface="Calibri" panose="020F0502020204030204" pitchFamily="34" charset="0"/>
              </a:rPr>
              <a:t>Разходи за възнаграждения и командировки</a:t>
            </a: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3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Минимален размер на помощта:</a:t>
            </a:r>
            <a:r>
              <a:rPr lang="ru-RU" sz="13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  1 500 000 лв. </a:t>
            </a: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3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Максимален размер на помощта:</a:t>
            </a:r>
            <a:r>
              <a:rPr lang="ru-RU" sz="13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  7 500 </a:t>
            </a:r>
            <a:r>
              <a:rPr lang="ru-RU" sz="1300" dirty="0">
                <a:solidFill>
                  <a:srgbClr val="002060"/>
                </a:solidFill>
                <a:latin typeface="Calibri" panose="020F0502020204030204" pitchFamily="34" charset="0"/>
              </a:rPr>
              <a:t>000  </a:t>
            </a:r>
            <a:r>
              <a:rPr lang="ru-RU" sz="13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лв.  </a:t>
            </a: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3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Дата на </a:t>
            </a:r>
            <a:r>
              <a:rPr lang="ru-RU" sz="13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обявяване</a:t>
            </a:r>
            <a:r>
              <a:rPr lang="ru-RU" sz="13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ru-RU" sz="13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май 2019 г. </a:t>
            </a:r>
            <a:endParaRPr lang="ru-RU" sz="13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13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71463" lvl="1" indent="-271463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9"/>
              </a:buBlip>
              <a:defRPr/>
            </a:pPr>
            <a:endParaRPr lang="en-US" sz="1400" kern="0" dirty="0">
              <a:solidFill>
                <a:sysClr val="windowText" lastClr="00000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50125" y="2691651"/>
            <a:ext cx="5881227" cy="3882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rgbClr val="002060"/>
                </a:solidFill>
                <a:latin typeface="Calibri Light"/>
                <a:cs typeface="Calibri" panose="020F0502020204030204" pitchFamily="34" charset="0"/>
              </a:rPr>
              <a:t>Допустими кандидати/дейности </a:t>
            </a:r>
            <a:endParaRPr lang="en-US" sz="1600" b="1" kern="0" dirty="0">
              <a:solidFill>
                <a:srgbClr val="00206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100546" y="2645052"/>
            <a:ext cx="2931815" cy="3882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rgbClr val="002060"/>
                </a:solidFill>
                <a:latin typeface="Calibri Light"/>
                <a:cs typeface="Calibri" panose="020F0502020204030204" pitchFamily="34" charset="0"/>
              </a:rPr>
              <a:t>Допустими разходи </a:t>
            </a:r>
            <a:endParaRPr lang="en-US" sz="1600" b="1" kern="0" dirty="0">
              <a:solidFill>
                <a:srgbClr val="00206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20624" y="1655064"/>
            <a:ext cx="8137819" cy="852245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rgbClr val="0070C0"/>
                </a:solidFill>
                <a:latin typeface="Calibri Light"/>
                <a:cs typeface="Calibri" panose="020F0502020204030204" pitchFamily="34" charset="0"/>
              </a:rPr>
              <a:t> </a:t>
            </a:r>
            <a:endParaRPr lang="en-US" sz="1600" b="1" kern="0" dirty="0">
              <a:solidFill>
                <a:srgbClr val="0070C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0126" y="1587510"/>
            <a:ext cx="8882237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Clr>
                <a:srgbClr val="1F497D"/>
              </a:buClr>
              <a:buSzPct val="110000"/>
              <a:defRPr/>
            </a:pPr>
            <a:r>
              <a:rPr lang="ru-RU" sz="1400" b="1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Основна</a:t>
            </a:r>
            <a:r>
              <a:rPr lang="ru-RU" sz="14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 цел: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400" kern="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Стимулиране</a:t>
            </a:r>
            <a:r>
              <a:rPr lang="ru-RU" sz="14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развитието на </a:t>
            </a:r>
            <a:r>
              <a:rPr lang="ru-RU" sz="14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специфични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4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научно-</a:t>
            </a:r>
            <a:r>
              <a:rPr lang="ru-RU" sz="1400" kern="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изследователски</a:t>
            </a:r>
            <a:r>
              <a:rPr lang="ru-RU" sz="14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4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инфраструктури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 и </a:t>
            </a:r>
            <a:r>
              <a:rPr lang="ru-RU" sz="14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експертиза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 в услуга на </a:t>
            </a:r>
            <a:r>
              <a:rPr lang="ru-RU" sz="14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местните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 предприятия и </a:t>
            </a:r>
            <a:r>
              <a:rPr lang="ru-RU" sz="14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създаването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 на нови </a:t>
            </a:r>
            <a:r>
              <a:rPr lang="ru-RU" sz="14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видове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 продукти и услуги в </a:t>
            </a:r>
            <a:r>
              <a:rPr lang="ru-RU" sz="14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приоритетните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 области на </a:t>
            </a:r>
            <a:r>
              <a:rPr lang="ru-RU" sz="14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ИСИС.</a:t>
            </a:r>
            <a:endParaRPr lang="ru-RU" sz="1400" kern="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>
              <a:buClr>
                <a:srgbClr val="1F497D"/>
              </a:buClr>
              <a:buSzPct val="110000"/>
              <a:defRPr/>
            </a:pPr>
            <a:r>
              <a:rPr lang="ru-RU" sz="1400" b="1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Бюджет</a:t>
            </a:r>
            <a:r>
              <a:rPr lang="ru-RU" sz="14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115 646 </a:t>
            </a:r>
            <a:r>
              <a:rPr lang="ru-RU" sz="14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637.81лв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./ </a:t>
            </a:r>
            <a:r>
              <a:rPr lang="ru-RU" sz="14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59 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129 </a:t>
            </a:r>
            <a:r>
              <a:rPr lang="ru-RU" sz="14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187евро</a:t>
            </a:r>
            <a:endParaRPr lang="ru-RU" sz="1400" kern="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14" y="0"/>
            <a:ext cx="108585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itle 5">
            <a:extLst>
              <a:ext uri="{FF2B5EF4-FFF2-40B4-BE49-F238E27FC236}">
                <a16:creationId xmlns:a16="http://schemas.microsoft.com/office/drawing/2014/main" xmlns="" id="{9DF2C3C0-9CD0-0743-A8E6-0C7F4CADAA7A}"/>
              </a:ext>
            </a:extLst>
          </p:cNvPr>
          <p:cNvSpPr txBox="1">
            <a:spLocks/>
          </p:cNvSpPr>
          <p:nvPr/>
        </p:nvSpPr>
        <p:spPr>
          <a:xfrm>
            <a:off x="150127" y="220840"/>
            <a:ext cx="7336786" cy="769318"/>
          </a:xfrm>
          <a:prstGeom prst="round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err="1">
                <a:solidFill>
                  <a:srgbClr val="031B81"/>
                </a:solidFill>
              </a:rPr>
              <a:t>Планирани</a:t>
            </a:r>
            <a:r>
              <a:rPr lang="ru-RU" sz="2400" b="1" dirty="0">
                <a:solidFill>
                  <a:srgbClr val="031B81"/>
                </a:solidFill>
              </a:rPr>
              <a:t> </a:t>
            </a:r>
            <a:r>
              <a:rPr lang="ru-RU" sz="2400" b="1" dirty="0" err="1">
                <a:solidFill>
                  <a:srgbClr val="031B81"/>
                </a:solidFill>
              </a:rPr>
              <a:t>процедури</a:t>
            </a:r>
            <a:r>
              <a:rPr lang="ru-RU" sz="2400" b="1" dirty="0">
                <a:solidFill>
                  <a:srgbClr val="031B81"/>
                </a:solidFill>
              </a:rPr>
              <a:t> за 2019 г. в </a:t>
            </a:r>
            <a:r>
              <a:rPr lang="ru-RU" sz="2400" b="1" dirty="0" err="1">
                <a:solidFill>
                  <a:srgbClr val="031B81"/>
                </a:solidFill>
              </a:rPr>
              <a:t>рамките</a:t>
            </a:r>
            <a:r>
              <a:rPr lang="ru-RU" sz="2400" b="1" dirty="0">
                <a:solidFill>
                  <a:srgbClr val="031B81"/>
                </a:solidFill>
              </a:rPr>
              <a:t> на ПО 1 „Технологично развитие и </a:t>
            </a:r>
            <a:r>
              <a:rPr lang="ru-RU" sz="2400" b="1" dirty="0" err="1">
                <a:solidFill>
                  <a:srgbClr val="031B81"/>
                </a:solidFill>
              </a:rPr>
              <a:t>иновации</a:t>
            </a:r>
            <a:r>
              <a:rPr lang="ru-RU" sz="2400" b="1" dirty="0" smtClean="0">
                <a:solidFill>
                  <a:srgbClr val="031B81"/>
                </a:solidFill>
              </a:rPr>
              <a:t>“(</a:t>
            </a:r>
            <a:r>
              <a:rPr lang="bg-BG" sz="2400" b="1" dirty="0" smtClean="0">
                <a:solidFill>
                  <a:srgbClr val="031B81"/>
                </a:solidFill>
              </a:rPr>
              <a:t>3</a:t>
            </a:r>
            <a:r>
              <a:rPr lang="ru-RU" sz="2400" b="1" dirty="0" smtClean="0">
                <a:solidFill>
                  <a:srgbClr val="031B81"/>
                </a:solidFill>
              </a:rPr>
              <a:t>/5)</a:t>
            </a:r>
            <a:endParaRPr lang="ru-RU" sz="2400" b="1" dirty="0">
              <a:solidFill>
                <a:srgbClr val="031B81"/>
              </a:solidFill>
            </a:endParaRPr>
          </a:p>
        </p:txBody>
      </p:sp>
      <p:sp>
        <p:nvSpPr>
          <p:cNvPr id="5" name="AutoShap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0800000">
            <a:off x="4312805" y="2399574"/>
            <a:ext cx="3437095" cy="284086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 vert="eaVert" wrap="none" lIns="90488" tIns="44450" rIns="90488" bIns="44450" anchor="ctr"/>
          <a:lstStyle/>
          <a:p>
            <a:pPr eaLnBrk="0" fontAlgn="auto" hangingPunct="0">
              <a:spcAft>
                <a:spcPts val="0"/>
              </a:spcAft>
              <a:defRPr/>
            </a:pPr>
            <a:endParaRPr lang="de-DE" sz="1600" b="1" kern="0" dirty="0">
              <a:solidFill>
                <a:sysClr val="windowText" lastClr="000000"/>
              </a:solidFill>
              <a:latin typeface="Calibri Light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89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0378" y="996696"/>
            <a:ext cx="8213564" cy="735118"/>
          </a:xfrm>
          <a:prstGeom prst="rect">
            <a:avLst/>
          </a:prstGeom>
          <a:solidFill>
            <a:srgbClr val="CCCCFF"/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91440" rIns="90488" bIns="91440" anchor="ctr"/>
          <a:lstStyle/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rgbClr val="031B81"/>
              </a:solidFill>
              <a:latin typeface="Calibri" panose="020F0502020204030204" pitchFamily="34" charset="0"/>
            </a:endParaRPr>
          </a:p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031B81"/>
                </a:solidFill>
                <a:latin typeface="Calibri" panose="020F0502020204030204" pitchFamily="34" charset="0"/>
              </a:rPr>
              <a:t>Надграждане</a:t>
            </a:r>
            <a:r>
              <a:rPr lang="ru-RU" b="1" dirty="0" smtClean="0">
                <a:solidFill>
                  <a:srgbClr val="031B81"/>
                </a:solidFill>
                <a:latin typeface="Calibri" panose="020F0502020204030204" pitchFamily="34" charset="0"/>
              </a:rPr>
              <a:t> </a:t>
            </a:r>
            <a:r>
              <a:rPr lang="ru-RU" b="1" dirty="0">
                <a:solidFill>
                  <a:srgbClr val="031B81"/>
                </a:solidFill>
                <a:latin typeface="Calibri" panose="020F0502020204030204" pitchFamily="34" charset="0"/>
              </a:rPr>
              <a:t>и развитие на научно-технологичен парк „София Тех Парк“ </a:t>
            </a:r>
            <a:endParaRPr lang="bg-BG" b="1" dirty="0" smtClean="0">
              <a:solidFill>
                <a:srgbClr val="031B81"/>
              </a:solidFill>
              <a:latin typeface="Calibri" panose="020F0502020204030204" pitchFamily="34" charset="0"/>
            </a:endParaRPr>
          </a:p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bg-BG" b="1" dirty="0" smtClean="0">
                <a:solidFill>
                  <a:srgbClr val="031B81"/>
                </a:solidFill>
                <a:latin typeface="Calibri" panose="020F0502020204030204" pitchFamily="34" charset="0"/>
              </a:rPr>
              <a:t>в рамките на </a:t>
            </a:r>
            <a:r>
              <a:rPr lang="ru-RU" b="1" dirty="0" smtClean="0">
                <a:solidFill>
                  <a:srgbClr val="031B81"/>
                </a:solidFill>
                <a:latin typeface="Calibri" panose="020F0502020204030204" pitchFamily="34" charset="0"/>
              </a:rPr>
              <a:t>ПО </a:t>
            </a:r>
            <a:r>
              <a:rPr lang="ru-RU" b="1" dirty="0">
                <a:solidFill>
                  <a:srgbClr val="031B81"/>
                </a:solidFill>
                <a:latin typeface="Calibri" panose="020F0502020204030204" pitchFamily="34" charset="0"/>
              </a:rPr>
              <a:t>1 „Технологично развитие и </a:t>
            </a:r>
            <a:r>
              <a:rPr lang="ru-RU" b="1" dirty="0" err="1" smtClean="0">
                <a:solidFill>
                  <a:srgbClr val="031B81"/>
                </a:solidFill>
                <a:latin typeface="Calibri" panose="020F0502020204030204" pitchFamily="34" charset="0"/>
              </a:rPr>
              <a:t>иновации</a:t>
            </a:r>
            <a:r>
              <a:rPr lang="ru-RU" b="1" dirty="0">
                <a:solidFill>
                  <a:srgbClr val="031B81"/>
                </a:solidFill>
                <a:latin typeface="Calibri" panose="020F0502020204030204" pitchFamily="34" charset="0"/>
              </a:rPr>
              <a:t>“</a:t>
            </a:r>
            <a:br>
              <a:rPr lang="ru-RU" b="1" dirty="0">
                <a:solidFill>
                  <a:srgbClr val="031B81"/>
                </a:solidFill>
                <a:latin typeface="Calibri" panose="020F0502020204030204" pitchFamily="34" charset="0"/>
              </a:rPr>
            </a:br>
            <a:endParaRPr lang="en-US" b="1" dirty="0">
              <a:solidFill>
                <a:srgbClr val="031B8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0800000">
            <a:off x="2917380" y="2708129"/>
            <a:ext cx="3437095" cy="287910"/>
          </a:xfrm>
          <a:prstGeom prst="triangle">
            <a:avLst>
              <a:gd name="adj" fmla="val 50000"/>
            </a:avLst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 vert="eaVert" wrap="none" lIns="90488" tIns="44450" rIns="90488" bIns="44450" anchor="ctr"/>
          <a:lstStyle/>
          <a:p>
            <a:pPr eaLnBrk="0" fontAlgn="auto" hangingPunct="0">
              <a:spcAft>
                <a:spcPts val="0"/>
              </a:spcAft>
              <a:defRPr/>
            </a:pPr>
            <a:endParaRPr lang="de-DE" sz="1600" b="1" kern="0" dirty="0">
              <a:solidFill>
                <a:sysClr val="windowText" lastClr="00000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50379" y="3590548"/>
            <a:ext cx="3825278" cy="27413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0488" tIns="91440" rIns="90488" bIns="91440"/>
          <a:lstStyle/>
          <a:p>
            <a:pPr marL="285750" lvl="1" indent="-285750" algn="just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bg-BG" sz="16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lvl="1" indent="-285750" algn="just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Допустими кандидати: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София Тех Парк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АД.</a:t>
            </a:r>
          </a:p>
          <a:p>
            <a:pPr marL="0" lvl="1" algn="just" defTabSz="912813" eaLnBrk="0" hangingPunct="0">
              <a:spcBef>
                <a:spcPct val="20000"/>
              </a:spcBef>
              <a:defRPr/>
            </a:pPr>
            <a:endParaRPr lang="ru-RU" sz="8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lvl="1" indent="-285750" algn="just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Допустими дейности: </a:t>
            </a:r>
          </a:p>
          <a:p>
            <a:pPr marL="171450" lvl="1" indent="-1714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Дейности за </a:t>
            </a:r>
            <a:r>
              <a:rPr lang="ru-RU" sz="1600" dirty="0" err="1">
                <a:solidFill>
                  <a:srgbClr val="002060"/>
                </a:solidFill>
                <a:latin typeface="Calibri" panose="020F0502020204030204" pitchFamily="34" charset="0"/>
              </a:rPr>
              <a:t>интегрирана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Calibri" panose="020F0502020204030204" pitchFamily="34" charset="0"/>
              </a:rPr>
              <a:t>инвестиционна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 и </a:t>
            </a:r>
            <a:r>
              <a:rPr lang="ru-RU" sz="1600" dirty="0" err="1">
                <a:solidFill>
                  <a:srgbClr val="002060"/>
                </a:solidFill>
                <a:latin typeface="Calibri" panose="020F0502020204030204" pitchFamily="34" charset="0"/>
              </a:rPr>
              <a:t>консултантска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 подкрепа за </a:t>
            </a:r>
            <a:r>
              <a:rPr lang="ru-RU" sz="1600" dirty="0" err="1">
                <a:solidFill>
                  <a:srgbClr val="002060"/>
                </a:solidFill>
                <a:latin typeface="Calibri" panose="020F0502020204030204" pitchFamily="34" charset="0"/>
              </a:rPr>
              <a:t>развитието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ru-RU" sz="1600" dirty="0" err="1">
                <a:solidFill>
                  <a:srgbClr val="002060"/>
                </a:solidFill>
                <a:latin typeface="Calibri" panose="020F0502020204030204" pitchFamily="34" charset="0"/>
              </a:rPr>
              <a:t>институционално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600" dirty="0" err="1">
                <a:solidFill>
                  <a:srgbClr val="002060"/>
                </a:solidFill>
                <a:latin typeface="Calibri" panose="020F0502020204030204" pitchFamily="34" charset="0"/>
              </a:rPr>
              <a:t>доизграждане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 и </a:t>
            </a:r>
            <a:r>
              <a:rPr lang="ru-RU" sz="1600" dirty="0" err="1">
                <a:solidFill>
                  <a:srgbClr val="002060"/>
                </a:solidFill>
                <a:latin typeface="Calibri" panose="020F0502020204030204" pitchFamily="34" charset="0"/>
              </a:rPr>
              <a:t>функциониране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 на вече </a:t>
            </a:r>
            <a:r>
              <a:rPr lang="ru-RU" sz="1600" dirty="0" err="1">
                <a:solidFill>
                  <a:srgbClr val="002060"/>
                </a:solidFill>
                <a:latin typeface="Calibri" panose="020F0502020204030204" pitchFamily="34" charset="0"/>
              </a:rPr>
              <a:t>изградения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 научно-технологичен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парк.</a:t>
            </a:r>
            <a:endParaRPr lang="ru-RU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65112" lvl="1" defTabSz="912813" eaLnBrk="0" hangingPunct="0">
              <a:lnSpc>
                <a:spcPct val="90000"/>
              </a:lnSpc>
              <a:spcBef>
                <a:spcPts val="600"/>
              </a:spcBef>
              <a:tabLst>
                <a:tab pos="542925" algn="l"/>
              </a:tabLst>
              <a:defRPr/>
            </a:pPr>
            <a:endParaRPr lang="ru-RU" sz="14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71463" lvl="1" indent="-271463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9"/>
              </a:buBlip>
              <a:defRPr/>
            </a:pPr>
            <a:endParaRPr lang="ru-RU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71463" lvl="1" indent="-271463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9"/>
              </a:buBlip>
              <a:defRPr/>
            </a:pPr>
            <a:endParaRPr lang="ru-RU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71463" lvl="1" indent="-271463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9"/>
              </a:buBlip>
              <a:defRPr/>
            </a:pPr>
            <a:endParaRPr lang="en-US" sz="1400" b="1" kern="0" dirty="0">
              <a:solidFill>
                <a:srgbClr val="00000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95082" y="3590548"/>
            <a:ext cx="3668860" cy="272860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0488" tIns="91440" rIns="90488" bIns="91440"/>
          <a:lstStyle/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Инвестиционни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разходи (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ДМА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и ДНА)</a:t>
            </a:r>
          </a:p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Разходи за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услуги </a:t>
            </a:r>
          </a:p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Разходи за организация и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управление</a:t>
            </a:r>
          </a:p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ru-RU" sz="8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Минимален размер на помощта: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НП</a:t>
            </a: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Максимален размер на помощта: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    39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622 868 лв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Дата на </a:t>
            </a:r>
            <a:r>
              <a:rPr lang="ru-RU" sz="16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обявяване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ru-RU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юни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2019 г.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71463" lvl="1" indent="-271463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9"/>
              </a:buBlip>
              <a:defRPr/>
            </a:pPr>
            <a:endParaRPr lang="en-US" sz="1400" kern="0" dirty="0">
              <a:solidFill>
                <a:sysClr val="windowText" lastClr="00000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50379" y="3106788"/>
            <a:ext cx="3825278" cy="483760"/>
          </a:xfrm>
          <a:prstGeom prst="rect">
            <a:avLst/>
          </a:prstGeom>
          <a:solidFill>
            <a:srgbClr val="CCCCFF"/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rgbClr val="002060"/>
                </a:solidFill>
                <a:latin typeface="Calibri Light"/>
                <a:cs typeface="Calibri" panose="020F0502020204030204" pitchFamily="34" charset="0"/>
              </a:rPr>
              <a:t>Допустими кандидати/дейности </a:t>
            </a:r>
            <a:endParaRPr lang="en-US" sz="1600" b="1" kern="0" dirty="0">
              <a:solidFill>
                <a:srgbClr val="00206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995081" y="3110714"/>
            <a:ext cx="3668859" cy="483760"/>
          </a:xfrm>
          <a:prstGeom prst="rect">
            <a:avLst/>
          </a:prstGeom>
          <a:solidFill>
            <a:srgbClr val="CCCCFF"/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rgbClr val="002060"/>
                </a:solidFill>
                <a:latin typeface="Calibri Light"/>
                <a:cs typeface="Calibri" panose="020F0502020204030204" pitchFamily="34" charset="0"/>
              </a:rPr>
              <a:t>Допустими разходи </a:t>
            </a:r>
            <a:endParaRPr lang="en-US" sz="1600" b="1" kern="0" dirty="0">
              <a:solidFill>
                <a:srgbClr val="00206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50379" y="1810369"/>
            <a:ext cx="8227676" cy="865623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rgbClr val="0070C0"/>
                </a:solidFill>
                <a:latin typeface="Calibri Light"/>
                <a:cs typeface="Calibri" panose="020F0502020204030204" pitchFamily="34" charset="0"/>
              </a:rPr>
              <a:t> </a:t>
            </a:r>
            <a:endParaRPr lang="en-US" sz="1600" b="1" kern="0" dirty="0">
              <a:solidFill>
                <a:srgbClr val="0070C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0378" y="1810370"/>
            <a:ext cx="8213562" cy="8656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35000"/>
              </a:spcBef>
              <a:buClr>
                <a:srgbClr val="1F497D"/>
              </a:buClr>
              <a:buSzPct val="110000"/>
              <a:defRPr/>
            </a:pPr>
            <a:r>
              <a:rPr lang="ru-RU" sz="1500" b="1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Основна</a:t>
            </a:r>
            <a:r>
              <a:rPr lang="ru-RU" sz="15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 цел:</a:t>
            </a:r>
            <a:r>
              <a:rPr lang="ru-RU" sz="1500" kern="0" dirty="0">
                <a:solidFill>
                  <a:srgbClr val="002060"/>
                </a:solidFill>
                <a:latin typeface="Calibri" panose="020F0502020204030204" pitchFamily="34" charset="0"/>
              </a:rPr>
              <a:t> Развитие на благоприятна среда и </a:t>
            </a:r>
            <a:r>
              <a:rPr lang="ru-RU" sz="15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иновативна</a:t>
            </a:r>
            <a:r>
              <a:rPr lang="ru-RU" sz="1500" kern="0" dirty="0">
                <a:solidFill>
                  <a:srgbClr val="002060"/>
                </a:solidFill>
                <a:latin typeface="Calibri" panose="020F0502020204030204" pitchFamily="34" charset="0"/>
              </a:rPr>
              <a:t> инфраструктура за </a:t>
            </a:r>
            <a:r>
              <a:rPr lang="ru-RU" sz="15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изследвания</a:t>
            </a:r>
            <a:r>
              <a:rPr lang="ru-RU" sz="1500" kern="0" dirty="0">
                <a:solidFill>
                  <a:srgbClr val="002060"/>
                </a:solidFill>
                <a:latin typeface="Calibri" panose="020F0502020204030204" pitchFamily="34" charset="0"/>
              </a:rPr>
              <a:t> и </a:t>
            </a:r>
            <a:r>
              <a:rPr lang="ru-RU" sz="15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иновации</a:t>
            </a:r>
            <a:r>
              <a:rPr lang="ru-RU" sz="1500" kern="0" dirty="0">
                <a:solidFill>
                  <a:srgbClr val="002060"/>
                </a:solidFill>
                <a:latin typeface="Calibri" panose="020F0502020204030204" pitchFamily="34" charset="0"/>
              </a:rPr>
              <a:t> и </a:t>
            </a:r>
            <a:r>
              <a:rPr lang="ru-RU" sz="15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подобряване</a:t>
            </a:r>
            <a:r>
              <a:rPr lang="ru-RU" sz="1500" kern="0" dirty="0">
                <a:solidFill>
                  <a:srgbClr val="002060"/>
                </a:solidFill>
                <a:latin typeface="Calibri" panose="020F0502020204030204" pitchFamily="34" charset="0"/>
              </a:rPr>
              <a:t> на обмена на знания между </a:t>
            </a:r>
            <a:r>
              <a:rPr lang="ru-RU" sz="15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академичните</a:t>
            </a:r>
            <a:r>
              <a:rPr lang="ru-RU" sz="1500" kern="0" dirty="0">
                <a:solidFill>
                  <a:srgbClr val="002060"/>
                </a:solidFill>
                <a:latin typeface="Calibri" panose="020F0502020204030204" pitchFamily="34" charset="0"/>
              </a:rPr>
              <a:t> среди и бизнес </a:t>
            </a:r>
            <a:r>
              <a:rPr lang="ru-RU" sz="1500" kern="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общността</a:t>
            </a:r>
            <a:r>
              <a:rPr lang="ru-RU" sz="15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</a:p>
          <a:p>
            <a:pPr>
              <a:spcBef>
                <a:spcPct val="35000"/>
              </a:spcBef>
              <a:buClr>
                <a:srgbClr val="1F497D"/>
              </a:buClr>
              <a:buSzPct val="110000"/>
              <a:defRPr/>
            </a:pPr>
            <a:r>
              <a:rPr lang="ru-RU" sz="1500" b="1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Бюджет</a:t>
            </a:r>
            <a:r>
              <a:rPr lang="ru-RU" sz="15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ru-RU" sz="1500" kern="0" dirty="0">
                <a:solidFill>
                  <a:srgbClr val="002060"/>
                </a:solidFill>
                <a:latin typeface="Calibri" panose="020F0502020204030204" pitchFamily="34" charset="0"/>
              </a:rPr>
              <a:t>20 258 850,72 </a:t>
            </a:r>
            <a:r>
              <a:rPr lang="ru-RU" sz="15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евро (39 </a:t>
            </a:r>
            <a:r>
              <a:rPr lang="ru-RU" sz="1500" kern="0" dirty="0">
                <a:solidFill>
                  <a:srgbClr val="002060"/>
                </a:solidFill>
                <a:latin typeface="Calibri" panose="020F0502020204030204" pitchFamily="34" charset="0"/>
              </a:rPr>
              <a:t>622 868 лв. </a:t>
            </a:r>
            <a:r>
              <a:rPr lang="ru-RU" sz="15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)</a:t>
            </a:r>
            <a:endParaRPr lang="ru-RU" sz="1400" kern="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14" y="0"/>
            <a:ext cx="108585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itle 5">
            <a:extLst>
              <a:ext uri="{FF2B5EF4-FFF2-40B4-BE49-F238E27FC236}">
                <a16:creationId xmlns:a16="http://schemas.microsoft.com/office/drawing/2014/main" xmlns="" id="{9DF2C3C0-9CD0-0743-A8E6-0C7F4CADAA7A}"/>
              </a:ext>
            </a:extLst>
          </p:cNvPr>
          <p:cNvSpPr txBox="1">
            <a:spLocks/>
          </p:cNvSpPr>
          <p:nvPr/>
        </p:nvSpPr>
        <p:spPr>
          <a:xfrm>
            <a:off x="450377" y="227378"/>
            <a:ext cx="7407372" cy="769318"/>
          </a:xfrm>
          <a:prstGeom prst="round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err="1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Планирани</a:t>
            </a:r>
            <a:r>
              <a:rPr lang="ru-RU" sz="2400" b="1" dirty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процедури</a:t>
            </a:r>
            <a:r>
              <a:rPr lang="ru-RU" sz="2400" b="1" dirty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 2019 г. в </a:t>
            </a:r>
            <a:r>
              <a:rPr lang="ru-RU" sz="2400" b="1" dirty="0" err="1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рамките</a:t>
            </a:r>
            <a:r>
              <a:rPr lang="ru-RU" sz="2400" b="1" dirty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на ПО 1 „Технологично развитие и </a:t>
            </a:r>
            <a:r>
              <a:rPr lang="ru-RU" sz="2400" b="1" dirty="0" err="1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иновации</a:t>
            </a:r>
            <a:r>
              <a:rPr lang="ru-RU" sz="2400" b="1" dirty="0" smtClean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“(</a:t>
            </a:r>
            <a:r>
              <a:rPr lang="bg-BG" sz="2400" b="1" dirty="0" smtClean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  <a:r>
              <a:rPr lang="ru-RU" sz="2400" b="1" dirty="0" smtClean="0">
                <a:solidFill>
                  <a:srgbClr val="031B8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/5)</a:t>
            </a:r>
            <a:endParaRPr lang="ru-RU" sz="2400" b="1" dirty="0">
              <a:solidFill>
                <a:srgbClr val="031B8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7647" y="1074321"/>
            <a:ext cx="7911792" cy="5864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91440" rIns="90488" bIns="91440" anchor="ctr"/>
          <a:lstStyle/>
          <a:p>
            <a:pPr algn="ctr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/>
            </a:pPr>
            <a:r>
              <a:rPr lang="bg-BG" sz="2400" b="1" dirty="0" smtClean="0">
                <a:solidFill>
                  <a:srgbClr val="031B81"/>
                </a:solidFill>
                <a:latin typeface="Calibri" panose="020F0502020204030204" pitchFamily="34" charset="0"/>
              </a:rPr>
              <a:t>„</a:t>
            </a:r>
            <a:r>
              <a:rPr lang="bg-BG" sz="2400" b="1" dirty="0">
                <a:solidFill>
                  <a:srgbClr val="031B81"/>
                </a:solidFill>
                <a:latin typeface="Calibri" panose="020F0502020204030204" pitchFamily="34" charset="0"/>
              </a:rPr>
              <a:t>Дигитализация на МСП </a:t>
            </a:r>
            <a:r>
              <a:rPr lang="bg-BG" sz="2400" b="1" dirty="0" smtClean="0">
                <a:solidFill>
                  <a:srgbClr val="031B81"/>
                </a:solidFill>
                <a:latin typeface="Calibri" panose="020F0502020204030204" pitchFamily="34" charset="0"/>
              </a:rPr>
              <a:t>“</a:t>
            </a:r>
          </a:p>
        </p:txBody>
      </p:sp>
      <p:sp>
        <p:nvSpPr>
          <p:cNvPr id="5" name="AutoShap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 rot="10800000">
            <a:off x="3016441" y="2498164"/>
            <a:ext cx="3437095" cy="451648"/>
          </a:xfrm>
          <a:prstGeom prst="triangle">
            <a:avLst>
              <a:gd name="adj" fmla="val 50000"/>
            </a:avLst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accent4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 vert="eaVert" wrap="none" lIns="90488" tIns="44450" rIns="90488" bIns="44450" anchor="ctr"/>
          <a:lstStyle/>
          <a:p>
            <a:pPr eaLnBrk="0" fontAlgn="auto" hangingPunct="0">
              <a:spcAft>
                <a:spcPts val="0"/>
              </a:spcAft>
              <a:defRPr/>
            </a:pPr>
            <a:endParaRPr lang="de-DE" sz="1600" b="1" kern="0" dirty="0">
              <a:solidFill>
                <a:sysClr val="windowText" lastClr="00000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5136" y="3347193"/>
            <a:ext cx="3858408" cy="28625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488" tIns="91440" rIns="90488" bIns="91440"/>
          <a:lstStyle/>
          <a:p>
            <a:pPr marL="285750" lvl="1" indent="-285750" algn="just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bg-BG" sz="16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lvl="1" indent="-285750" algn="just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Допустими кандидати: </a:t>
            </a:r>
            <a:r>
              <a:rPr lang="ru-RU" sz="1600" dirty="0" err="1">
                <a:solidFill>
                  <a:srgbClr val="002060"/>
                </a:solidFill>
                <a:latin typeface="Calibri" panose="020F0502020204030204" pitchFamily="34" charset="0"/>
              </a:rPr>
              <a:t>Съществуващи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 малки и </a:t>
            </a:r>
            <a:r>
              <a:rPr lang="ru-RU" sz="1600" dirty="0" err="1">
                <a:solidFill>
                  <a:srgbClr val="002060"/>
                </a:solidFill>
                <a:latin typeface="Calibri" panose="020F0502020204030204" pitchFamily="34" charset="0"/>
              </a:rPr>
              <a:t>средни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предприятия, </a:t>
            </a:r>
            <a:r>
              <a:rPr lang="ru-RU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които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са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търговци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по </a:t>
            </a:r>
            <a:r>
              <a:rPr lang="ru-RU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смисъла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на </a:t>
            </a:r>
            <a:r>
              <a:rPr lang="ru-RU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Търговския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закон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или Закона за </a:t>
            </a:r>
            <a:r>
              <a:rPr lang="ru-RU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кооперациите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.</a:t>
            </a:r>
          </a:p>
          <a:p>
            <a:pPr marL="285750" lvl="1" indent="-285750" algn="just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ru-RU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bg-BG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Допустими дейности: </a:t>
            </a:r>
          </a:p>
          <a:p>
            <a:pPr marL="171450" lvl="1" indent="-171450" algn="just" defTabSz="912813" eaLnBrk="0" hangingPunct="0">
              <a:lnSpc>
                <a:spcPct val="90000"/>
              </a:lnSpc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Разработване и </a:t>
            </a:r>
            <a:r>
              <a:rPr lang="ru-RU" sz="1600" dirty="0" err="1">
                <a:solidFill>
                  <a:srgbClr val="002060"/>
                </a:solidFill>
                <a:latin typeface="Calibri" panose="020F0502020204030204" pitchFamily="34" charset="0"/>
              </a:rPr>
              <a:t>въвеждане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 на </a:t>
            </a:r>
            <a:r>
              <a:rPr lang="ru-RU" sz="1600" dirty="0" err="1">
                <a:solidFill>
                  <a:srgbClr val="002060"/>
                </a:solidFill>
                <a:latin typeface="Calibri" panose="020F0502020204030204" pitchFamily="34" charset="0"/>
              </a:rPr>
              <a:t>базирани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 на ИКТ </a:t>
            </a:r>
            <a:r>
              <a:rPr lang="ru-RU" sz="1600" dirty="0" err="1">
                <a:solidFill>
                  <a:srgbClr val="002060"/>
                </a:solidFill>
                <a:latin typeface="Calibri" panose="020F0502020204030204" pitchFamily="34" charset="0"/>
              </a:rPr>
              <a:t>системи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 и приложения за управление на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бизнеса.</a:t>
            </a:r>
            <a:endParaRPr lang="ru-RU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65112" lvl="1" defTabSz="912813" eaLnBrk="0" hangingPunct="0">
              <a:lnSpc>
                <a:spcPct val="90000"/>
              </a:lnSpc>
              <a:spcBef>
                <a:spcPts val="600"/>
              </a:spcBef>
              <a:tabLst>
                <a:tab pos="542925" algn="l"/>
              </a:tabLst>
              <a:defRPr/>
            </a:pPr>
            <a:endParaRPr lang="ru-RU" sz="16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71463" lvl="1" indent="-271463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9"/>
              </a:buBlip>
              <a:defRPr/>
            </a:pPr>
            <a:endParaRPr lang="ru-RU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71463" lvl="1" indent="-271463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9"/>
              </a:buBlip>
              <a:defRPr/>
            </a:pPr>
            <a:endParaRPr lang="ru-RU" sz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71463" lvl="1" indent="-271463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9"/>
              </a:buBlip>
              <a:defRPr/>
            </a:pPr>
            <a:endParaRPr lang="en-US" sz="1400" b="1" kern="0" dirty="0">
              <a:solidFill>
                <a:srgbClr val="00000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002990" y="3347193"/>
            <a:ext cx="3377845" cy="28625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0488" tIns="91440" rIns="90488" bIns="91440"/>
          <a:lstStyle/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endParaRPr lang="ru-RU" sz="1600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Инвестиционни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разходи (ДМА и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ДНА)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285750" lvl="1" indent="-285750" defTabSz="912813" eaLnBrk="0" hangingPunct="0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Разходи за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услуги</a:t>
            </a: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Минимален размер на помощта: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  50 000 лв. </a:t>
            </a: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Максимален размер на помощта: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Calibri" panose="020F0502020204030204" pitchFamily="34" charset="0"/>
              </a:rPr>
              <a:t>391 166 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лв.</a:t>
            </a: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Дата на </a:t>
            </a:r>
            <a:r>
              <a:rPr lang="ru-RU" sz="16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обявяване</a:t>
            </a: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ru-RU" sz="1600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ноември</a:t>
            </a:r>
            <a:r>
              <a:rPr lang="ru-RU" sz="16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 2019 г. </a:t>
            </a:r>
            <a:endParaRPr lang="ru-RU" sz="1600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lvl="1" defTabSz="912813" eaLnBrk="0" hangingPunct="0">
              <a:lnSpc>
                <a:spcPct val="90000"/>
              </a:lnSpc>
              <a:spcBef>
                <a:spcPct val="20000"/>
              </a:spcBef>
              <a:defRPr/>
            </a:pPr>
            <a:endParaRPr lang="ru-RU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71463" lvl="1" indent="-271463" defTabSz="912813" eaLnBrk="0" hangingPunct="0">
              <a:lnSpc>
                <a:spcPct val="90000"/>
              </a:lnSpc>
              <a:spcBef>
                <a:spcPct val="20000"/>
              </a:spcBef>
              <a:buFontTx/>
              <a:buBlip>
                <a:blip r:embed="rId9"/>
              </a:buBlip>
              <a:defRPr/>
            </a:pPr>
            <a:endParaRPr lang="en-US" sz="1400" kern="0" dirty="0">
              <a:solidFill>
                <a:sysClr val="windowText" lastClr="00000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5135" y="2949812"/>
            <a:ext cx="3858408" cy="3973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rgbClr val="002060"/>
                </a:solidFill>
                <a:latin typeface="Calibri Light"/>
                <a:cs typeface="Calibri" panose="020F0502020204030204" pitchFamily="34" charset="0"/>
              </a:rPr>
              <a:t>Допустими кандидати/дейности </a:t>
            </a:r>
            <a:endParaRPr lang="en-US" sz="1600" b="1" kern="0" dirty="0">
              <a:solidFill>
                <a:srgbClr val="00206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002991" y="2949814"/>
            <a:ext cx="3377844" cy="3973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rgbClr val="002060"/>
                </a:solidFill>
                <a:latin typeface="Calibri Light"/>
                <a:cs typeface="Calibri" panose="020F0502020204030204" pitchFamily="34" charset="0"/>
              </a:rPr>
              <a:t>Допустими разходи </a:t>
            </a:r>
            <a:endParaRPr lang="en-US" sz="1600" b="1" kern="0" dirty="0">
              <a:solidFill>
                <a:srgbClr val="00206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4069" y="1738931"/>
            <a:ext cx="7744131" cy="676656"/>
          </a:xfrm>
          <a:prstGeom prst="rect">
            <a:avLst/>
          </a:prstGeom>
          <a:noFill/>
          <a:ln w="12700">
            <a:solidFill>
              <a:sysClr val="windowText" lastClr="000000"/>
            </a:solidFill>
            <a:miter lim="800000"/>
            <a:headEnd/>
            <a:tailEnd/>
          </a:ln>
        </p:spPr>
        <p:txBody>
          <a:bodyPr lIns="90488" tIns="91440" rIns="90488" bIns="91440" anchor="ctr"/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bg-BG" sz="1600" b="1" kern="0" dirty="0" smtClean="0">
                <a:solidFill>
                  <a:srgbClr val="0070C0"/>
                </a:solidFill>
                <a:latin typeface="Calibri Light"/>
                <a:cs typeface="Calibri" panose="020F0502020204030204" pitchFamily="34" charset="0"/>
              </a:rPr>
              <a:t> </a:t>
            </a:r>
            <a:endParaRPr lang="en-US" sz="1600" b="1" kern="0" dirty="0">
              <a:solidFill>
                <a:srgbClr val="0070C0"/>
              </a:solidFill>
              <a:latin typeface="Calibri Light"/>
              <a:cs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16343" y="1738931"/>
            <a:ext cx="7911314" cy="81406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35000"/>
              </a:spcBef>
              <a:buClr>
                <a:srgbClr val="1F497D"/>
              </a:buClr>
              <a:buSzPct val="110000"/>
              <a:defRPr/>
            </a:pPr>
            <a:r>
              <a:rPr lang="ru-RU" sz="1400" b="1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Основна</a:t>
            </a:r>
            <a:r>
              <a:rPr lang="ru-RU" sz="14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 цел: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 Развитие на </a:t>
            </a:r>
            <a:r>
              <a:rPr lang="ru-RU" sz="14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управленския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 капацитет и растеж на МСП чрез </a:t>
            </a:r>
            <a:r>
              <a:rPr lang="ru-RU" sz="14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предоставяне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  <a:r>
              <a:rPr lang="ru-RU" sz="14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на  </a:t>
            </a:r>
            <a:r>
              <a:rPr lang="ru-RU" sz="1400" kern="0" dirty="0" err="1">
                <a:solidFill>
                  <a:srgbClr val="002060"/>
                </a:solidFill>
                <a:latin typeface="Calibri" panose="020F0502020204030204" pitchFamily="34" charset="0"/>
              </a:rPr>
              <a:t>специализирани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 ИКТ </a:t>
            </a:r>
            <a:r>
              <a:rPr lang="ru-RU" sz="14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услуги.</a:t>
            </a:r>
          </a:p>
          <a:p>
            <a:pPr>
              <a:spcBef>
                <a:spcPct val="35000"/>
              </a:spcBef>
              <a:buClr>
                <a:srgbClr val="1F497D"/>
              </a:buClr>
              <a:buSzPct val="110000"/>
              <a:defRPr/>
            </a:pPr>
            <a:r>
              <a:rPr lang="ru-RU" sz="1400" b="1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Бюджет</a:t>
            </a:r>
            <a:r>
              <a:rPr lang="ru-RU" sz="1400" b="1" kern="0" dirty="0">
                <a:solidFill>
                  <a:srgbClr val="002060"/>
                </a:solidFill>
                <a:latin typeface="Calibri" panose="020F0502020204030204" pitchFamily="34" charset="0"/>
              </a:rPr>
              <a:t>: 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30 млн. </a:t>
            </a:r>
            <a:r>
              <a:rPr lang="ru-RU" sz="14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евро (58 </a:t>
            </a:r>
            <a:r>
              <a:rPr lang="ru-RU" sz="1400" kern="0" dirty="0">
                <a:solidFill>
                  <a:srgbClr val="002060"/>
                </a:solidFill>
                <a:latin typeface="Calibri" panose="020F0502020204030204" pitchFamily="34" charset="0"/>
              </a:rPr>
              <a:t>674 900 </a:t>
            </a:r>
            <a:r>
              <a:rPr lang="ru-RU" sz="1400" kern="0" dirty="0" smtClean="0">
                <a:solidFill>
                  <a:srgbClr val="002060"/>
                </a:solidFill>
                <a:latin typeface="Calibri" panose="020F0502020204030204" pitchFamily="34" charset="0"/>
              </a:rPr>
              <a:t>лв.)</a:t>
            </a:r>
            <a:endParaRPr lang="ru-RU" sz="1400" kern="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514" y="0"/>
            <a:ext cx="1085850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itle 5">
            <a:extLst>
              <a:ext uri="{FF2B5EF4-FFF2-40B4-BE49-F238E27FC236}">
                <a16:creationId xmlns:a16="http://schemas.microsoft.com/office/drawing/2014/main" xmlns="" id="{9DF2C3C0-9CD0-0743-A8E6-0C7F4CADAA7A}"/>
              </a:ext>
            </a:extLst>
          </p:cNvPr>
          <p:cNvSpPr txBox="1">
            <a:spLocks/>
          </p:cNvSpPr>
          <p:nvPr/>
        </p:nvSpPr>
        <p:spPr>
          <a:xfrm>
            <a:off x="531628" y="227378"/>
            <a:ext cx="7581013" cy="769318"/>
          </a:xfrm>
          <a:prstGeom prst="roundRect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err="1" smtClean="0">
                <a:solidFill>
                  <a:srgbClr val="031B81"/>
                </a:solidFill>
              </a:rPr>
              <a:t>Планирани</a:t>
            </a:r>
            <a:r>
              <a:rPr lang="ru-RU" sz="2400" b="1" dirty="0" smtClean="0">
                <a:solidFill>
                  <a:srgbClr val="031B81"/>
                </a:solidFill>
              </a:rPr>
              <a:t> </a:t>
            </a:r>
            <a:r>
              <a:rPr lang="ru-RU" sz="2400" b="1" dirty="0" err="1" smtClean="0">
                <a:solidFill>
                  <a:srgbClr val="031B81"/>
                </a:solidFill>
              </a:rPr>
              <a:t>процедури</a:t>
            </a:r>
            <a:r>
              <a:rPr lang="ru-RU" sz="2400" b="1" dirty="0" smtClean="0">
                <a:solidFill>
                  <a:srgbClr val="031B81"/>
                </a:solidFill>
              </a:rPr>
              <a:t> за 2019 </a:t>
            </a:r>
            <a:r>
              <a:rPr lang="ru-RU" sz="2400" b="1" dirty="0">
                <a:solidFill>
                  <a:srgbClr val="031B81"/>
                </a:solidFill>
              </a:rPr>
              <a:t>г</a:t>
            </a:r>
            <a:r>
              <a:rPr lang="ru-RU" sz="2400" b="1" dirty="0" smtClean="0">
                <a:solidFill>
                  <a:srgbClr val="031B81"/>
                </a:solidFill>
              </a:rPr>
              <a:t>. </a:t>
            </a:r>
            <a:r>
              <a:rPr lang="ru-RU" sz="2400" b="1" dirty="0">
                <a:solidFill>
                  <a:srgbClr val="031B81"/>
                </a:solidFill>
              </a:rPr>
              <a:t>в </a:t>
            </a:r>
            <a:r>
              <a:rPr lang="ru-RU" sz="2400" b="1" dirty="0" err="1">
                <a:solidFill>
                  <a:srgbClr val="031B81"/>
                </a:solidFill>
              </a:rPr>
              <a:t>рамките</a:t>
            </a:r>
            <a:r>
              <a:rPr lang="ru-RU" sz="2400" b="1" dirty="0">
                <a:solidFill>
                  <a:srgbClr val="031B81"/>
                </a:solidFill>
              </a:rPr>
              <a:t> на ПО </a:t>
            </a:r>
            <a:r>
              <a:rPr lang="en-US" sz="2400" b="1" dirty="0" smtClean="0">
                <a:solidFill>
                  <a:srgbClr val="031B81"/>
                </a:solidFill>
              </a:rPr>
              <a:t>2</a:t>
            </a:r>
            <a:r>
              <a:rPr lang="ru-RU" sz="2400" b="1" dirty="0" smtClean="0">
                <a:solidFill>
                  <a:srgbClr val="031B81"/>
                </a:solidFill>
              </a:rPr>
              <a:t> „</a:t>
            </a:r>
            <a:r>
              <a:rPr lang="ru-RU" sz="2400" b="1" dirty="0" err="1">
                <a:solidFill>
                  <a:srgbClr val="031B81"/>
                </a:solidFill>
              </a:rPr>
              <a:t>Предприемачество</a:t>
            </a:r>
            <a:r>
              <a:rPr lang="ru-RU" sz="2400" b="1" dirty="0">
                <a:solidFill>
                  <a:srgbClr val="031B81"/>
                </a:solidFill>
              </a:rPr>
              <a:t> и </a:t>
            </a:r>
            <a:r>
              <a:rPr lang="ru-RU" sz="2400" b="1" dirty="0" err="1">
                <a:solidFill>
                  <a:srgbClr val="031B81"/>
                </a:solidFill>
              </a:rPr>
              <a:t>капацитет</a:t>
            </a:r>
            <a:r>
              <a:rPr lang="ru-RU" sz="2400" b="1" dirty="0">
                <a:solidFill>
                  <a:srgbClr val="031B81"/>
                </a:solidFill>
              </a:rPr>
              <a:t> за </a:t>
            </a:r>
            <a:r>
              <a:rPr lang="ru-RU" sz="2400" b="1" dirty="0" err="1">
                <a:solidFill>
                  <a:srgbClr val="031B81"/>
                </a:solidFill>
              </a:rPr>
              <a:t>растеж</a:t>
            </a:r>
            <a:r>
              <a:rPr lang="ru-RU" sz="2400" b="1" dirty="0">
                <a:solidFill>
                  <a:srgbClr val="031B81"/>
                </a:solidFill>
              </a:rPr>
              <a:t> на </a:t>
            </a:r>
            <a:r>
              <a:rPr lang="ru-RU" sz="2400" b="1" dirty="0" smtClean="0">
                <a:solidFill>
                  <a:srgbClr val="031B81"/>
                </a:solidFill>
              </a:rPr>
              <a:t>СП“(</a:t>
            </a:r>
            <a:r>
              <a:rPr lang="bg-BG" sz="2400" b="1" dirty="0" smtClean="0">
                <a:solidFill>
                  <a:srgbClr val="031B81"/>
                </a:solidFill>
              </a:rPr>
              <a:t>5</a:t>
            </a:r>
            <a:r>
              <a:rPr lang="ru-RU" sz="2400" b="1" dirty="0" smtClean="0">
                <a:solidFill>
                  <a:srgbClr val="031B81"/>
                </a:solidFill>
              </a:rPr>
              <a:t>/5)</a:t>
            </a:r>
            <a:endParaRPr lang="ru-RU" sz="2400" b="1" dirty="0">
              <a:solidFill>
                <a:srgbClr val="031B8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653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6C5F83D-6415-C442-A022-009D4B86A663}"/>
              </a:ext>
            </a:extLst>
          </p:cNvPr>
          <p:cNvSpPr txBox="1"/>
          <p:nvPr/>
        </p:nvSpPr>
        <p:spPr>
          <a:xfrm>
            <a:off x="325503" y="3479848"/>
            <a:ext cx="84442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8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Благодаря за вниманието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3692BD3-F972-364A-9A6F-D160D5648FE7}"/>
              </a:ext>
            </a:extLst>
          </p:cNvPr>
          <p:cNvSpPr/>
          <p:nvPr/>
        </p:nvSpPr>
        <p:spPr>
          <a:xfrm>
            <a:off x="104786" y="1592762"/>
            <a:ext cx="8937886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2199FA0-BD6F-5847-ABA7-67330EC809F8}"/>
              </a:ext>
            </a:extLst>
          </p:cNvPr>
          <p:cNvSpPr/>
          <p:nvPr/>
        </p:nvSpPr>
        <p:spPr>
          <a:xfrm>
            <a:off x="325503" y="6300989"/>
            <a:ext cx="84442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600" dirty="0">
                <a:solidFill>
                  <a:srgbClr val="001E5E"/>
                </a:solidFill>
                <a:latin typeface="Trebuchet MS,Bold"/>
              </a:rPr>
              <a:t>ГД „</a:t>
            </a:r>
            <a:r>
              <a:rPr lang="bg-BG" sz="1600" dirty="0" err="1">
                <a:solidFill>
                  <a:srgbClr val="001E5E"/>
                </a:solidFill>
                <a:latin typeface="Trebuchet MS,Bold"/>
              </a:rPr>
              <a:t>Европейски</a:t>
            </a:r>
            <a:r>
              <a:rPr lang="bg-BG" sz="1600" dirty="0">
                <a:solidFill>
                  <a:srgbClr val="001E5E"/>
                </a:solidFill>
                <a:latin typeface="Trebuchet MS,Bold"/>
              </a:rPr>
              <a:t> фондове за конкурентоспособност“, Министерство на икономиката </a:t>
            </a:r>
            <a:endParaRPr lang="bg-BG" sz="1600" dirty="0">
              <a:latin typeface="Calibri" panose="020F050202020403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21596" y="0"/>
            <a:ext cx="7848184" cy="1765738"/>
            <a:chOff x="773900" y="18005"/>
            <a:chExt cx="7707882" cy="1778536"/>
          </a:xfrm>
        </p:grpSpPr>
        <p:grpSp>
          <p:nvGrpSpPr>
            <p:cNvPr id="18" name="Group 17"/>
            <p:cNvGrpSpPr/>
            <p:nvPr/>
          </p:nvGrpSpPr>
          <p:grpSpPr>
            <a:xfrm>
              <a:off x="773900" y="195811"/>
              <a:ext cx="4622553" cy="1300678"/>
              <a:chOff x="773900" y="195811"/>
              <a:chExt cx="4622553" cy="1300678"/>
            </a:xfrm>
          </p:grpSpPr>
          <p:pic>
            <p:nvPicPr>
              <p:cNvPr id="20" name="Picture 19" descr="OPIC1BG_COLOR_DOWN.fw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3768969" y="316217"/>
                <a:ext cx="1627484" cy="1180272"/>
              </a:xfrm>
              <a:prstGeom prst="rect">
                <a:avLst/>
              </a:prstGeom>
            </p:spPr>
          </p:pic>
          <p:pic>
            <p:nvPicPr>
              <p:cNvPr id="21" name="Picture 20" descr="Description: textEU+LOGO.fw.png"/>
              <p:cNvPicPr/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724"/>
              <a:stretch>
                <a:fillRect/>
              </a:stretch>
            </p:blipFill>
            <p:spPr bwMode="auto">
              <a:xfrm>
                <a:off x="773900" y="195811"/>
                <a:ext cx="1196583" cy="130067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19" name="Picture 5" descr="C:\Users\mdragomirova\Desktop\Logos\SMEI\ОП Инициатива за малки и средни предприятия\BG-text\Logo-SMEI-center-no-back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-3000" contrast="8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08313" y="18005"/>
              <a:ext cx="1973469" cy="17785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6194750" y="5777769"/>
            <a:ext cx="20865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Calibri" panose="020F0502020204030204" pitchFamily="34" charset="0"/>
                <a:hlinkClick r:id="rId7"/>
              </a:rPr>
              <a:t>www.opic.bg</a:t>
            </a:r>
            <a:endParaRPr lang="bg-BG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2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856984" cy="864096"/>
          </a:xfrm>
        </p:spPr>
        <p:txBody>
          <a:bodyPr/>
          <a:lstStyle/>
          <a:p>
            <a:pPr marL="0" indent="0" algn="l">
              <a:buNone/>
            </a:pPr>
            <a:r>
              <a:rPr lang="bg-BG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Нашите процедури за предоставяне на БФП</a:t>
            </a:r>
            <a:r>
              <a:rPr lang="en-U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bg-BG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1124744"/>
            <a:ext cx="8208912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ubtitle 2"/>
          <p:cNvSpPr txBox="1">
            <a:spLocks/>
          </p:cNvSpPr>
          <p:nvPr/>
        </p:nvSpPr>
        <p:spPr>
          <a:xfrm>
            <a:off x="378835" y="1556792"/>
            <a:ext cx="8208912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bg-BG" sz="1400" b="1" spc="50" dirty="0">
              <a:ln w="11430"/>
              <a:solidFill>
                <a:prstClr val="black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64455306"/>
              </p:ext>
            </p:extLst>
          </p:nvPr>
        </p:nvGraphicFramePr>
        <p:xfrm>
          <a:off x="179512" y="1196753"/>
          <a:ext cx="8640960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5185992" y="4653136"/>
            <a:ext cx="3600400" cy="648072"/>
          </a:xfrm>
          <a:prstGeom prst="roundRect">
            <a:avLst/>
          </a:prstGeom>
          <a:solidFill>
            <a:schemeClr val="accent6"/>
          </a:solidFill>
          <a:ln>
            <a:solidFill>
              <a:srgbClr val="002060">
                <a:alpha val="95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prstClr val="white"/>
                </a:solidFill>
              </a:rPr>
              <a:t>Водено от общностите местно развитие</a:t>
            </a:r>
            <a:r>
              <a:rPr lang="en-US" dirty="0" smtClean="0">
                <a:solidFill>
                  <a:prstClr val="white"/>
                </a:solidFill>
              </a:rPr>
              <a:t> (</a:t>
            </a:r>
            <a:r>
              <a:rPr lang="bg-BG" dirty="0" smtClean="0">
                <a:solidFill>
                  <a:prstClr val="white"/>
                </a:solidFill>
              </a:rPr>
              <a:t>ВОМР</a:t>
            </a:r>
            <a:r>
              <a:rPr lang="en-US" dirty="0" smtClean="0">
                <a:solidFill>
                  <a:prstClr val="white"/>
                </a:solidFill>
              </a:rPr>
              <a:t>)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85992" y="5553236"/>
            <a:ext cx="3600400" cy="720080"/>
          </a:xfrm>
          <a:prstGeom prst="roundRect">
            <a:avLst/>
          </a:prstGeom>
          <a:solidFill>
            <a:schemeClr val="accent6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 smtClean="0">
                <a:solidFill>
                  <a:prstClr val="white"/>
                </a:solidFill>
              </a:rPr>
              <a:t>Директни бенефициенти</a:t>
            </a:r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CCDA088A-ECA5-2B45-B99F-19E035C5DB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064014" y="0"/>
            <a:ext cx="1080868" cy="102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23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CDA088A-ECA5-2B45-B99F-19E035C5D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384" y="201478"/>
            <a:ext cx="1080868" cy="1021516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873A88D1-878E-414A-AF01-6AB4A455E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5825"/>
            <a:ext cx="8228765" cy="4843864"/>
          </a:xfrm>
          <a:prstGeom prst="rect">
            <a:avLst/>
          </a:prstGeom>
        </p:spPr>
        <p:txBody>
          <a:bodyPr>
            <a:noAutofit/>
          </a:bodyPr>
          <a:lstStyle/>
          <a:p>
            <a:pPr marL="466725" lvl="0" indent="-285750" algn="jus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SzPct val="140000"/>
              <a:buFont typeface="Wingdings" pitchFamily="2" charset="2"/>
              <a:buChar char="§"/>
              <a:defRPr/>
            </a:pP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Обявени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са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10</a:t>
            </a:r>
            <a:r>
              <a:rPr lang="ru-RU" sz="1800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процедури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предоставяне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на БФП чрез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конкурентен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подбор, </a:t>
            </a:r>
            <a:r>
              <a:rPr lang="ru-RU" sz="1800" b="1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1</a:t>
            </a:r>
            <a:r>
              <a:rPr lang="en-US" sz="1800" b="1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2</a:t>
            </a:r>
            <a:r>
              <a:rPr lang="ru-RU" sz="1800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процедури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директно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предоставяне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на </a:t>
            </a:r>
            <a:r>
              <a:rPr lang="ru-RU" sz="1800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БФП, </a:t>
            </a:r>
            <a:r>
              <a:rPr lang="en-US" sz="1800" b="1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7</a:t>
            </a:r>
            <a:r>
              <a:rPr lang="ru-RU" sz="1800" b="1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бюджетни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линии. </a:t>
            </a:r>
            <a:endParaRPr lang="ru-RU" sz="1000" dirty="0" smtClean="0">
              <a:solidFill>
                <a:srgbClr val="002060"/>
              </a:solidFill>
              <a:latin typeface="+mn-lt"/>
              <a:cs typeface="Tahoma" pitchFamily="34" charset="0"/>
            </a:endParaRPr>
          </a:p>
          <a:p>
            <a:pPr marL="180975" lvl="0" indent="0" algn="jus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SzPct val="140000"/>
              <a:buNone/>
              <a:defRPr/>
            </a:pPr>
            <a:r>
              <a:rPr lang="ru-RU" sz="1000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endParaRPr lang="ru-RU" sz="1000" dirty="0">
              <a:solidFill>
                <a:srgbClr val="002060"/>
              </a:solidFill>
              <a:latin typeface="+mn-lt"/>
              <a:cs typeface="Tahoma" pitchFamily="34" charset="0"/>
            </a:endParaRPr>
          </a:p>
          <a:p>
            <a:pPr marL="466725" lvl="0" indent="-285750" algn="jus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SzPct val="140000"/>
              <a:buFont typeface="Wingdings" pitchFamily="2" charset="2"/>
              <a:buChar char="§"/>
              <a:defRPr/>
            </a:pPr>
            <a:r>
              <a:rPr lang="ru-RU" sz="1800" dirty="0" err="1" smtClean="0">
                <a:solidFill>
                  <a:srgbClr val="002060"/>
                </a:solidFill>
                <a:latin typeface="+mn-lt"/>
                <a:cs typeface="Tahoma" pitchFamily="34" charset="0"/>
              </a:rPr>
              <a:t>Сключени</a:t>
            </a:r>
            <a:r>
              <a:rPr lang="ru-RU" sz="1800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са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общо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+mn-lt"/>
                <a:cs typeface="Tahoma" pitchFamily="34" charset="0"/>
              </a:rPr>
              <a:t>1904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договора (вкл.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финансовото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споразумение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с ФМФИБ) с общ размер на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предоставената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БФП </a:t>
            </a:r>
            <a:r>
              <a:rPr lang="ru-RU" sz="1800" b="1" dirty="0">
                <a:solidFill>
                  <a:srgbClr val="002060"/>
                </a:solidFill>
                <a:latin typeface="+mn-lt"/>
                <a:cs typeface="Tahoma" pitchFamily="34" charset="0"/>
              </a:rPr>
              <a:t>1,74 млрд. лева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(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средствата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са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предоставени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по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ПО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1, 2, 3, 4 и 5</a:t>
            </a:r>
            <a:r>
              <a:rPr lang="ru-RU" sz="1800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).</a:t>
            </a:r>
            <a:endParaRPr lang="en-US" sz="1800" dirty="0" smtClean="0">
              <a:solidFill>
                <a:srgbClr val="002060"/>
              </a:solidFill>
              <a:latin typeface="+mn-lt"/>
              <a:cs typeface="Tahoma" pitchFamily="34" charset="0"/>
            </a:endParaRPr>
          </a:p>
          <a:p>
            <a:pPr marL="466725" lvl="0" indent="-285750" algn="jus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SzPct val="140000"/>
              <a:buFont typeface="Wingdings" pitchFamily="2" charset="2"/>
              <a:buChar char="§"/>
              <a:defRPr/>
            </a:pPr>
            <a:endParaRPr lang="ru-RU" sz="1000" dirty="0">
              <a:solidFill>
                <a:srgbClr val="002060"/>
              </a:solidFill>
              <a:latin typeface="+mn-lt"/>
              <a:cs typeface="Tahoma" pitchFamily="34" charset="0"/>
            </a:endParaRPr>
          </a:p>
          <a:p>
            <a:pPr marL="466725" lvl="0" indent="-285750" algn="jus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SzPct val="140000"/>
              <a:buFont typeface="Wingdings" pitchFamily="2" charset="2"/>
              <a:buChar char="§"/>
              <a:defRPr/>
            </a:pPr>
            <a:r>
              <a:rPr lang="ru-RU" sz="1800" dirty="0" err="1" smtClean="0">
                <a:solidFill>
                  <a:srgbClr val="002060"/>
                </a:solidFill>
                <a:latin typeface="+mn-lt"/>
                <a:cs typeface="Tahoma" pitchFamily="34" charset="0"/>
              </a:rPr>
              <a:t>Извършени</a:t>
            </a:r>
            <a:r>
              <a:rPr lang="ru-RU" sz="1800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плащания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от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началото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на периода – </a:t>
            </a:r>
            <a:r>
              <a:rPr lang="ru-RU" sz="1800" b="1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801,70 </a:t>
            </a:r>
            <a:r>
              <a:rPr lang="ru-RU" sz="1800" b="1" dirty="0">
                <a:solidFill>
                  <a:srgbClr val="002060"/>
                </a:solidFill>
                <a:latin typeface="+mn-lt"/>
                <a:cs typeface="Tahoma" pitchFamily="34" charset="0"/>
              </a:rPr>
              <a:t>млн. лева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(</a:t>
            </a:r>
            <a:r>
              <a:rPr lang="ru-RU" sz="1800" b="1" dirty="0">
                <a:solidFill>
                  <a:srgbClr val="002060"/>
                </a:solidFill>
                <a:latin typeface="+mn-lt"/>
                <a:cs typeface="Tahoma" pitchFamily="34" charset="0"/>
              </a:rPr>
              <a:t>32.27%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от бюджета на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програмата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),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включително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+mn-lt"/>
                <a:cs typeface="Tahoma" pitchFamily="34" charset="0"/>
              </a:rPr>
              <a:t>115 млн. лева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финансови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инструменти</a:t>
            </a:r>
            <a:r>
              <a:rPr lang="ru-RU" sz="1800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.</a:t>
            </a:r>
            <a:endParaRPr lang="en-US" sz="1800" dirty="0" smtClean="0">
              <a:solidFill>
                <a:srgbClr val="002060"/>
              </a:solidFill>
              <a:latin typeface="+mn-lt"/>
              <a:cs typeface="Tahoma" pitchFamily="34" charset="0"/>
            </a:endParaRPr>
          </a:p>
          <a:p>
            <a:pPr marL="466725" lvl="0" indent="-285750" algn="just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SzPct val="140000"/>
              <a:buFont typeface="Wingdings" pitchFamily="2" charset="2"/>
              <a:buChar char="§"/>
              <a:defRPr/>
            </a:pPr>
            <a:endParaRPr lang="ru-RU" sz="1000" dirty="0" smtClean="0">
              <a:solidFill>
                <a:srgbClr val="002060"/>
              </a:solidFill>
              <a:latin typeface="+mn-lt"/>
              <a:cs typeface="Tahoma" pitchFamily="34" charset="0"/>
            </a:endParaRPr>
          </a:p>
          <a:p>
            <a:pPr marL="466725" indent="-285750" algn="just">
              <a:lnSpc>
                <a:spcPct val="150000"/>
              </a:lnSpc>
              <a:spcBef>
                <a:spcPct val="0"/>
              </a:spcBef>
              <a:buSzPct val="140000"/>
              <a:buFont typeface="Wingdings" pitchFamily="2" charset="2"/>
              <a:buChar char="§"/>
              <a:defRPr/>
            </a:pPr>
            <a:r>
              <a:rPr lang="ru-RU" sz="1800" dirty="0" err="1" smtClean="0">
                <a:solidFill>
                  <a:srgbClr val="002060"/>
                </a:solidFill>
                <a:latin typeface="+mn-lt"/>
                <a:cs typeface="Tahoma" pitchFamily="34" charset="0"/>
              </a:rPr>
              <a:t>Сертифицираните</a:t>
            </a:r>
            <a:r>
              <a:rPr lang="ru-RU" sz="1800" dirty="0" smtClean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средства по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програмата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са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в размер на </a:t>
            </a:r>
            <a:r>
              <a:rPr lang="ru-RU" sz="1800" b="1" dirty="0">
                <a:solidFill>
                  <a:srgbClr val="002060"/>
                </a:solidFill>
                <a:latin typeface="+mn-lt"/>
                <a:cs typeface="Tahoma" pitchFamily="34" charset="0"/>
              </a:rPr>
              <a:t>670 млн. лева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(</a:t>
            </a:r>
            <a:r>
              <a:rPr lang="ru-RU" sz="1800" b="1" dirty="0">
                <a:solidFill>
                  <a:srgbClr val="002060"/>
                </a:solidFill>
                <a:latin typeface="+mn-lt"/>
                <a:cs typeface="Tahoma" pitchFamily="34" charset="0"/>
              </a:rPr>
              <a:t>27%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от бюджета на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програмата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),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включително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b="1" dirty="0">
                <a:solidFill>
                  <a:srgbClr val="002060"/>
                </a:solidFill>
                <a:latin typeface="+mn-lt"/>
                <a:cs typeface="Tahoma" pitchFamily="34" charset="0"/>
              </a:rPr>
              <a:t>115 млн. лева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за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финансови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latin typeface="+mn-lt"/>
                <a:cs typeface="Tahoma" pitchFamily="34" charset="0"/>
              </a:rPr>
              <a:t>инструменти</a:t>
            </a:r>
            <a:r>
              <a:rPr lang="ru-RU" sz="1800" dirty="0">
                <a:solidFill>
                  <a:srgbClr val="002060"/>
                </a:solidFill>
                <a:latin typeface="+mn-lt"/>
                <a:cs typeface="Tahoma" pitchFamily="34" charset="0"/>
              </a:rPr>
              <a:t>.</a:t>
            </a:r>
            <a:endParaRPr lang="ru-RU" sz="1800" b="1" dirty="0">
              <a:solidFill>
                <a:srgbClr val="00206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201478"/>
            <a:ext cx="7531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g-BG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Общ преглед на напредъка в изпълнението на </a:t>
            </a:r>
            <a:endParaRPr lang="bg-BG" sz="2400" b="1" dirty="0" smtClean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Calibri" panose="020F0502020204030204" pitchFamily="34" charset="0"/>
              <a:ea typeface="Tahoma" pitchFamily="34" charset="0"/>
              <a:cs typeface="Calibri" panose="020F0502020204030204" pitchFamily="34" charset="0"/>
            </a:endParaRPr>
          </a:p>
          <a:p>
            <a:pPr lvl="0" algn="ctr"/>
            <a:r>
              <a:rPr lang="bg-BG" sz="24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ОПИК </a:t>
            </a:r>
            <a:r>
              <a:rPr lang="bg-BG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2014-2020 към </a:t>
            </a:r>
            <a:r>
              <a:rPr lang="bg-BG" sz="2400" b="1" dirty="0" smtClean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30.09.2018 </a:t>
            </a:r>
            <a:r>
              <a:rPr lang="bg-BG" sz="2400" b="1" dirty="0">
                <a:solidFill>
                  <a:srgbClr val="FF000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г</a:t>
            </a:r>
            <a:r>
              <a:rPr lang="bg-BG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.</a:t>
            </a:r>
            <a:endParaRPr lang="en-US" sz="2400" b="1" dirty="0">
              <a:solidFill>
                <a:srgbClr val="002060"/>
              </a:solidFill>
              <a:effectLst>
                <a:reflection blurRad="6350" stA="55000" endA="300" endPos="45500" dir="5400000" sy="-100000" algn="bl" rotWithShape="0"/>
              </a:effectLst>
              <a:latin typeface="Calibri" panose="020F0502020204030204" pitchFamily="34" charset="0"/>
              <a:ea typeface="Tahoma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553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16632"/>
            <a:ext cx="8229600" cy="10515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Финансово изпълнение</a:t>
            </a:r>
            <a:br>
              <a:rPr lang="bg-BG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</a:br>
            <a:r>
              <a:rPr lang="bg-BG" sz="1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bg-BG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към 15.10.2018 г.</a:t>
            </a:r>
            <a:r>
              <a:rPr lang="bg-BG" sz="1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709576"/>
              </p:ext>
            </p:extLst>
          </p:nvPr>
        </p:nvGraphicFramePr>
        <p:xfrm>
          <a:off x="327546" y="1700808"/>
          <a:ext cx="8652681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407">
                  <a:extLst>
                    <a:ext uri="{9D8B030D-6E8A-4147-A177-3AD203B41FA5}">
                      <a16:colId xmlns:a16="http://schemas.microsoft.com/office/drawing/2014/main" xmlns="" val="2993658227"/>
                    </a:ext>
                  </a:extLst>
                </a:gridCol>
                <a:gridCol w="10275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0576">
                  <a:extLst>
                    <a:ext uri="{9D8B030D-6E8A-4147-A177-3AD203B41FA5}">
                      <a16:colId xmlns:a16="http://schemas.microsoft.com/office/drawing/2014/main" xmlns="" val="4101035910"/>
                    </a:ext>
                  </a:extLst>
                </a:gridCol>
                <a:gridCol w="1632805">
                  <a:extLst>
                    <a:ext uri="{9D8B030D-6E8A-4147-A177-3AD203B41FA5}">
                      <a16:colId xmlns:a16="http://schemas.microsoft.com/office/drawing/2014/main" xmlns="" val="104817072"/>
                    </a:ext>
                  </a:extLst>
                </a:gridCol>
                <a:gridCol w="1520196">
                  <a:extLst>
                    <a:ext uri="{9D8B030D-6E8A-4147-A177-3AD203B41FA5}">
                      <a16:colId xmlns:a16="http://schemas.microsoft.com/office/drawing/2014/main" xmlns="" val="2020722870"/>
                    </a:ext>
                  </a:extLst>
                </a:gridCol>
                <a:gridCol w="2069157">
                  <a:extLst>
                    <a:ext uri="{9D8B030D-6E8A-4147-A177-3AD203B41FA5}">
                      <a16:colId xmlns:a16="http://schemas.microsoft.com/office/drawing/2014/main" xmlns="" val="3058869818"/>
                    </a:ext>
                  </a:extLst>
                </a:gridCol>
              </a:tblGrid>
              <a:tr h="880110">
                <a:tc>
                  <a:txBody>
                    <a:bodyPr/>
                    <a:lstStyle/>
                    <a:p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Бюджет</a:t>
                      </a:r>
                      <a:endParaRPr lang="en-US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bg-BG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евро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Обявени средства по процедури</a:t>
                      </a:r>
                      <a:endParaRPr lang="en-US" sz="160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bg-BG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евро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algn="ctr"/>
                      <a:r>
                        <a:rPr lang="bg-BG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Договорени средства</a:t>
                      </a:r>
                    </a:p>
                    <a:p>
                      <a:pPr algn="ctr"/>
                      <a:r>
                        <a:rPr lang="bg-BG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(евро)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Изплатени средства</a:t>
                      </a:r>
                    </a:p>
                    <a:p>
                      <a:pPr algn="ctr"/>
                      <a:r>
                        <a:rPr lang="bg-BG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(евро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Сертифицирани  средства</a:t>
                      </a:r>
                      <a:endParaRPr lang="bg-BG" sz="1600" baseline="0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bg-BG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(евро</a:t>
                      </a:r>
                      <a:r>
                        <a:rPr lang="en-US" sz="16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54428105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 1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295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185.63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173.68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6.01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r>
                        <a:rPr lang="bg-BG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53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826762607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 2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577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478.60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405</a:t>
                      </a:r>
                      <a:r>
                        <a:rPr lang="bg-BG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252.86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239.18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686672002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 3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311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313.12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273.16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79.61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41.56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389238981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</a:t>
                      </a:r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4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45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---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---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 5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17.9</a:t>
                      </a:r>
                      <a:r>
                        <a:rPr lang="bg-BG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bg-BG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07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202835869"/>
                  </a:ext>
                </a:extLst>
              </a:tr>
              <a:tr h="352044">
                <a:tc>
                  <a:txBody>
                    <a:bodyPr/>
                    <a:lstStyle/>
                    <a:p>
                      <a:r>
                        <a:rPr lang="bg-BG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Общо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1 270</a:t>
                      </a:r>
                      <a:endParaRPr lang="en-US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022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897.42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416</a:t>
                      </a:r>
                      <a:r>
                        <a:rPr lang="bg-BG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49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342.35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31039970"/>
                  </a:ext>
                </a:extLst>
              </a:tr>
              <a:tr h="511019">
                <a:tc gridSpan="2">
                  <a:txBody>
                    <a:bodyPr/>
                    <a:lstStyle/>
                    <a:p>
                      <a:pPr algn="l"/>
                      <a:r>
                        <a:rPr lang="bg-BG" sz="16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 от общия бюджет</a:t>
                      </a:r>
                      <a:endParaRPr lang="en-US" sz="1600" b="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</a:t>
                      </a:r>
                      <a:r>
                        <a:rPr lang="bg-BG" sz="18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</a:t>
                      </a:r>
                      <a:r>
                        <a:rPr lang="bg-BG" sz="18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1800" b="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70</a:t>
                      </a:r>
                      <a:r>
                        <a:rPr lang="bg-BG" sz="18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  <a:r>
                        <a:rPr lang="bg-BG" sz="18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1800" b="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r>
                        <a:rPr lang="bg-BG" sz="18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  <a:r>
                        <a:rPr lang="en-US" sz="1800" b="1" baseline="0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bg-BG" sz="18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1800" b="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</a:t>
                      </a:r>
                      <a:r>
                        <a:rPr lang="bg-BG" sz="18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</a:t>
                      </a:r>
                      <a:r>
                        <a:rPr lang="en-US" sz="18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</a:t>
                      </a:r>
                      <a:r>
                        <a:rPr lang="bg-BG" sz="1800" b="1" dirty="0" smtClean="0">
                          <a:solidFill>
                            <a:schemeClr val="accent5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en-US" sz="1800" b="1" dirty="0">
                        <a:solidFill>
                          <a:schemeClr val="accent5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77136036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CDA088A-ECA5-2B45-B99F-19E035C5D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384" y="201478"/>
            <a:ext cx="1080868" cy="102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28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07988"/>
            <a:ext cx="8229600" cy="7634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sz="3200" dirty="0" smtClean="0"/>
              <a:t/>
            </a:r>
            <a:br>
              <a:rPr lang="bg-BG" sz="3200" dirty="0" smtClean="0"/>
            </a:br>
            <a:r>
              <a:rPr lang="bg-BG" sz="3200" dirty="0"/>
              <a:t/>
            </a:r>
            <a:br>
              <a:rPr lang="bg-BG" sz="3200" dirty="0"/>
            </a:br>
            <a:r>
              <a:rPr lang="bg-BG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Изпълнение на договорите </a:t>
            </a:r>
            <a:br>
              <a:rPr lang="bg-BG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</a:br>
            <a:r>
              <a:rPr lang="bg-BG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за предоставяне на БФП</a:t>
            </a:r>
            <a:br>
              <a:rPr lang="bg-BG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</a:br>
            <a:r>
              <a:rPr lang="bg-BG" sz="14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bg-BG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към 15.10.2018 г.</a:t>
            </a:r>
            <a:r>
              <a:rPr lang="bg-BG" sz="1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736936"/>
              </p:ext>
            </p:extLst>
          </p:nvPr>
        </p:nvGraphicFramePr>
        <p:xfrm>
          <a:off x="611560" y="2060848"/>
          <a:ext cx="7704855" cy="36666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xmlns="" val="1133389686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866454107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xmlns="" val="3624172859"/>
                    </a:ext>
                  </a:extLst>
                </a:gridCol>
                <a:gridCol w="1944215">
                  <a:extLst>
                    <a:ext uri="{9D8B030D-6E8A-4147-A177-3AD203B41FA5}">
                      <a16:colId xmlns:a16="http://schemas.microsoft.com/office/drawing/2014/main" xmlns="" val="1465248823"/>
                    </a:ext>
                  </a:extLst>
                </a:gridCol>
              </a:tblGrid>
              <a:tr h="870905">
                <a:tc>
                  <a:txBody>
                    <a:bodyPr/>
                    <a:lstStyle/>
                    <a:p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Брой подписани договори 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Брой прекратени договори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Брой приключени договори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6394738"/>
                  </a:ext>
                </a:extLst>
              </a:tr>
              <a:tr h="353200">
                <a:tc>
                  <a:txBody>
                    <a:bodyPr/>
                    <a:lstStyle/>
                    <a:p>
                      <a:r>
                        <a:rPr lang="bg-BG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 1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352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15083992"/>
                  </a:ext>
                </a:extLst>
              </a:tr>
              <a:tr h="353200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 2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041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817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543541"/>
                  </a:ext>
                </a:extLst>
              </a:tr>
              <a:tr h="370304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 3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517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1647580"/>
                  </a:ext>
                </a:extLst>
              </a:tr>
              <a:tr h="370304">
                <a:tc>
                  <a:txBody>
                    <a:bodyPr/>
                    <a:lstStyle/>
                    <a:p>
                      <a:r>
                        <a:rPr lang="bg-BG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ПО 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r>
                        <a:rPr lang="bg-BG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и </a:t>
                      </a:r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0652828"/>
                  </a:ext>
                </a:extLst>
              </a:tr>
              <a:tr h="348362">
                <a:tc>
                  <a:txBody>
                    <a:bodyPr/>
                    <a:lstStyle/>
                    <a:p>
                      <a:r>
                        <a:rPr lang="bg-BG" b="1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ОПИК</a:t>
                      </a:r>
                      <a:r>
                        <a:rPr lang="en-US" b="1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bg-BG" b="1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    </a:t>
                      </a:r>
                      <a:r>
                        <a:rPr lang="en-US" b="1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(2014-2020)</a:t>
                      </a:r>
                      <a:endParaRPr lang="en-US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1918</a:t>
                      </a:r>
                      <a:endParaRPr lang="en-US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bg-BG" b="1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967</a:t>
                      </a:r>
                      <a:endParaRPr lang="en-US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7225249"/>
                  </a:ext>
                </a:extLst>
              </a:tr>
              <a:tr h="474373">
                <a:tc>
                  <a:txBody>
                    <a:bodyPr/>
                    <a:lstStyle/>
                    <a:p>
                      <a:r>
                        <a:rPr lang="bg-BG" b="1" dirty="0" smtClean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ОПРКБИ</a:t>
                      </a:r>
                      <a:r>
                        <a:rPr lang="en-US" b="1" dirty="0" smtClean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bg-BG" b="1" dirty="0" smtClean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     </a:t>
                      </a:r>
                      <a:r>
                        <a:rPr lang="en-US" b="1" dirty="0" smtClean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(2007-2013)</a:t>
                      </a:r>
                      <a:endParaRPr lang="en-US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3119</a:t>
                      </a:r>
                      <a:endParaRPr lang="en-US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564</a:t>
                      </a:r>
                      <a:endParaRPr lang="en-US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b="1" dirty="0" smtClean="0">
                          <a:solidFill>
                            <a:schemeClr val="accent3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2555</a:t>
                      </a:r>
                      <a:endParaRPr lang="en-US" b="1" dirty="0">
                        <a:solidFill>
                          <a:schemeClr val="accent3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03426780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CDA088A-ECA5-2B45-B99F-19E035C5D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384" y="201478"/>
            <a:ext cx="1080868" cy="102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39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887103"/>
            <a:ext cx="8229600" cy="30600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3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3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32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3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bg-BG" sz="3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bg-BG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Изпълнение на междинните цели</a:t>
            </a:r>
            <a:br>
              <a:rPr lang="bg-BG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</a:br>
            <a:r>
              <a:rPr lang="bg-BG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bg-BG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към 15.10.2018 г.</a:t>
            </a:r>
            <a:r>
              <a:rPr lang="bg-BG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612019"/>
              </p:ext>
            </p:extLst>
          </p:nvPr>
        </p:nvGraphicFramePr>
        <p:xfrm>
          <a:off x="234677" y="1254040"/>
          <a:ext cx="8674641" cy="46287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24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080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39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3307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384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85132">
                  <a:extLst>
                    <a:ext uri="{9D8B030D-6E8A-4147-A177-3AD203B41FA5}">
                      <a16:colId xmlns:a16="http://schemas.microsoft.com/office/drawing/2014/main" xmlns="" val="644715320"/>
                    </a:ext>
                  </a:extLst>
                </a:gridCol>
                <a:gridCol w="112449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6384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8774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</a:t>
                      </a:r>
                      <a:endParaRPr lang="bg-BG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Индикатор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Мерна единица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Етапна цел </a:t>
                      </a:r>
                      <a:r>
                        <a:rPr lang="bg-BG" sz="1000" dirty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(2018)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aseline="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Цел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(2023</a:t>
                      </a:r>
                      <a:r>
                        <a:rPr lang="bg-BG" sz="1000" dirty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dirty="0" smtClean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baseline="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Изпълнение към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 01</a:t>
                      </a: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.1</a:t>
                      </a:r>
                      <a:r>
                        <a:rPr lang="en-US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0.</a:t>
                      </a: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201</a:t>
                      </a:r>
                      <a:r>
                        <a:rPr lang="en-US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bg-BG" sz="1000" dirty="0" smtClean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Изпълнение на </a:t>
                      </a: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 85 %  от </a:t>
                      </a:r>
                      <a:r>
                        <a:rPr lang="ru-RU" sz="1000" dirty="0" err="1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междинната</a:t>
                      </a:r>
                      <a:r>
                        <a:rPr lang="ru-RU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 цел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Изпълнение на междинната цел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6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</a:t>
                      </a:r>
                      <a:r>
                        <a:rPr lang="en-US" sz="1000" baseline="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bg-BG" sz="1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bg-BG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Сертифицирани разходи</a:t>
                      </a:r>
                      <a:endParaRPr lang="bg-BG" sz="1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евро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40 826 510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295 282 552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50 528 005.11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000" b="1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145.60%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000" b="1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123.76%</a:t>
                      </a:r>
                      <a:endParaRPr lang="en-US" sz="1100" b="1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05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 1</a:t>
                      </a:r>
                      <a:endParaRPr lang="bg-BG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Брой на предприятията, получаващи подкрепа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брой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504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83</a:t>
                      </a:r>
                      <a:endParaRPr lang="bg-BG" sz="1000" b="1" kern="1200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000" b="1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171.31%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000" b="1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145.61%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71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 2</a:t>
                      </a:r>
                      <a:endParaRPr lang="bg-BG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Сертифицирани разходи</a:t>
                      </a:r>
                      <a:endParaRPr lang="bg-BG" sz="1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евро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188 847 615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577 492 050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239 184 034.90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000" b="1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149.01%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000" b="1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126.65%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93132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 2</a:t>
                      </a:r>
                      <a:endParaRPr lang="bg-BG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Частни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 инвестиции,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допълващи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публичната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подкрепа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 за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предприятията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безвъзмездни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 средства и ФИ)</a:t>
                      </a:r>
                      <a:endParaRPr lang="en-US" sz="1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евро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63 093 284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171 343 567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kern="1200" dirty="0" smtClean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132 266 581.58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000" b="1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246.63%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000" b="1" dirty="0">
                          <a:solidFill>
                            <a:schemeClr val="accent5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209.64%</a:t>
                      </a:r>
                      <a:endParaRPr lang="en-US" sz="1100" b="1" dirty="0">
                        <a:solidFill>
                          <a:schemeClr val="accent5"/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05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 3</a:t>
                      </a:r>
                      <a:endParaRPr lang="bg-BG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Сертифицирани разходи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bg-BG" sz="1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евро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68 416 590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310 686 632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b="1" kern="12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41 566 014.50</a:t>
                      </a:r>
                      <a:r>
                        <a:rPr lang="en-US" sz="1000" b="1" kern="12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*</a:t>
                      </a:r>
                      <a:endParaRPr lang="bg-BG" sz="1000" b="1" kern="1200" dirty="0" smtClean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0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71.48%</a:t>
                      </a:r>
                      <a:endParaRPr lang="en-US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bg-BG" sz="1000" b="1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ahoma" panose="020B0604030504040204" pitchFamily="34" charset="0"/>
                          <a:cs typeface="Calibri" panose="020F0502020204030204" pitchFamily="34" charset="0"/>
                        </a:rPr>
                        <a:t>60.75%</a:t>
                      </a:r>
                      <a:endParaRPr lang="en-US" sz="11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ahoma" panose="020B0604030504040204" pitchFamily="34" charset="0"/>
                        <a:cs typeface="Calibri" panose="020F050202020403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05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 3</a:t>
                      </a:r>
                      <a:endParaRPr lang="bg-BG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Брой на предприятията,</a:t>
                      </a:r>
                      <a:r>
                        <a:rPr lang="bg-BG" sz="1000" kern="1200" baseline="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 получаващи подкрепа </a:t>
                      </a:r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(3.1)</a:t>
                      </a:r>
                      <a:endParaRPr lang="bg-BG" sz="1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брой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185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528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67**</a:t>
                      </a:r>
                      <a:endParaRPr lang="bg-BG" sz="1000" b="1" kern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42.67</a:t>
                      </a:r>
                      <a:r>
                        <a:rPr lang="bg-BG" sz="10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36.21</a:t>
                      </a:r>
                      <a:r>
                        <a:rPr lang="bg-BG" sz="1000" b="1" dirty="0" smtClean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%</a:t>
                      </a:r>
                      <a:endParaRPr lang="bg-BG" sz="1000" b="1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289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 4</a:t>
                      </a:r>
                      <a:endParaRPr lang="bg-BG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Сертифицирани разходи</a:t>
                      </a:r>
                      <a:endParaRPr lang="bg-BG" sz="1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евро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22 500 000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45 000 </a:t>
                      </a:r>
                      <a:r>
                        <a:rPr lang="bg-BG" sz="1000" dirty="0" err="1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000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bg-BG" sz="10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bg-BG" sz="10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bg-BG" sz="10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055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ПО 4</a:t>
                      </a:r>
                      <a:endParaRPr lang="bg-BG" sz="1000" dirty="0"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Изградена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междусистемна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газова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връзка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България-Сърбия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bg-BG" sz="10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км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g-BG" sz="1000" dirty="0" smtClean="0"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61.1</a:t>
                      </a:r>
                      <a:endParaRPr lang="bg-BG" sz="1000" dirty="0"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-</a:t>
                      </a:r>
                      <a:endParaRPr lang="bg-BG" sz="10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bg-BG" sz="10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solidFill>
                            <a:schemeClr val="accent2"/>
                          </a:solidFill>
                          <a:effectLst/>
                          <a:latin typeface="Calibri" panose="020F0502020204030204" pitchFamily="34" charset="0"/>
                          <a:ea typeface="Tahoma" pitchFamily="34" charset="0"/>
                          <a:cs typeface="Calibri" panose="020F0502020204030204" pitchFamily="34" charset="0"/>
                        </a:rPr>
                        <a:t>0%</a:t>
                      </a:r>
                      <a:endParaRPr lang="bg-BG" sz="1000" dirty="0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  <a:ea typeface="Tahoma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3" y="5882818"/>
            <a:ext cx="89289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 </a:t>
            </a:r>
            <a:r>
              <a:rPr lang="ru-RU" sz="1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Плащанията</a:t>
            </a:r>
            <a:r>
              <a:rPr lang="ru-RU" sz="1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вече </a:t>
            </a:r>
            <a:r>
              <a:rPr lang="ru-RU" sz="1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</a:t>
            </a:r>
            <a:r>
              <a:rPr lang="ru-RU" sz="1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000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верифицирани</a:t>
            </a:r>
            <a:r>
              <a:rPr lang="ru-RU" sz="1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и </a:t>
            </a:r>
            <a:r>
              <a:rPr lang="ru-RU" sz="1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със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следващия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сертификат </a:t>
            </a:r>
            <a:r>
              <a:rPr lang="ru-RU" sz="1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целта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ще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бъде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достигната</a:t>
            </a:r>
            <a:r>
              <a:rPr lang="en-US" sz="1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r>
              <a:rPr lang="en-US" sz="1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** 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Вече </a:t>
            </a:r>
            <a:r>
              <a:rPr lang="ru-RU" sz="1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са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изпратени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още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48 </a:t>
            </a:r>
            <a:r>
              <a:rPr lang="ru-RU" sz="100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окончателни</a:t>
            </a:r>
            <a:r>
              <a:rPr lang="ru-RU" sz="1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доклада.</a:t>
            </a:r>
            <a:endParaRPr lang="en-US" sz="10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CCDA088A-ECA5-2B45-B99F-19E035C5D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4216" y="84520"/>
            <a:ext cx="1080868" cy="1021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848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187281"/>
            <a:ext cx="8161285" cy="1023753"/>
          </a:xfrm>
        </p:spPr>
        <p:txBody>
          <a:bodyPr anchor="ctr">
            <a:noAutofit/>
          </a:bodyPr>
          <a:lstStyle/>
          <a:p>
            <a:pPr indent="0">
              <a:lnSpc>
                <a:spcPct val="100000"/>
              </a:lnSpc>
              <a:buNone/>
              <a:defRPr/>
            </a:pPr>
            <a:r>
              <a:rPr lang="ru-RU" sz="24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 panose="020B0603020202020204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Trebuchet MS" panose="020B0603020202020204" pitchFamily="34" charset="0"/>
                <a:ea typeface="Tahoma" pitchFamily="34" charset="0"/>
                <a:cs typeface="Tahoma" pitchFamily="34" charset="0"/>
              </a:rPr>
            </a:br>
            <a:r>
              <a:rPr lang="ru-RU" sz="2400" b="1" dirty="0" err="1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Проектни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предложения с </a:t>
            </a:r>
            <a:r>
              <a:rPr lang="ru-RU" sz="2400" b="1" dirty="0" err="1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място</a:t>
            </a:r>
            <a:r>
              <a:rPr lang="ru-RU" sz="24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 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на </a:t>
            </a:r>
            <a:r>
              <a:rPr lang="ru-RU" sz="2400" b="1" dirty="0" err="1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изпълнение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в </a:t>
            </a:r>
            <a:r>
              <a:rPr lang="bg-BG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Югозападен район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по  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ОПИК 2014-2020 </a:t>
            </a:r>
            <a:r>
              <a:rPr lang="ru-RU" sz="2400" b="1" dirty="0" err="1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към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30.09.2018 г. (1/3)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CDA088A-ECA5-2B45-B99F-19E035C5DB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384" y="201478"/>
            <a:ext cx="1080868" cy="1021516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0376" y="1825625"/>
            <a:ext cx="8420669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 err="1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Общо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са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подписани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367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договора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(</a:t>
            </a:r>
            <a:r>
              <a:rPr lang="ru-RU" sz="2000" b="1" dirty="0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19,5 </a:t>
            </a: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%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от </a:t>
            </a:r>
            <a:r>
              <a:rPr lang="ru-RU" sz="2000" dirty="0" err="1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всички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подписани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по ОПИК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);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В </a:t>
            </a:r>
            <a:r>
              <a:rPr lang="ru-RU" sz="2000" dirty="0" err="1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изпълнение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са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212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договора с бюджет (БФП) от </a:t>
            </a: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91 530 608.5 </a:t>
            </a:r>
            <a:r>
              <a:rPr lang="ru-RU" sz="2000" b="1" dirty="0" err="1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лв</a:t>
            </a: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.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(</a:t>
            </a: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20 563 277.50 </a:t>
            </a:r>
            <a:r>
              <a:rPr lang="ru-RU" sz="2000" b="1" dirty="0" err="1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лв</a:t>
            </a: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.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вече </a:t>
            </a:r>
            <a:r>
              <a:rPr lang="ru-RU" sz="2000" dirty="0" err="1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извършени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плащания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по </a:t>
            </a:r>
            <a:r>
              <a:rPr lang="ru-RU" sz="2000" dirty="0" err="1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тях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);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 err="1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Прекратени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са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13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договора;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Успешно </a:t>
            </a:r>
            <a:r>
              <a:rPr lang="ru-RU" sz="2000" dirty="0" err="1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са</a:t>
            </a:r>
            <a:r>
              <a:rPr lang="ru-RU" sz="2000" dirty="0" smtClean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приключили </a:t>
            </a: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142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договора с </a:t>
            </a:r>
            <a:r>
              <a:rPr lang="ru-RU" sz="2000" dirty="0" err="1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извършени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</a:t>
            </a:r>
            <a:r>
              <a:rPr lang="ru-RU" sz="2000" dirty="0" err="1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плащания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по </a:t>
            </a:r>
            <a:r>
              <a:rPr lang="ru-RU" sz="2000" dirty="0" err="1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тях</a:t>
            </a:r>
            <a:r>
              <a:rPr lang="ru-RU" sz="2000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 от </a:t>
            </a: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57 275 552.55 </a:t>
            </a:r>
            <a:r>
              <a:rPr lang="ru-RU" sz="2000" b="1" dirty="0" err="1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лв</a:t>
            </a:r>
            <a:r>
              <a:rPr lang="ru-RU" sz="2000" b="1" dirty="0">
                <a:solidFill>
                  <a:srgbClr val="002060"/>
                </a:solidFill>
                <a:latin typeface="Trebuchet MS" panose="020B0603020202020204" pitchFamily="34" charset="0"/>
                <a:cs typeface="Tahoma" pitchFamily="34" charset="0"/>
              </a:rPr>
              <a:t>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0351623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187281"/>
            <a:ext cx="8161285" cy="1023753"/>
          </a:xfrm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ru-RU" sz="2400" b="1" dirty="0" err="1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Проектни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предложения с </a:t>
            </a:r>
            <a:r>
              <a:rPr lang="ru-RU" sz="2400" b="1" dirty="0" err="1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място</a:t>
            </a:r>
            <a:r>
              <a:rPr lang="ru-RU" sz="24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 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на </a:t>
            </a:r>
            <a:r>
              <a:rPr lang="ru-RU" sz="2400" b="1" dirty="0" err="1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изпълнение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в </a:t>
            </a:r>
            <a:r>
              <a:rPr lang="bg-BG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Югозападен </a:t>
            </a:r>
            <a:r>
              <a:rPr lang="bg-BG" sz="24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район </a:t>
            </a:r>
            <a:r>
              <a:rPr lang="ru-RU" sz="24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по 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ОПИК 2014-2020 </a:t>
            </a:r>
            <a:r>
              <a:rPr lang="ru-RU" sz="2400" b="1" dirty="0" err="1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към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30.09.2018 г. (2/3)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CDA088A-ECA5-2B45-B99F-19E035C5D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7384" y="201478"/>
            <a:ext cx="1080868" cy="1021516"/>
          </a:xfrm>
          <a:prstGeom prst="rect">
            <a:avLst/>
          </a:prstGeom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457584"/>
              </p:ext>
            </p:extLst>
          </p:nvPr>
        </p:nvGraphicFramePr>
        <p:xfrm>
          <a:off x="750627" y="1509597"/>
          <a:ext cx="7915701" cy="51063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Document" r:id="rId5" imgW="6088603" imgH="5800022" progId="Word.Document.12">
                  <p:embed/>
                </p:oleObj>
              </mc:Choice>
              <mc:Fallback>
                <p:oleObj name="Document" r:id="rId5" imgW="6088603" imgH="580002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50627" y="1509597"/>
                        <a:ext cx="7915701" cy="51063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068720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7504" y="187281"/>
            <a:ext cx="8161285" cy="1023753"/>
          </a:xfrm>
        </p:spPr>
        <p:txBody>
          <a:bodyPr anchor="ctr">
            <a:noAutofit/>
          </a:bodyPr>
          <a:lstStyle/>
          <a:p>
            <a:pPr algn="ctr">
              <a:defRPr/>
            </a:pPr>
            <a:r>
              <a:rPr lang="ru-RU" sz="2400" b="1" dirty="0" err="1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Процедури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за </a:t>
            </a:r>
            <a:r>
              <a:rPr lang="ru-RU" sz="2400" b="1" dirty="0" err="1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директно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предоставяне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с </a:t>
            </a:r>
            <a:r>
              <a:rPr lang="ru-RU" sz="2400" b="1" dirty="0" err="1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място</a:t>
            </a:r>
            <a:r>
              <a:rPr lang="ru-RU" sz="24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 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на </a:t>
            </a:r>
            <a:r>
              <a:rPr lang="ru-RU" sz="2400" b="1" dirty="0" err="1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изпълнение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в </a:t>
            </a:r>
            <a:r>
              <a:rPr lang="bg-BG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Югозападен </a:t>
            </a:r>
            <a:r>
              <a:rPr lang="bg-BG" sz="24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район  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по ОПИК 2014-2020 </a:t>
            </a:r>
            <a:r>
              <a:rPr lang="ru-RU" sz="24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/>
            </a:r>
            <a:br>
              <a:rPr lang="ru-RU" sz="24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</a:br>
            <a:r>
              <a:rPr lang="ru-RU" sz="2400" b="1" dirty="0" err="1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към</a:t>
            </a:r>
            <a:r>
              <a:rPr lang="ru-RU" sz="2400" b="1" dirty="0" smtClean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effectLst>
                  <a:reflection blurRad="6350" stA="55000" endA="300" endPos="45500" dir="5400000" sy="-100000" algn="bl" rotWithShape="0"/>
                </a:effectLst>
                <a:latin typeface="Calibri" panose="020F0502020204030204" pitchFamily="34" charset="0"/>
                <a:ea typeface="Tahoma" pitchFamily="34" charset="0"/>
                <a:cs typeface="Calibri" panose="020F0502020204030204" pitchFamily="34" charset="0"/>
              </a:rPr>
              <a:t>30.09.2018 г. (3/3)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CDA088A-ECA5-2B45-B99F-19E035C5DB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27384" y="201478"/>
            <a:ext cx="1080868" cy="1021516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6690858"/>
              </p:ext>
            </p:extLst>
          </p:nvPr>
        </p:nvGraphicFramePr>
        <p:xfrm>
          <a:off x="818866" y="1535373"/>
          <a:ext cx="7996239" cy="548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5" imgW="5951477" imgH="5486643" progId="Word.Document.12">
                  <p:embed/>
                </p:oleObj>
              </mc:Choice>
              <mc:Fallback>
                <p:oleObj name="Document" r:id="rId5" imgW="5951477" imgH="54866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18866" y="1535373"/>
                        <a:ext cx="7996239" cy="5486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758801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72JRiKl0qAEBlBiuKV_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72JRiKl0qAEBlBiuKV_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72JRiKl0qAEBlBiuKV_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72JRiKl0qAEBlBiuKV_Q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72JRiKl0qAEBlBiuKV_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d72JRiKl0qAEBlBiuKV_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5r4k5zfLkusNWhUYWYp4w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1928</Words>
  <Application>Microsoft Office PowerPoint</Application>
  <PresentationFormat>On-screen Show (4:3)</PresentationFormat>
  <Paragraphs>358</Paragraphs>
  <Slides>17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34" baseType="lpstr">
      <vt:lpstr>Arial</vt:lpstr>
      <vt:lpstr>Calibri</vt:lpstr>
      <vt:lpstr>Calibri Light</vt:lpstr>
      <vt:lpstr>Century Gothic</vt:lpstr>
      <vt:lpstr>Courier New</vt:lpstr>
      <vt:lpstr>Palatino Linotype</vt:lpstr>
      <vt:lpstr>Tahoma</vt:lpstr>
      <vt:lpstr>Trebuchet MS</vt:lpstr>
      <vt:lpstr>Trebuchet MS,Bold</vt:lpstr>
      <vt:lpstr>Wingdings</vt:lpstr>
      <vt:lpstr>Office Theme</vt:lpstr>
      <vt:lpstr>Executive</vt:lpstr>
      <vt:lpstr>1_Executive</vt:lpstr>
      <vt:lpstr>2_Executive</vt:lpstr>
      <vt:lpstr>2_Office Theme</vt:lpstr>
      <vt:lpstr>3_Office Theme</vt:lpstr>
      <vt:lpstr>Document</vt:lpstr>
      <vt:lpstr>Напредък в изпълнението на  ОП “Иновации и конкурентоспособност“   2014-2020 и предстоящи за обявяване  процедури</vt:lpstr>
      <vt:lpstr>Нашите процедури за предоставяне на БФП:</vt:lpstr>
      <vt:lpstr>PowerPoint Presentation</vt:lpstr>
      <vt:lpstr>Финансово изпълнение (към 15.10.2018 г.)</vt:lpstr>
      <vt:lpstr>  Изпълнение на договорите  за предоставяне на БФП (към 15.10.2018 г.)</vt:lpstr>
      <vt:lpstr>     Изпълнение на междинните цели (към 15.10.2018 г.)</vt:lpstr>
      <vt:lpstr> Проектни предложения с място  на изпълнение в Югозападен район по  ОПИК 2014-2020 към 30.09.2018 г. (1/3) </vt:lpstr>
      <vt:lpstr>Проектни предложения с място  на изпълнение в Югозападен район по ОПИК 2014-2020 към 30.09.2018 г. (2/3) </vt:lpstr>
      <vt:lpstr>Процедури за директно предоставяне с място  на изпълнение в Югозападен район  по ОПИК 2014-2020  към 30.09.2018 г. (3/3) </vt:lpstr>
      <vt:lpstr>ПРЕДСТОЯЩИ ЗА ОБЯВЯВАНЕ ПРОЦЕДУРИ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635</cp:revision>
  <cp:lastPrinted>2018-11-07T14:02:58Z</cp:lastPrinted>
  <dcterms:created xsi:type="dcterms:W3CDTF">2018-04-30T09:27:19Z</dcterms:created>
  <dcterms:modified xsi:type="dcterms:W3CDTF">2018-11-30T10:27:40Z</dcterms:modified>
</cp:coreProperties>
</file>