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4" r:id="rId10"/>
    <p:sldId id="269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61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46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891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840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11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4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341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89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3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874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263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1471-E28A-4D35-8D3F-2E111424AA5C}" type="datetimeFigureOut">
              <a:rPr lang="bg-BG" smtClean="0"/>
              <a:t>13.3.2019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4C4-6AB2-45EC-84F3-055E7EB0CE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722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78"/>
            <a:ext cx="12192000" cy="46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2430" y="926869"/>
            <a:ext cx="3743110" cy="1131827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1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g-BG" sz="3200" b="1" dirty="0" smtClean="0"/>
              <a:t>Какво е „Визия 0“</a:t>
            </a:r>
            <a:endParaRPr lang="bg-BG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292430" y="2183387"/>
            <a:ext cx="5571910" cy="2627828"/>
          </a:xfrm>
          <a:prstGeom prst="round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 smtClean="0"/>
              <a:t>Безопасността на първо място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 smtClean="0"/>
              <a:t>Човешка уязвимост и несвършеност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 smtClean="0"/>
              <a:t>Системен подход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 smtClean="0"/>
              <a:t>Споделена </a:t>
            </a:r>
            <a:r>
              <a:rPr lang="bg-BG" sz="2400" dirty="0"/>
              <a:t>отговорност</a:t>
            </a:r>
          </a:p>
        </p:txBody>
      </p:sp>
    </p:spTree>
    <p:extLst>
      <p:ext uri="{BB962C8B-B14F-4D97-AF65-F5344CB8AC3E}">
        <p14:creationId xmlns:p14="http://schemas.microsoft.com/office/powerpoint/2010/main" val="16993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9361" y="148590"/>
            <a:ext cx="5548126" cy="9395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  <a:alpha val="1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g-BG" sz="3200" b="1" dirty="0" smtClean="0"/>
              <a:t>Как трябва да я приложим</a:t>
            </a:r>
            <a:endParaRPr lang="bg-BG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554980" y="1248116"/>
            <a:ext cx="6543145" cy="4409734"/>
          </a:xfrm>
          <a:prstGeom prst="round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Безопасна инфраструктура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Безопасни моторни превозни средства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Безопасно поведение на водачите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Ясни и предвидими правила за движение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Ефективно правоприлагане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Ефективна реакция при ПТП</a:t>
            </a:r>
          </a:p>
        </p:txBody>
      </p:sp>
    </p:spTree>
    <p:extLst>
      <p:ext uri="{BB962C8B-B14F-4D97-AF65-F5344CB8AC3E}">
        <p14:creationId xmlns:p14="http://schemas.microsoft.com/office/powerpoint/2010/main" val="28196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040" y="2526030"/>
            <a:ext cx="11588575" cy="393257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Изготвяне на цялостен системен </a:t>
            </a:r>
            <a:r>
              <a:rPr lang="bg-BG" sz="2400" dirty="0" smtClean="0"/>
              <a:t>анализ;</a:t>
            </a:r>
            <a:endParaRPr lang="bg-BG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Систематизиране дейността на областните и общински комисии по проблемите на безопасността на движението по </a:t>
            </a:r>
            <a:r>
              <a:rPr lang="bg-BG" sz="2400" dirty="0" smtClean="0"/>
              <a:t>пътищата;</a:t>
            </a:r>
            <a:endParaRPr lang="bg-BG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От концентрация на ПТП към риск от </a:t>
            </a:r>
            <a:r>
              <a:rPr lang="bg-BG" sz="2400" dirty="0" smtClean="0"/>
              <a:t>ПТП;</a:t>
            </a:r>
            <a:endParaRPr lang="bg-BG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Засилване ролята на одита на пътната безопасност </a:t>
            </a:r>
            <a:r>
              <a:rPr lang="bg-BG" sz="2400" dirty="0" smtClean="0"/>
              <a:t>;</a:t>
            </a:r>
            <a:endParaRPr lang="bg-BG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Подготовка на нова стратегия за периода </a:t>
            </a:r>
            <a:r>
              <a:rPr lang="bg-BG" sz="2400" dirty="0" smtClean="0"/>
              <a:t>2021-2030;</a:t>
            </a:r>
            <a:endParaRPr lang="bg-B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20040" y="1346100"/>
            <a:ext cx="3280046" cy="872359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36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 стъпки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97930" y="5696607"/>
            <a:ext cx="5868358" cy="9356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Ви за вниманието!</a:t>
            </a:r>
            <a:endParaRPr lang="bg-B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55" y="1148254"/>
            <a:ext cx="4931979" cy="493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4080438"/>
            <a:ext cx="10515600" cy="4351338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Безопасността на движението е право, но и </a:t>
            </a:r>
            <a:r>
              <a:rPr lang="bg-BG" sz="2400" b="1" dirty="0" smtClean="0"/>
              <a:t>ОТГОВОРНОСТ</a:t>
            </a:r>
            <a:r>
              <a:rPr lang="bg-BG" sz="2400" dirty="0" smtClean="0"/>
              <a:t> на всеки;</a:t>
            </a:r>
          </a:p>
          <a:p>
            <a:r>
              <a:rPr lang="bg-BG" sz="2400" dirty="0" smtClean="0"/>
              <a:t>Намаляване на убитите и ранените при пътно-транспортни произшествия;</a:t>
            </a:r>
          </a:p>
          <a:p>
            <a:r>
              <a:rPr lang="bg-BG" sz="2400" dirty="0" smtClean="0"/>
              <a:t>Координация между държавните институции;</a:t>
            </a:r>
          </a:p>
          <a:p>
            <a:r>
              <a:rPr lang="bg-BG" sz="2400" dirty="0" smtClean="0"/>
              <a:t>Взаимодействие с неправителствения сектор;</a:t>
            </a:r>
          </a:p>
          <a:p>
            <a:r>
              <a:rPr lang="bg-BG" sz="2400" dirty="0" smtClean="0"/>
              <a:t>Нов вид култура на всички нива, вкл. в училище и в семейството.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79" y="159997"/>
            <a:ext cx="3930869" cy="39204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1847" y="1324764"/>
            <a:ext cx="6852745" cy="17041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000" b="1" dirty="0"/>
              <a:t>Националната стратегия за </a:t>
            </a:r>
            <a:r>
              <a:rPr lang="bg-BG" sz="2000" b="1" dirty="0" smtClean="0"/>
              <a:t>подобряване на безопасността</a:t>
            </a:r>
            <a:r>
              <a:rPr lang="bg-BG" sz="2000" b="1" dirty="0"/>
              <a:t/>
            </a:r>
            <a:br>
              <a:rPr lang="bg-BG" sz="2000" b="1" dirty="0"/>
            </a:br>
            <a:r>
              <a:rPr lang="bg-BG" sz="2000" b="1" dirty="0" smtClean="0"/>
              <a:t>на </a:t>
            </a:r>
            <a:r>
              <a:rPr lang="bg-BG" sz="2000" b="1" dirty="0"/>
              <a:t>движението по пътищата </a:t>
            </a:r>
            <a:r>
              <a:rPr lang="bg-BG" sz="2000" b="1" dirty="0" smtClean="0"/>
              <a:t>на Република </a:t>
            </a:r>
            <a:r>
              <a:rPr lang="bg-BG" sz="2000" b="1" dirty="0"/>
              <a:t>България </a:t>
            </a:r>
            <a:r>
              <a:rPr lang="bg-BG" sz="2000" b="1" dirty="0" smtClean="0"/>
              <a:t>за </a:t>
            </a:r>
            <a:r>
              <a:rPr lang="bg-BG" sz="2000" b="1" dirty="0"/>
              <a:t>периода 2011-2020 г.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47581" y="417678"/>
            <a:ext cx="3933495" cy="927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400" b="1" dirty="0" smtClean="0"/>
              <a:t>Заложени цели за 2020 г</a:t>
            </a:r>
            <a:r>
              <a:rPr lang="bg-BG" sz="2000" b="1" dirty="0" smtClean="0"/>
              <a:t>.</a:t>
            </a:r>
            <a:endParaRPr lang="bg-BG" sz="2000" b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82349" y="1559386"/>
            <a:ext cx="1127123" cy="2080300"/>
            <a:chOff x="2526619" y="3231420"/>
            <a:chExt cx="1325880" cy="2447151"/>
          </a:xfrm>
        </p:grpSpPr>
        <p:sp>
          <p:nvSpPr>
            <p:cNvPr id="8" name="Rounded Rectangle 7"/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Isosceles Triangle 35"/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Isosceles Triangle 35"/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Isosceles Triangle 35"/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Isosceles Triangle 35"/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Isosceles Triangle 35"/>
            <p:cNvSpPr/>
            <p:nvPr/>
          </p:nvSpPr>
          <p:spPr>
            <a:xfrm>
              <a:off x="2792584" y="3232362"/>
              <a:ext cx="378767" cy="2058550"/>
            </a:xfrm>
            <a:custGeom>
              <a:avLst/>
              <a:gdLst/>
              <a:ahLst/>
              <a:cxnLst/>
              <a:rect l="l" t="t" r="r" b="b"/>
              <a:pathLst>
                <a:path w="378767" h="2058550">
                  <a:moveTo>
                    <a:pt x="378767" y="0"/>
                  </a:moveTo>
                  <a:lnTo>
                    <a:pt x="221834" y="2058550"/>
                  </a:lnTo>
                  <a:cubicBezTo>
                    <a:pt x="131841" y="2048309"/>
                    <a:pt x="54775" y="2028807"/>
                    <a:pt x="0" y="1999947"/>
                  </a:cubicBezTo>
                  <a:lnTo>
                    <a:pt x="259148" y="285117"/>
                  </a:lnTo>
                  <a:lnTo>
                    <a:pt x="319782" y="7894"/>
                  </a:lnTo>
                  <a:cubicBezTo>
                    <a:pt x="339721" y="3135"/>
                    <a:pt x="359328" y="443"/>
                    <a:pt x="378767" y="0"/>
                  </a:cubicBez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Isosceles Triangle 35"/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7" y="4260915"/>
            <a:ext cx="2925698" cy="25970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950829" y="4148261"/>
            <a:ext cx="3083775" cy="2309934"/>
            <a:chOff x="6453494" y="2317132"/>
            <a:chExt cx="1969724" cy="2047043"/>
          </a:xfrm>
        </p:grpSpPr>
        <p:sp>
          <p:nvSpPr>
            <p:cNvPr id="17" name="Oval 1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8297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66202" y="2584987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 г.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kern="0" dirty="0" smtClean="0">
                  <a:solidFill>
                    <a:sysClr val="window" lastClr="FFFFFF"/>
                  </a:solidFill>
                  <a:latin typeface="Calibri"/>
                </a:rPr>
                <a:t>Не повече от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6363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29444" y="2850428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95403" y="1470137"/>
            <a:ext cx="3085600" cy="2167005"/>
            <a:chOff x="6453494" y="2317132"/>
            <a:chExt cx="1969724" cy="2047043"/>
          </a:xfrm>
        </p:grpSpPr>
        <p:sp>
          <p:nvSpPr>
            <p:cNvPr id="22" name="Oval 21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765473" y="2535277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 г.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kern="0" dirty="0" smtClean="0">
                  <a:solidFill>
                    <a:sysClr val="window" lastClr="FFFFFF"/>
                  </a:solidFill>
                  <a:latin typeface="Calibri"/>
                </a:rPr>
                <a:t>Не повече от </a:t>
              </a:r>
              <a:r>
                <a:rPr lang="bg-BG" sz="3200" b="1" kern="0" dirty="0" smtClean="0">
                  <a:solidFill>
                    <a:srgbClr val="FF0000"/>
                  </a:solidFill>
                  <a:latin typeface="Calibri"/>
                </a:rPr>
                <a:t>388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5725" y="2852511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870636" y="4683912"/>
            <a:ext cx="5924767" cy="8267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Намаляване на броя на ранените с 20 % спрямо 2010 г.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870637" y="2039645"/>
            <a:ext cx="5924766" cy="8633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Намаляване на броя на убитите с 50 % спрямо 2010 г.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40" y="161851"/>
            <a:ext cx="8655005" cy="4884173"/>
          </a:xfrm>
        </p:spPr>
      </p:pic>
      <p:sp>
        <p:nvSpPr>
          <p:cNvPr id="4" name="Rounded Rectangle 3"/>
          <p:cNvSpPr/>
          <p:nvPr/>
        </p:nvSpPr>
        <p:spPr>
          <a:xfrm>
            <a:off x="1349600" y="3499945"/>
            <a:ext cx="9953297" cy="9332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Проблеми в сферата на безопасността на движението по пътищата</a:t>
            </a:r>
            <a:endParaRPr lang="bg-BG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124" y="5193170"/>
            <a:ext cx="1200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Незадоволителен напредък за постигане на показателите заложени в Стратегията;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Липса на взаимодействие и координирани действия между отговорните институции;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Прехвърляне на отговорност;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Законодателството в сферата е обемно, сложно и създава рискове;</a:t>
            </a:r>
            <a:endParaRPr lang="bg-BG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8864" y="441434"/>
            <a:ext cx="8274269" cy="7237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000" b="1" dirty="0" smtClean="0"/>
              <a:t>Недостатъци в сегашния модел за управление на пътната безопасност</a:t>
            </a:r>
            <a:endParaRPr lang="bg-BG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6158" y="3405351"/>
            <a:ext cx="10515600" cy="4351338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Прехвърляне на отговорност</a:t>
            </a:r>
          </a:p>
          <a:p>
            <a:r>
              <a:rPr lang="bg-BG" sz="2400" dirty="0" smtClean="0"/>
              <a:t>Многобройни нормативни документи</a:t>
            </a:r>
          </a:p>
          <a:p>
            <a:r>
              <a:rPr lang="bg-BG" sz="2400" dirty="0" smtClean="0"/>
              <a:t>Недостатъчно взаимодействие с НПО сектора</a:t>
            </a:r>
          </a:p>
          <a:p>
            <a:r>
              <a:rPr lang="bg-BG" sz="2400" dirty="0" smtClean="0"/>
              <a:t>Ненавременни превантивни мерки за намаляване на ПТП</a:t>
            </a:r>
            <a:endParaRPr lang="bg-BG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71545" y="2887608"/>
            <a:ext cx="483476" cy="767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95999" y="2984938"/>
            <a:ext cx="1303284" cy="1103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47034" y="3951890"/>
            <a:ext cx="1135118" cy="641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713076" y="5025420"/>
            <a:ext cx="72521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93021" y="1669667"/>
            <a:ext cx="2317531" cy="12311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множество отговорни институции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5139" y="1655083"/>
            <a:ext cx="2840421" cy="14510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Риск от припокриване или липса на регулация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45514" y="3093710"/>
            <a:ext cx="3400093" cy="12297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solidFill>
                  <a:schemeClr val="tx1"/>
                </a:solidFill>
              </a:rPr>
              <a:t>А</a:t>
            </a:r>
            <a:r>
              <a:rPr lang="bg-BG" sz="1600" b="1" dirty="0" smtClean="0">
                <a:solidFill>
                  <a:schemeClr val="tx1"/>
                </a:solidFill>
              </a:rPr>
              <a:t>нгажираността на гражданското общество не е достатъчно висока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73915" y="4323419"/>
            <a:ext cx="2410806" cy="23553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Липса на системен анализ, наблюдение и съответно финансов ресурс</a:t>
            </a:r>
            <a:endParaRPr lang="bg-BG" sz="1600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9" y="1226370"/>
            <a:ext cx="2138855" cy="2138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3325" y="462453"/>
            <a:ext cx="6547945" cy="31110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dirty="0" smtClean="0"/>
              <a:t>На базата на направения анализ и констатираните пропуски в политиката за безопасност на движението по пътищата, правителството взе решение за създаването на нов модел за управление на пътната безопасност в Република България.</a:t>
            </a:r>
          </a:p>
          <a:p>
            <a:pPr algn="just"/>
            <a:endParaRPr lang="bg-BG" dirty="0"/>
          </a:p>
          <a:p>
            <a:pPr algn="just"/>
            <a:r>
              <a:rPr lang="bg-BG" dirty="0" smtClean="0"/>
              <a:t>Следвайки добрите практики и препоръките на международната общност и с цел значителното подобряване на безопасността бе създадено координиращото и контролиращо звено </a:t>
            </a:r>
            <a:endParaRPr lang="bg-BG" dirty="0"/>
          </a:p>
        </p:txBody>
      </p:sp>
      <p:sp>
        <p:nvSpPr>
          <p:cNvPr id="4" name="Down Arrow 3"/>
          <p:cNvSpPr/>
          <p:nvPr/>
        </p:nvSpPr>
        <p:spPr>
          <a:xfrm>
            <a:off x="7446579" y="3678616"/>
            <a:ext cx="441435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4748048" y="4540461"/>
            <a:ext cx="58384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Държавна агенция „Безопасност на движението по пътищата“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" y="914400"/>
            <a:ext cx="5426992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51706" y="4703975"/>
            <a:ext cx="5109870" cy="9954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 работата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7523" y="1970202"/>
            <a:ext cx="4112036" cy="248749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Отчетност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Прозрачност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Сътрудничество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Координация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Ясни цели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Обективност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5" y="374207"/>
            <a:ext cx="6592185" cy="408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06642" y="180352"/>
            <a:ext cx="4088524" cy="9038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Очаквани резултати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16468" y="807864"/>
            <a:ext cx="8068873" cy="394137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000" dirty="0" smtClean="0"/>
              <a:t>Подобряване </a:t>
            </a:r>
            <a:r>
              <a:rPr lang="bg-BG" sz="2000" dirty="0" smtClean="0"/>
              <a:t>на координацията между институциите;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000" dirty="0" smtClean="0"/>
              <a:t>Ангажирането на неправителствения сектор с различни инициативи;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000" dirty="0" smtClean="0"/>
              <a:t>Безпристрастен анализ на данните свързани с безопасността на движението;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000" dirty="0" smtClean="0"/>
              <a:t>Осигуряването на мониторинг и контрол на резултатите от прилагането на политиката за пътна безопасност;</a:t>
            </a:r>
          </a:p>
          <a:p>
            <a:pPr algn="ctr"/>
            <a:endParaRPr lang="bg-BG" sz="2000" dirty="0"/>
          </a:p>
        </p:txBody>
      </p:sp>
      <p:sp>
        <p:nvSpPr>
          <p:cNvPr id="5" name="Striped Right Arrow 4"/>
          <p:cNvSpPr/>
          <p:nvPr/>
        </p:nvSpPr>
        <p:spPr>
          <a:xfrm rot="5400000">
            <a:off x="6429361" y="4304892"/>
            <a:ext cx="1243085" cy="88870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ounded Rectangle 5"/>
          <p:cNvSpPr/>
          <p:nvPr/>
        </p:nvSpPr>
        <p:spPr>
          <a:xfrm>
            <a:off x="0" y="5100379"/>
            <a:ext cx="12192000" cy="134771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Цялостното подобряване на пътната безопасност в страната и намаляването на броя на убитите и ранените при пътно-транспортни произшествия.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" y="1148489"/>
            <a:ext cx="3608398" cy="395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9543" y="650449"/>
            <a:ext cx="6978869" cy="15146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на </a:t>
            </a: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Държавна агенция „Безопасност на движението по пътищата“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2867" y="2375337"/>
            <a:ext cx="10205545" cy="371015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 smtClean="0"/>
              <a:t>Разработва </a:t>
            </a:r>
            <a:r>
              <a:rPr lang="bg-BG" sz="2000" dirty="0"/>
              <a:t>политика за повишаване на безопасността по пътищата;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Разработва нормативни актове в областта на </a:t>
            </a:r>
            <a:r>
              <a:rPr lang="bg-BG" sz="2000" dirty="0" smtClean="0"/>
              <a:t>безопасността на движението;</a:t>
            </a:r>
            <a:endParaRPr lang="bg-B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Наблюдава и анализира ефекта от изпълнението на мерките за повишаване на безопасността на движението</a:t>
            </a:r>
            <a:endParaRPr lang="bg-B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 smtClean="0"/>
              <a:t>Изгражда </a:t>
            </a:r>
            <a:r>
              <a:rPr lang="bg-BG" sz="2000" dirty="0"/>
              <a:t>и развива информационни системи;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Събира и системно анализира данни за пътната безопасност;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Провежда образователни и информационни кампании;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Ръководи консултативния процес с гражданското общество и останалите заинтересовани страни;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8" y="87270"/>
            <a:ext cx="3384330" cy="307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3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504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Недостатъци в сегашния модел за управление на пътната безопасност</vt:lpstr>
      <vt:lpstr>PowerPoint Presentation</vt:lpstr>
      <vt:lpstr>PowerPoint Presentation</vt:lpstr>
      <vt:lpstr>PowerPoint Presentation</vt:lpstr>
      <vt:lpstr>PowerPoint Presentation</vt:lpstr>
      <vt:lpstr>Какво е „Визия 0“</vt:lpstr>
      <vt:lpstr>Как трябва да я приложим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Държавна агенция за пътна безопасност ДАПБ</dc:title>
  <dc:creator>Ралица Василева</dc:creator>
  <cp:lastModifiedBy>Малина Крумова</cp:lastModifiedBy>
  <cp:revision>60</cp:revision>
  <dcterms:created xsi:type="dcterms:W3CDTF">2018-10-31T13:05:01Z</dcterms:created>
  <dcterms:modified xsi:type="dcterms:W3CDTF">2019-03-13T16:57:53Z</dcterms:modified>
</cp:coreProperties>
</file>