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9"/>
  </p:notesMasterIdLst>
  <p:handoutMasterIdLst>
    <p:handoutMasterId r:id="rId40"/>
  </p:handoutMasterIdLst>
  <p:sldIdLst>
    <p:sldId id="283" r:id="rId2"/>
    <p:sldId id="287" r:id="rId3"/>
    <p:sldId id="289" r:id="rId4"/>
    <p:sldId id="292" r:id="rId5"/>
    <p:sldId id="295" r:id="rId6"/>
    <p:sldId id="344" r:id="rId7"/>
    <p:sldId id="345" r:id="rId8"/>
    <p:sldId id="376" r:id="rId9"/>
    <p:sldId id="300" r:id="rId10"/>
    <p:sldId id="392" r:id="rId11"/>
    <p:sldId id="347" r:id="rId12"/>
    <p:sldId id="348" r:id="rId13"/>
    <p:sldId id="349" r:id="rId14"/>
    <p:sldId id="362" r:id="rId15"/>
    <p:sldId id="377" r:id="rId16"/>
    <p:sldId id="401" r:id="rId17"/>
    <p:sldId id="379" r:id="rId18"/>
    <p:sldId id="380" r:id="rId19"/>
    <p:sldId id="381" r:id="rId20"/>
    <p:sldId id="382" r:id="rId21"/>
    <p:sldId id="393" r:id="rId22"/>
    <p:sldId id="365" r:id="rId23"/>
    <p:sldId id="366" r:id="rId24"/>
    <p:sldId id="367" r:id="rId25"/>
    <p:sldId id="368" r:id="rId26"/>
    <p:sldId id="402" r:id="rId27"/>
    <p:sldId id="403" r:id="rId28"/>
    <p:sldId id="404" r:id="rId29"/>
    <p:sldId id="405" r:id="rId30"/>
    <p:sldId id="406" r:id="rId31"/>
    <p:sldId id="407" r:id="rId32"/>
    <p:sldId id="398" r:id="rId33"/>
    <p:sldId id="399" r:id="rId34"/>
    <p:sldId id="400" r:id="rId35"/>
    <p:sldId id="338" r:id="rId36"/>
    <p:sldId id="372" r:id="rId37"/>
    <p:sldId id="342" r:id="rId38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28C"/>
    <a:srgbClr val="488AC0"/>
    <a:srgbClr val="FFCC00"/>
    <a:srgbClr val="356E8D"/>
    <a:srgbClr val="3C7D9E"/>
    <a:srgbClr val="80B4CE"/>
    <a:srgbClr val="B1D1E1"/>
    <a:srgbClr val="5F5F5F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3803" autoAdjust="0"/>
  </p:normalViewPr>
  <p:slideViewPr>
    <p:cSldViewPr snapToGrid="0">
      <p:cViewPr>
        <p:scale>
          <a:sx n="100" d="100"/>
          <a:sy n="100" d="100"/>
        </p:scale>
        <p:origin x="-77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cheva\Downloads\op_raion_oblast_al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cheva\Downloads\op_raion_oblast_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jects\2018_038_MRRB_NSRD_interim%20assessment\Library\@@Graphics_all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7174103237095"/>
          <c:y val="5.0925925925925923E-2"/>
          <c:w val="0.8613727034120735"/>
          <c:h val="0.691181349206349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GDP!$A$4</c:f>
              <c:strCache>
                <c:ptCount val="1"/>
                <c:pt idx="0">
                  <c:v>България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GDP!$B$4:$G$4</c:f>
              <c:numCache>
                <c:formatCode>#,##0</c:formatCode>
                <c:ptCount val="6"/>
                <c:pt idx="0">
                  <c:v>11000</c:v>
                </c:pt>
                <c:pt idx="1">
                  <c:v>11200</c:v>
                </c:pt>
                <c:pt idx="2">
                  <c:v>11300</c:v>
                </c:pt>
                <c:pt idx="3">
                  <c:v>11600</c:v>
                </c:pt>
                <c:pt idx="4">
                  <c:v>12300</c:v>
                </c:pt>
                <c:pt idx="5" formatCode="General">
                  <c:v>13200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77-4321-8D9E-94B6E60EF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6288256"/>
        <c:axId val="106289792"/>
      </c:barChart>
      <c:lineChart>
        <c:grouping val="standard"/>
        <c:varyColors val="0"/>
        <c:ser>
          <c:idx val="2"/>
          <c:order val="1"/>
          <c:tx>
            <c:strRef>
              <c:f>GDP!$A$17</c:f>
              <c:strCache>
                <c:ptCount val="1"/>
                <c:pt idx="0">
                  <c:v>СИР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GDP!$B$17:$G$17</c:f>
              <c:numCache>
                <c:formatCode>#,##0</c:formatCode>
                <c:ptCount val="6"/>
                <c:pt idx="0">
                  <c:v>8936</c:v>
                </c:pt>
                <c:pt idx="1">
                  <c:v>9329</c:v>
                </c:pt>
                <c:pt idx="2">
                  <c:v>9366</c:v>
                </c:pt>
                <c:pt idx="3">
                  <c:v>9795</c:v>
                </c:pt>
                <c:pt idx="4">
                  <c:v>10193</c:v>
                </c:pt>
                <c:pt idx="5">
                  <c:v>10629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77-4321-8D9E-94B6E60EFCA2}"/>
            </c:ext>
          </c:extLst>
        </c:ser>
        <c:ser>
          <c:idx val="3"/>
          <c:order val="2"/>
          <c:tx>
            <c:strRef>
              <c:f>GDP!$A$11</c:f>
              <c:strCache>
                <c:ptCount val="1"/>
                <c:pt idx="0">
                  <c:v>СЦР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GDP!$B$11:$G$11</c:f>
              <c:numCache>
                <c:formatCode>#,##0</c:formatCode>
                <c:ptCount val="6"/>
                <c:pt idx="0">
                  <c:v>7414</c:v>
                </c:pt>
                <c:pt idx="1">
                  <c:v>7754</c:v>
                </c:pt>
                <c:pt idx="2">
                  <c:v>7999</c:v>
                </c:pt>
                <c:pt idx="3">
                  <c:v>8403</c:v>
                </c:pt>
                <c:pt idx="4">
                  <c:v>8627</c:v>
                </c:pt>
                <c:pt idx="5">
                  <c:v>9111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377-4321-8D9E-94B6E60EFCA2}"/>
            </c:ext>
          </c:extLst>
        </c:ser>
        <c:ser>
          <c:idx val="4"/>
          <c:order val="3"/>
          <c:tx>
            <c:strRef>
              <c:f>GDP!$A$22</c:f>
              <c:strCache>
                <c:ptCount val="1"/>
                <c:pt idx="0">
                  <c:v>ЮИР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GDP!$B$22:$G$22</c:f>
              <c:numCache>
                <c:formatCode>#,##0</c:formatCode>
                <c:ptCount val="6"/>
                <c:pt idx="0">
                  <c:v>8844</c:v>
                </c:pt>
                <c:pt idx="1">
                  <c:v>9338</c:v>
                </c:pt>
                <c:pt idx="2">
                  <c:v>9563</c:v>
                </c:pt>
                <c:pt idx="3">
                  <c:v>9842</c:v>
                </c:pt>
                <c:pt idx="4">
                  <c:v>10256</c:v>
                </c:pt>
                <c:pt idx="5">
                  <c:v>11623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377-4321-8D9E-94B6E60EFCA2}"/>
            </c:ext>
          </c:extLst>
        </c:ser>
        <c:ser>
          <c:idx val="5"/>
          <c:order val="4"/>
          <c:tx>
            <c:strRef>
              <c:f>GDP!$A$5</c:f>
              <c:strCache>
                <c:ptCount val="1"/>
                <c:pt idx="0">
                  <c:v>СЗР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GDP!$B$5:$G$5</c:f>
              <c:numCache>
                <c:formatCode>#,##0</c:formatCode>
                <c:ptCount val="6"/>
                <c:pt idx="0">
                  <c:v>6914</c:v>
                </c:pt>
                <c:pt idx="1">
                  <c:v>7033</c:v>
                </c:pt>
                <c:pt idx="2">
                  <c:v>7106</c:v>
                </c:pt>
                <c:pt idx="3">
                  <c:v>7408</c:v>
                </c:pt>
                <c:pt idx="4">
                  <c:v>7606</c:v>
                </c:pt>
                <c:pt idx="5">
                  <c:v>8014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377-4321-8D9E-94B6E60EFCA2}"/>
            </c:ext>
          </c:extLst>
        </c:ser>
        <c:ser>
          <c:idx val="6"/>
          <c:order val="5"/>
          <c:tx>
            <c:strRef>
              <c:f>GDP!$A$27</c:f>
              <c:strCache>
                <c:ptCount val="1"/>
                <c:pt idx="0">
                  <c:v>ЮЗР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GDP!$B$27:$G$27</c:f>
              <c:numCache>
                <c:formatCode>#,##0</c:formatCode>
                <c:ptCount val="6"/>
                <c:pt idx="0">
                  <c:v>18333</c:v>
                </c:pt>
                <c:pt idx="1">
                  <c:v>18309</c:v>
                </c:pt>
                <c:pt idx="2">
                  <c:v>18258</c:v>
                </c:pt>
                <c:pt idx="3">
                  <c:v>18566</c:v>
                </c:pt>
                <c:pt idx="4">
                  <c:v>19984</c:v>
                </c:pt>
                <c:pt idx="5">
                  <c:v>21293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377-4321-8D9E-94B6E60EFCA2}"/>
            </c:ext>
          </c:extLst>
        </c:ser>
        <c:ser>
          <c:idx val="0"/>
          <c:order val="6"/>
          <c:tx>
            <c:strRef>
              <c:f>GDP!$A$33</c:f>
              <c:strCache>
                <c:ptCount val="1"/>
                <c:pt idx="0">
                  <c:v>ЮЦР</c:v>
                </c:pt>
              </c:strCache>
            </c:strRef>
          </c:tx>
          <c:spPr>
            <a:ln w="28575"/>
          </c:spPr>
          <c:marker>
            <c:symbol val="none"/>
          </c:marker>
          <c:val>
            <c:numRef>
              <c:f>GDP!$B$33:$G$33</c:f>
              <c:numCache>
                <c:formatCode>#,##0</c:formatCode>
                <c:ptCount val="6"/>
                <c:pt idx="0">
                  <c:v>7692</c:v>
                </c:pt>
                <c:pt idx="1">
                  <c:v>7959</c:v>
                </c:pt>
                <c:pt idx="2">
                  <c:v>7982</c:v>
                </c:pt>
                <c:pt idx="3">
                  <c:v>7899</c:v>
                </c:pt>
                <c:pt idx="4">
                  <c:v>8722</c:v>
                </c:pt>
                <c:pt idx="5">
                  <c:v>9230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88256"/>
        <c:axId val="106289792"/>
      </c:lineChart>
      <c:catAx>
        <c:axId val="1062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289792"/>
        <c:crosses val="autoZero"/>
        <c:auto val="1"/>
        <c:lblAlgn val="ctr"/>
        <c:lblOffset val="100"/>
        <c:noMultiLvlLbl val="0"/>
      </c:catAx>
      <c:valAx>
        <c:axId val="10628979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28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214938132328312E-3"/>
          <c:y val="0.84214785651793522"/>
          <c:w val="0.87884326337895236"/>
          <c:h val="0.11295367058826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7174103237095"/>
          <c:y val="5.0925925925925923E-2"/>
          <c:w val="0.8613727034120735"/>
          <c:h val="0.69118134920634922"/>
        </c:manualLayout>
      </c:layout>
      <c:areaChart>
        <c:grouping val="stacked"/>
        <c:varyColors val="0"/>
        <c:ser>
          <c:idx val="0"/>
          <c:order val="0"/>
          <c:tx>
            <c:strRef>
              <c:f>unemloyment!$A$4</c:f>
              <c:strCache>
                <c:ptCount val="1"/>
                <c:pt idx="0">
                  <c:v>България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unemloyment!$B$4:$L$4</c:f>
              <c:numCache>
                <c:formatCode>0.0</c:formatCode>
                <c:ptCount val="11"/>
                <c:pt idx="0">
                  <c:v>6.9</c:v>
                </c:pt>
                <c:pt idx="1">
                  <c:v>5.7</c:v>
                </c:pt>
                <c:pt idx="2">
                  <c:v>6.9</c:v>
                </c:pt>
                <c:pt idx="3">
                  <c:v>10.3</c:v>
                </c:pt>
                <c:pt idx="4">
                  <c:v>11.4</c:v>
                </c:pt>
                <c:pt idx="5">
                  <c:v>12.4</c:v>
                </c:pt>
                <c:pt idx="6">
                  <c:v>13</c:v>
                </c:pt>
                <c:pt idx="7">
                  <c:v>11.5</c:v>
                </c:pt>
                <c:pt idx="8">
                  <c:v>9.1999999999999993</c:v>
                </c:pt>
                <c:pt idx="9">
                  <c:v>7.7</c:v>
                </c:pt>
                <c:pt idx="10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BA-4A89-8FFC-0E63F0407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335680"/>
        <c:axId val="107337216"/>
      </c:areaChart>
      <c:barChart>
        <c:barDir val="col"/>
        <c:grouping val="clustered"/>
        <c:varyColors val="0"/>
        <c:ser>
          <c:idx val="1"/>
          <c:order val="1"/>
          <c:tx>
            <c:strRef>
              <c:f>unemloyment!$A$27</c:f>
              <c:strCache>
                <c:ptCount val="1"/>
                <c:pt idx="0">
                  <c:v>ЮЗР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unemloyment!$B$27:$L$27</c:f>
              <c:numCache>
                <c:formatCode>0.0</c:formatCode>
                <c:ptCount val="11"/>
                <c:pt idx="0">
                  <c:v>3.9</c:v>
                </c:pt>
                <c:pt idx="1">
                  <c:v>3</c:v>
                </c:pt>
                <c:pt idx="2">
                  <c:v>4.2</c:v>
                </c:pt>
                <c:pt idx="3">
                  <c:v>7</c:v>
                </c:pt>
                <c:pt idx="4">
                  <c:v>7.5</c:v>
                </c:pt>
                <c:pt idx="5">
                  <c:v>8.3000000000000007</c:v>
                </c:pt>
                <c:pt idx="6">
                  <c:v>9.9</c:v>
                </c:pt>
                <c:pt idx="7">
                  <c:v>9</c:v>
                </c:pt>
                <c:pt idx="8">
                  <c:v>6.7</c:v>
                </c:pt>
                <c:pt idx="9">
                  <c:v>5.5</c:v>
                </c:pt>
                <c:pt idx="1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BA-4A89-8FFC-0E63F0407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7335680"/>
        <c:axId val="107337216"/>
      </c:barChart>
      <c:lineChart>
        <c:grouping val="standard"/>
        <c:varyColors val="0"/>
        <c:ser>
          <c:idx val="2"/>
          <c:order val="2"/>
          <c:tx>
            <c:strRef>
              <c:f>unemloyment!$A$28</c:f>
              <c:strCache>
                <c:ptCount val="1"/>
                <c:pt idx="0">
                  <c:v>Благоевград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unemloyment!$B$28:$L$28</c:f>
              <c:numCache>
                <c:formatCode>General</c:formatCode>
                <c:ptCount val="11"/>
                <c:pt idx="0" formatCode="0.0">
                  <c:v>2.2999999999999998</c:v>
                </c:pt>
                <c:pt idx="1">
                  <c:v>1.8</c:v>
                </c:pt>
                <c:pt idx="2">
                  <c:v>3.4</c:v>
                </c:pt>
                <c:pt idx="3" formatCode="0.0">
                  <c:v>5.8</c:v>
                </c:pt>
                <c:pt idx="4" formatCode="0.0">
                  <c:v>8.4</c:v>
                </c:pt>
                <c:pt idx="5" formatCode="0.0">
                  <c:v>10.5</c:v>
                </c:pt>
                <c:pt idx="6" formatCode="0.0">
                  <c:v>13.5</c:v>
                </c:pt>
                <c:pt idx="7" formatCode="0.0">
                  <c:v>14.2</c:v>
                </c:pt>
                <c:pt idx="8" formatCode="0.0">
                  <c:v>10.4</c:v>
                </c:pt>
                <c:pt idx="9" formatCode="0.0">
                  <c:v>8.3000000000000007</c:v>
                </c:pt>
                <c:pt idx="10" formatCode="0.0">
                  <c:v>4.5999999999999996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BA-4A89-8FFC-0E63F0407468}"/>
            </c:ext>
          </c:extLst>
        </c:ser>
        <c:ser>
          <c:idx val="3"/>
          <c:order val="3"/>
          <c:tx>
            <c:strRef>
              <c:f>unemloyment!$A$29</c:f>
              <c:strCache>
                <c:ptCount val="1"/>
                <c:pt idx="0">
                  <c:v>Кюстендил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unemloyment!$B$29:$L$29</c:f>
              <c:numCache>
                <c:formatCode>0.0</c:formatCode>
                <c:ptCount val="11"/>
                <c:pt idx="0" formatCode="General">
                  <c:v>4.7</c:v>
                </c:pt>
                <c:pt idx="1">
                  <c:v>8.6</c:v>
                </c:pt>
                <c:pt idx="2">
                  <c:v>8.6999999999999993</c:v>
                </c:pt>
                <c:pt idx="3">
                  <c:v>9.1</c:v>
                </c:pt>
                <c:pt idx="4">
                  <c:v>15.1</c:v>
                </c:pt>
                <c:pt idx="5">
                  <c:v>14.4</c:v>
                </c:pt>
                <c:pt idx="6">
                  <c:v>15</c:v>
                </c:pt>
                <c:pt idx="7">
                  <c:v>14.1</c:v>
                </c:pt>
                <c:pt idx="8">
                  <c:v>13.1</c:v>
                </c:pt>
                <c:pt idx="9">
                  <c:v>8.1999999999999993</c:v>
                </c:pt>
                <c:pt idx="10">
                  <c:v>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1BA-4A89-8FFC-0E63F0407468}"/>
            </c:ext>
          </c:extLst>
        </c:ser>
        <c:ser>
          <c:idx val="4"/>
          <c:order val="4"/>
          <c:tx>
            <c:strRef>
              <c:f>unemloyment!$A$30</c:f>
              <c:strCache>
                <c:ptCount val="1"/>
                <c:pt idx="0">
                  <c:v>Перник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unemloyment!$B$30:$L$30</c:f>
              <c:numCache>
                <c:formatCode>General</c:formatCode>
                <c:ptCount val="11"/>
                <c:pt idx="0" formatCode="0.0">
                  <c:v>8.6</c:v>
                </c:pt>
                <c:pt idx="1">
                  <c:v>5.2</c:v>
                </c:pt>
                <c:pt idx="2">
                  <c:v>5.3</c:v>
                </c:pt>
                <c:pt idx="3" formatCode="0.0">
                  <c:v>6.7</c:v>
                </c:pt>
                <c:pt idx="4" formatCode="0.0">
                  <c:v>8</c:v>
                </c:pt>
                <c:pt idx="5" formatCode="0.0">
                  <c:v>10</c:v>
                </c:pt>
                <c:pt idx="6" formatCode="0.0">
                  <c:v>13.2</c:v>
                </c:pt>
                <c:pt idx="7" formatCode="0.0">
                  <c:v>13.2</c:v>
                </c:pt>
                <c:pt idx="8" formatCode="0.0">
                  <c:v>14.1</c:v>
                </c:pt>
                <c:pt idx="9" formatCode="0.0">
                  <c:v>12.4</c:v>
                </c:pt>
                <c:pt idx="10" formatCode="0.0">
                  <c:v>6.8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1BA-4A89-8FFC-0E63F0407468}"/>
            </c:ext>
          </c:extLst>
        </c:ser>
        <c:ser>
          <c:idx val="5"/>
          <c:order val="5"/>
          <c:tx>
            <c:strRef>
              <c:f>unemloyment!$A$31</c:f>
              <c:strCache>
                <c:ptCount val="1"/>
                <c:pt idx="0">
                  <c:v>София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unemloyment!$B$31:$L$31</c:f>
              <c:numCache>
                <c:formatCode>General</c:formatCode>
                <c:ptCount val="11"/>
                <c:pt idx="0" formatCode="0.0">
                  <c:v>5.3</c:v>
                </c:pt>
                <c:pt idx="1">
                  <c:v>2.6</c:v>
                </c:pt>
                <c:pt idx="2" formatCode="0.0">
                  <c:v>3.6</c:v>
                </c:pt>
                <c:pt idx="3" formatCode="0.0">
                  <c:v>8.1</c:v>
                </c:pt>
                <c:pt idx="4" formatCode="0.0">
                  <c:v>9.8000000000000007</c:v>
                </c:pt>
                <c:pt idx="5" formatCode="0.0">
                  <c:v>6.5</c:v>
                </c:pt>
                <c:pt idx="6" formatCode="0.0">
                  <c:v>10.199999999999999</c:v>
                </c:pt>
                <c:pt idx="7" formatCode="0.0">
                  <c:v>12.8</c:v>
                </c:pt>
                <c:pt idx="8" formatCode="0.0">
                  <c:v>9.6</c:v>
                </c:pt>
                <c:pt idx="9" formatCode="0.0">
                  <c:v>6.9</c:v>
                </c:pt>
                <c:pt idx="10" formatCode="0.0">
                  <c:v>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1BA-4A89-8FFC-0E63F0407468}"/>
            </c:ext>
          </c:extLst>
        </c:ser>
        <c:ser>
          <c:idx val="6"/>
          <c:order val="6"/>
          <c:tx>
            <c:strRef>
              <c:f>unemloyment!$A$32</c:f>
              <c:strCache>
                <c:ptCount val="1"/>
                <c:pt idx="0">
                  <c:v>София (столица)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unemloyment!$B$3:$K$3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unemloyment!$B$32:$L$32</c:f>
              <c:numCache>
                <c:formatCode>0.0</c:formatCode>
                <c:ptCount val="11"/>
                <c:pt idx="0">
                  <c:v>3.6</c:v>
                </c:pt>
                <c:pt idx="1">
                  <c:v>2.5</c:v>
                </c:pt>
                <c:pt idx="2">
                  <c:v>3.9</c:v>
                </c:pt>
                <c:pt idx="3">
                  <c:v>6.9</c:v>
                </c:pt>
                <c:pt idx="4">
                  <c:v>6.2</c:v>
                </c:pt>
                <c:pt idx="5">
                  <c:v>7.3</c:v>
                </c:pt>
                <c:pt idx="6">
                  <c:v>8.3000000000000007</c:v>
                </c:pt>
                <c:pt idx="7">
                  <c:v>6.4</c:v>
                </c:pt>
                <c:pt idx="8">
                  <c:v>4.4000000000000004</c:v>
                </c:pt>
                <c:pt idx="9">
                  <c:v>3.9</c:v>
                </c:pt>
                <c:pt idx="10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1BA-4A89-8FFC-0E63F0407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35680"/>
        <c:axId val="107337216"/>
      </c:lineChart>
      <c:catAx>
        <c:axId val="10733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7337216"/>
        <c:crosses val="autoZero"/>
        <c:auto val="1"/>
        <c:lblAlgn val="ctr"/>
        <c:lblOffset val="100"/>
        <c:noMultiLvlLbl val="0"/>
      </c:catAx>
      <c:valAx>
        <c:axId val="10733721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733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214938132328312E-3"/>
          <c:y val="0.84214785651793522"/>
          <c:w val="0.97973055555555555"/>
          <c:h val="0.157851984126984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7174103237095"/>
          <c:y val="5.0925925925925923E-2"/>
          <c:w val="0.8613727034120735"/>
          <c:h val="0.69118134920634922"/>
        </c:manualLayout>
      </c:layout>
      <c:areaChart>
        <c:grouping val="stacked"/>
        <c:varyColors val="0"/>
        <c:ser>
          <c:idx val="0"/>
          <c:order val="0"/>
          <c:tx>
            <c:strRef>
              <c:f>salary!$A$4</c:f>
              <c:strCache>
                <c:ptCount val="1"/>
                <c:pt idx="0">
                  <c:v>България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salary!$B$4:$J$4</c:f>
              <c:numCache>
                <c:formatCode>0</c:formatCode>
                <c:ptCount val="9"/>
                <c:pt idx="0">
                  <c:v>6538</c:v>
                </c:pt>
                <c:pt idx="1">
                  <c:v>7309</c:v>
                </c:pt>
                <c:pt idx="2">
                  <c:v>7777</c:v>
                </c:pt>
                <c:pt idx="3">
                  <c:v>8230</c:v>
                </c:pt>
                <c:pt idx="4">
                  <c:v>8773</c:v>
                </c:pt>
                <c:pt idx="5">
                  <c:v>9301</c:v>
                </c:pt>
                <c:pt idx="6">
                  <c:v>9860</c:v>
                </c:pt>
                <c:pt idx="7">
                  <c:v>10535</c:v>
                </c:pt>
                <c:pt idx="8">
                  <c:v>11379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11-42F5-A03E-0C8852370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56448"/>
        <c:axId val="107262336"/>
      </c:areaChart>
      <c:barChart>
        <c:barDir val="col"/>
        <c:grouping val="clustered"/>
        <c:varyColors val="0"/>
        <c:ser>
          <c:idx val="1"/>
          <c:order val="1"/>
          <c:tx>
            <c:strRef>
              <c:f>salary!$A$27</c:f>
              <c:strCache>
                <c:ptCount val="1"/>
                <c:pt idx="0">
                  <c:v>ЮЗР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salary!$B$3:$J$3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salary!$B$27:$J$27</c:f>
              <c:numCache>
                <c:formatCode>0</c:formatCode>
                <c:ptCount val="9"/>
                <c:pt idx="0">
                  <c:v>8108</c:v>
                </c:pt>
                <c:pt idx="1">
                  <c:v>8977</c:v>
                </c:pt>
                <c:pt idx="2">
                  <c:v>9572</c:v>
                </c:pt>
                <c:pt idx="3">
                  <c:v>10192</c:v>
                </c:pt>
                <c:pt idx="4">
                  <c:v>10896</c:v>
                </c:pt>
                <c:pt idx="5">
                  <c:v>11583</c:v>
                </c:pt>
                <c:pt idx="6">
                  <c:v>12214</c:v>
                </c:pt>
                <c:pt idx="7">
                  <c:v>13101</c:v>
                </c:pt>
                <c:pt idx="8">
                  <c:v>14138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11-42F5-A03E-0C8852370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7256448"/>
        <c:axId val="107262336"/>
      </c:barChart>
      <c:lineChart>
        <c:grouping val="standard"/>
        <c:varyColors val="0"/>
        <c:ser>
          <c:idx val="2"/>
          <c:order val="2"/>
          <c:tx>
            <c:strRef>
              <c:f>salary!$A$28</c:f>
              <c:strCache>
                <c:ptCount val="1"/>
                <c:pt idx="0">
                  <c:v>Благоевград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salary!$B$28:$J$28</c:f>
              <c:numCache>
                <c:formatCode>0</c:formatCode>
                <c:ptCount val="9"/>
                <c:pt idx="0">
                  <c:v>4819</c:v>
                </c:pt>
                <c:pt idx="1">
                  <c:v>5423</c:v>
                </c:pt>
                <c:pt idx="2">
                  <c:v>5683</c:v>
                </c:pt>
                <c:pt idx="3">
                  <c:v>5990</c:v>
                </c:pt>
                <c:pt idx="4">
                  <c:v>6271</c:v>
                </c:pt>
                <c:pt idx="5">
                  <c:v>6566</c:v>
                </c:pt>
                <c:pt idx="6">
                  <c:v>6818</c:v>
                </c:pt>
                <c:pt idx="7">
                  <c:v>7181</c:v>
                </c:pt>
                <c:pt idx="8">
                  <c:v>7658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F11-42F5-A03E-0C8852370592}"/>
            </c:ext>
          </c:extLst>
        </c:ser>
        <c:ser>
          <c:idx val="3"/>
          <c:order val="3"/>
          <c:tx>
            <c:strRef>
              <c:f>salary!$A$29</c:f>
              <c:strCache>
                <c:ptCount val="1"/>
                <c:pt idx="0">
                  <c:v>Кюстендил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salary!$B$29:$J$29</c:f>
              <c:numCache>
                <c:formatCode>0</c:formatCode>
                <c:ptCount val="9"/>
                <c:pt idx="0">
                  <c:v>4924</c:v>
                </c:pt>
                <c:pt idx="1">
                  <c:v>5454</c:v>
                </c:pt>
                <c:pt idx="2">
                  <c:v>5891</c:v>
                </c:pt>
                <c:pt idx="3">
                  <c:v>6219</c:v>
                </c:pt>
                <c:pt idx="4">
                  <c:v>6444</c:v>
                </c:pt>
                <c:pt idx="5">
                  <c:v>6880</c:v>
                </c:pt>
                <c:pt idx="6">
                  <c:v>7091</c:v>
                </c:pt>
                <c:pt idx="7">
                  <c:v>7486</c:v>
                </c:pt>
                <c:pt idx="8">
                  <c:v>7942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F11-42F5-A03E-0C8852370592}"/>
            </c:ext>
          </c:extLst>
        </c:ser>
        <c:ser>
          <c:idx val="4"/>
          <c:order val="4"/>
          <c:tx>
            <c:strRef>
              <c:f>salary!$A$30</c:f>
              <c:strCache>
                <c:ptCount val="1"/>
                <c:pt idx="0">
                  <c:v>Перник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salary!$B$30:$J$30</c:f>
              <c:numCache>
                <c:formatCode>0</c:formatCode>
                <c:ptCount val="9"/>
                <c:pt idx="0">
                  <c:v>5511</c:v>
                </c:pt>
                <c:pt idx="1">
                  <c:v>5710</c:v>
                </c:pt>
                <c:pt idx="2">
                  <c:v>5890</c:v>
                </c:pt>
                <c:pt idx="3">
                  <c:v>6080</c:v>
                </c:pt>
                <c:pt idx="4">
                  <c:v>6392</c:v>
                </c:pt>
                <c:pt idx="5">
                  <c:v>6719</c:v>
                </c:pt>
                <c:pt idx="6">
                  <c:v>7063</c:v>
                </c:pt>
                <c:pt idx="7">
                  <c:v>7514</c:v>
                </c:pt>
                <c:pt idx="8">
                  <c:v>8449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F11-42F5-A03E-0C8852370592}"/>
            </c:ext>
          </c:extLst>
        </c:ser>
        <c:ser>
          <c:idx val="5"/>
          <c:order val="5"/>
          <c:tx>
            <c:strRef>
              <c:f>salary!$A$31</c:f>
              <c:strCache>
                <c:ptCount val="1"/>
                <c:pt idx="0">
                  <c:v>София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salary!$B$31:$J$31</c:f>
              <c:numCache>
                <c:formatCode>0</c:formatCode>
                <c:ptCount val="9"/>
                <c:pt idx="0">
                  <c:v>6302</c:v>
                </c:pt>
                <c:pt idx="1">
                  <c:v>7026</c:v>
                </c:pt>
                <c:pt idx="2">
                  <c:v>7749</c:v>
                </c:pt>
                <c:pt idx="3">
                  <c:v>8360</c:v>
                </c:pt>
                <c:pt idx="4">
                  <c:v>8926</c:v>
                </c:pt>
                <c:pt idx="5">
                  <c:v>9252</c:v>
                </c:pt>
                <c:pt idx="6">
                  <c:v>9766</c:v>
                </c:pt>
                <c:pt idx="7">
                  <c:v>10507</c:v>
                </c:pt>
                <c:pt idx="8">
                  <c:v>11230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F11-42F5-A03E-0C8852370592}"/>
            </c:ext>
          </c:extLst>
        </c:ser>
        <c:ser>
          <c:idx val="6"/>
          <c:order val="6"/>
          <c:tx>
            <c:strRef>
              <c:f>salary!$A$32</c:f>
              <c:strCache>
                <c:ptCount val="1"/>
                <c:pt idx="0">
                  <c:v>София (столица)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salary!$B$3:$I$3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salary!$B$32:$J$32</c:f>
              <c:numCache>
                <c:formatCode>0</c:formatCode>
                <c:ptCount val="9"/>
                <c:pt idx="0">
                  <c:v>9054</c:v>
                </c:pt>
                <c:pt idx="1">
                  <c:v>9913</c:v>
                </c:pt>
                <c:pt idx="2">
                  <c:v>10547</c:v>
                </c:pt>
                <c:pt idx="3">
                  <c:v>11249</c:v>
                </c:pt>
                <c:pt idx="4">
                  <c:v>12059</c:v>
                </c:pt>
                <c:pt idx="5">
                  <c:v>12851</c:v>
                </c:pt>
                <c:pt idx="6">
                  <c:v>13542</c:v>
                </c:pt>
                <c:pt idx="7">
                  <c:v>14531</c:v>
                </c:pt>
                <c:pt idx="8">
                  <c:v>15658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F11-42F5-A03E-0C8852370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256448"/>
        <c:axId val="107262336"/>
      </c:lineChart>
      <c:catAx>
        <c:axId val="10725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7262336"/>
        <c:crosses val="autoZero"/>
        <c:auto val="1"/>
        <c:lblAlgn val="ctr"/>
        <c:lblOffset val="100"/>
        <c:noMultiLvlLbl val="0"/>
      </c:catAx>
      <c:valAx>
        <c:axId val="10726233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725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214938132328312E-3"/>
          <c:y val="0.84214785651793522"/>
          <c:w val="0.9878346440101391"/>
          <c:h val="0.15785197014265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[op_raion_oblast_all.xlsx]Sheet1!$D$22</c:f>
              <c:strCache>
                <c:ptCount val="1"/>
                <c:pt idx="0">
                  <c:v>планирани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prstDash val="dash"/>
            </a:ln>
          </c:spPr>
          <c:invertIfNegative val="0"/>
          <c:cat>
            <c:strRef>
              <c:f>[op_raion_oblast_all.xlsx]Sheet1!$C$23:$C$28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ЮЗР</c:v>
                </c:pt>
                <c:pt idx="5">
                  <c:v>ЮЦР</c:v>
                </c:pt>
              </c:strCache>
            </c:strRef>
          </c:cat>
          <c:val>
            <c:numRef>
              <c:f>[op_raion_oblast_all.xlsx]Sheet1!$D$23:$D$28</c:f>
              <c:numCache>
                <c:formatCode>_(* #,##0.00_);_(* \(#,##0.00\);_(* "-"??_);_(@_)</c:formatCode>
                <c:ptCount val="6"/>
                <c:pt idx="0">
                  <c:v>2334.3000000000002</c:v>
                </c:pt>
                <c:pt idx="1">
                  <c:v>2372.5</c:v>
                </c:pt>
                <c:pt idx="2">
                  <c:v>1764.5</c:v>
                </c:pt>
                <c:pt idx="3">
                  <c:v>1968.1</c:v>
                </c:pt>
                <c:pt idx="4">
                  <c:v>4075.9</c:v>
                </c:pt>
                <c:pt idx="5">
                  <c:v>3896.2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28480"/>
        <c:axId val="107442560"/>
      </c:barChart>
      <c:lineChart>
        <c:grouping val="standard"/>
        <c:varyColors val="0"/>
        <c:ser>
          <c:idx val="1"/>
          <c:order val="1"/>
          <c:tx>
            <c:strRef>
              <c:f>[op_raion_oblast_all.xlsx]Sheet1!$E$22</c:f>
              <c:strCache>
                <c:ptCount val="1"/>
                <c:pt idx="0">
                  <c:v>договорени</c:v>
                </c:pt>
              </c:strCache>
            </c:strRef>
          </c:tx>
          <c:marker>
            <c:symbol val="none"/>
          </c:marker>
          <c:cat>
            <c:strRef>
              <c:f>[op_raion_oblast_all.xlsx]Sheet1!$C$23:$C$28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ЮЗР</c:v>
                </c:pt>
                <c:pt idx="5">
                  <c:v>ЮЦР</c:v>
                </c:pt>
              </c:strCache>
            </c:strRef>
          </c:cat>
          <c:val>
            <c:numRef>
              <c:f>[op_raion_oblast_all.xlsx]Sheet1!$E$23:$E$28</c:f>
              <c:numCache>
                <c:formatCode>_(* #,##0.00_);_(* \(#,##0.00\);_(* "-"??_);_(@_)</c:formatCode>
                <c:ptCount val="6"/>
                <c:pt idx="0">
                  <c:v>1548.8</c:v>
                </c:pt>
                <c:pt idx="1">
                  <c:v>937.30000000000007</c:v>
                </c:pt>
                <c:pt idx="2">
                  <c:v>1018.1999999999999</c:v>
                </c:pt>
                <c:pt idx="3">
                  <c:v>1601.5</c:v>
                </c:pt>
                <c:pt idx="4">
                  <c:v>4960.3999999999996</c:v>
                </c:pt>
                <c:pt idx="5">
                  <c:v>2238.1999999999998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[op_raion_oblast_all.xlsx]Sheet1!$F$22</c:f>
              <c:strCache>
                <c:ptCount val="1"/>
                <c:pt idx="0">
                  <c:v>изплатени</c:v>
                </c:pt>
              </c:strCache>
            </c:strRef>
          </c:tx>
          <c:marker>
            <c:symbol val="none"/>
          </c:marker>
          <c:cat>
            <c:strRef>
              <c:f>[op_raion_oblast_all.xlsx]Sheet1!$C$23:$C$28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ЮЗР</c:v>
                </c:pt>
                <c:pt idx="5">
                  <c:v>ЮЦР</c:v>
                </c:pt>
              </c:strCache>
            </c:strRef>
          </c:cat>
          <c:val>
            <c:numRef>
              <c:f>[op_raion_oblast_all.xlsx]Sheet1!$F$23:$F$28</c:f>
              <c:numCache>
                <c:formatCode>_(* #,##0.00_);_(* \(#,##0.00\);_(* "-"??_);_(@_)</c:formatCode>
                <c:ptCount val="6"/>
                <c:pt idx="0">
                  <c:v>554.6</c:v>
                </c:pt>
                <c:pt idx="1">
                  <c:v>310.5</c:v>
                </c:pt>
                <c:pt idx="2">
                  <c:v>309.7</c:v>
                </c:pt>
                <c:pt idx="3">
                  <c:v>345.7</c:v>
                </c:pt>
                <c:pt idx="4">
                  <c:v>1262.4000000000001</c:v>
                </c:pt>
                <c:pt idx="5">
                  <c:v>471.1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28480"/>
        <c:axId val="107442560"/>
      </c:lineChart>
      <c:catAx>
        <c:axId val="10742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42560"/>
        <c:crosses val="autoZero"/>
        <c:auto val="1"/>
        <c:lblAlgn val="ctr"/>
        <c:lblOffset val="100"/>
        <c:noMultiLvlLbl val="0"/>
      </c:catAx>
      <c:valAx>
        <c:axId val="10744256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7428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[op_raion_oblast_all.xlsx]Sheet1!$E$46</c:f>
              <c:strCache>
                <c:ptCount val="1"/>
                <c:pt idx="0">
                  <c:v>договорени</c:v>
                </c:pt>
              </c:strCache>
            </c:strRef>
          </c:tx>
          <c:invertIfNegative val="0"/>
          <c:cat>
            <c:strRef>
              <c:f>[op_raion_oblast_all.xlsx]Sheet1!$D$47:$D$57</c:f>
              <c:strCache>
                <c:ptCount val="11"/>
                <c:pt idx="0">
                  <c:v>ОПДУ</c:v>
                </c:pt>
                <c:pt idx="1">
                  <c:v>Инициатива МСП</c:v>
                </c:pt>
                <c:pt idx="2">
                  <c:v>ОПИК</c:v>
                </c:pt>
                <c:pt idx="3">
                  <c:v>ОПНОИР</c:v>
                </c:pt>
                <c:pt idx="4">
                  <c:v>ОПРЧР</c:v>
                </c:pt>
                <c:pt idx="5">
                  <c:v>ОПРР</c:v>
                </c:pt>
                <c:pt idx="6">
                  <c:v>ОПОС</c:v>
                </c:pt>
                <c:pt idx="7">
                  <c:v>ОПТТИ</c:v>
                </c:pt>
                <c:pt idx="8">
                  <c:v>ОПМДР</c:v>
                </c:pt>
                <c:pt idx="9">
                  <c:v>ПРСР</c:v>
                </c:pt>
                <c:pt idx="10">
                  <c:v>ОПХ</c:v>
                </c:pt>
              </c:strCache>
            </c:strRef>
          </c:cat>
          <c:val>
            <c:numRef>
              <c:f>[op_raion_oblast_all.xlsx]Sheet1!$E$47:$E$57</c:f>
              <c:numCache>
                <c:formatCode>_(* #,##0.00_);_(* \(#,##0.00\);_(* "-"??_);_(@_)</c:formatCode>
                <c:ptCount val="11"/>
                <c:pt idx="0">
                  <c:v>42.1</c:v>
                </c:pt>
                <c:pt idx="1">
                  <c:v>199.5</c:v>
                </c:pt>
                <c:pt idx="2">
                  <c:v>1017.5</c:v>
                </c:pt>
                <c:pt idx="3">
                  <c:v>722.6</c:v>
                </c:pt>
                <c:pt idx="4">
                  <c:v>502.1</c:v>
                </c:pt>
                <c:pt idx="5">
                  <c:v>1812.5</c:v>
                </c:pt>
                <c:pt idx="6">
                  <c:v>1840.5</c:v>
                </c:pt>
                <c:pt idx="7">
                  <c:v>5203.5</c:v>
                </c:pt>
                <c:pt idx="8">
                  <c:v>171.3</c:v>
                </c:pt>
                <c:pt idx="9">
                  <c:v>886.99999999999989</c:v>
                </c:pt>
                <c:pt idx="10">
                  <c:v>105.2</c:v>
                </c:pt>
              </c:numCache>
            </c:numRef>
          </c:val>
        </c:ser>
        <c:ser>
          <c:idx val="1"/>
          <c:order val="1"/>
          <c:tx>
            <c:strRef>
              <c:f>[op_raion_oblast_all.xlsx]Sheet1!$F$46</c:f>
              <c:strCache>
                <c:ptCount val="1"/>
                <c:pt idx="0">
                  <c:v>изплатени</c:v>
                </c:pt>
              </c:strCache>
            </c:strRef>
          </c:tx>
          <c:invertIfNegative val="0"/>
          <c:cat>
            <c:strRef>
              <c:f>[op_raion_oblast_all.xlsx]Sheet1!$D$47:$D$57</c:f>
              <c:strCache>
                <c:ptCount val="11"/>
                <c:pt idx="0">
                  <c:v>ОПДУ</c:v>
                </c:pt>
                <c:pt idx="1">
                  <c:v>Инициатива МСП</c:v>
                </c:pt>
                <c:pt idx="2">
                  <c:v>ОПИК</c:v>
                </c:pt>
                <c:pt idx="3">
                  <c:v>ОПНОИР</c:v>
                </c:pt>
                <c:pt idx="4">
                  <c:v>ОПРЧР</c:v>
                </c:pt>
                <c:pt idx="5">
                  <c:v>ОПРР</c:v>
                </c:pt>
                <c:pt idx="6">
                  <c:v>ОПОС</c:v>
                </c:pt>
                <c:pt idx="7">
                  <c:v>ОПТТИ</c:v>
                </c:pt>
                <c:pt idx="8">
                  <c:v>ОПМДР</c:v>
                </c:pt>
                <c:pt idx="9">
                  <c:v>ПРСР</c:v>
                </c:pt>
                <c:pt idx="10">
                  <c:v>ОПХ</c:v>
                </c:pt>
              </c:strCache>
            </c:strRef>
          </c:cat>
          <c:val>
            <c:numRef>
              <c:f>[op_raion_oblast_all.xlsx]Sheet1!$F$47:$F$57</c:f>
              <c:numCache>
                <c:formatCode>_(* #,##0.00_);_(* \(#,##0.00\);_(* "-"??_);_(@_)</c:formatCode>
                <c:ptCount val="11"/>
                <c:pt idx="0">
                  <c:v>25.3</c:v>
                </c:pt>
                <c:pt idx="1">
                  <c:v>199.5</c:v>
                </c:pt>
                <c:pt idx="2">
                  <c:v>386.8</c:v>
                </c:pt>
                <c:pt idx="3">
                  <c:v>159.4</c:v>
                </c:pt>
                <c:pt idx="4">
                  <c:v>306.2</c:v>
                </c:pt>
                <c:pt idx="5">
                  <c:v>845</c:v>
                </c:pt>
                <c:pt idx="6">
                  <c:v>358</c:v>
                </c:pt>
                <c:pt idx="7">
                  <c:v>1098.3</c:v>
                </c:pt>
                <c:pt idx="8">
                  <c:v>4.2</c:v>
                </c:pt>
                <c:pt idx="10">
                  <c:v>61.7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64192"/>
        <c:axId val="107465728"/>
      </c:barChart>
      <c:catAx>
        <c:axId val="10746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65728"/>
        <c:crosses val="autoZero"/>
        <c:auto val="1"/>
        <c:lblAlgn val="ctr"/>
        <c:lblOffset val="100"/>
        <c:noMultiLvlLbl val="0"/>
      </c:catAx>
      <c:valAx>
        <c:axId val="10746572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7464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Sheet0!$A$13</c:f>
              <c:strCache>
                <c:ptCount val="1"/>
                <c:pt idx="0">
                  <c:v>България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Sheet0!$B$12:$R$12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Sheet0!$B$13:$R$13</c:f>
              <c:numCache>
                <c:formatCode>#,##0</c:formatCode>
                <c:ptCount val="17"/>
                <c:pt idx="0">
                  <c:v>27927.831999999995</c:v>
                </c:pt>
                <c:pt idx="1">
                  <c:v>30750.974999999999</c:v>
                </c:pt>
                <c:pt idx="2">
                  <c:v>33806.22</c:v>
                </c:pt>
                <c:pt idx="3">
                  <c:v>36356.654000000002</c:v>
                </c:pt>
                <c:pt idx="4">
                  <c:v>40886.399000000005</c:v>
                </c:pt>
                <c:pt idx="5">
                  <c:v>46651.01999999999</c:v>
                </c:pt>
                <c:pt idx="6">
                  <c:v>53219.10500000001</c:v>
                </c:pt>
                <c:pt idx="7">
                  <c:v>63463.978000000003</c:v>
                </c:pt>
                <c:pt idx="8">
                  <c:v>72755.865000000005</c:v>
                </c:pt>
                <c:pt idx="9">
                  <c:v>72985.881999999998</c:v>
                </c:pt>
                <c:pt idx="10">
                  <c:v>74771.255000000005</c:v>
                </c:pt>
                <c:pt idx="11">
                  <c:v>80758.967999999993</c:v>
                </c:pt>
                <c:pt idx="12">
                  <c:v>82040.409</c:v>
                </c:pt>
                <c:pt idx="13">
                  <c:v>82166.087</c:v>
                </c:pt>
                <c:pt idx="14">
                  <c:v>83634.323999999993</c:v>
                </c:pt>
                <c:pt idx="15">
                  <c:v>88571.323000000004</c:v>
                </c:pt>
                <c:pt idx="16" formatCode="0">
                  <c:v>94130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CC-4F0E-BC87-D62D93FA7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24512"/>
        <c:axId val="106622976"/>
      </c:barChart>
      <c:lineChart>
        <c:grouping val="standard"/>
        <c:varyColors val="0"/>
        <c:ser>
          <c:idx val="1"/>
          <c:order val="1"/>
          <c:tx>
            <c:strRef>
              <c:f>Sheet0!$A$14</c:f>
              <c:strCache>
                <c:ptCount val="1"/>
                <c:pt idx="0">
                  <c:v>СЗР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Sheet0!$B$14:$R$14</c:f>
              <c:numCache>
                <c:formatCode>0.0%</c:formatCode>
                <c:ptCount val="17"/>
                <c:pt idx="0">
                  <c:v>0.1160973755499532</c:v>
                </c:pt>
                <c:pt idx="1">
                  <c:v>0.11431835901138096</c:v>
                </c:pt>
                <c:pt idx="2">
                  <c:v>0.1085023702738727</c:v>
                </c:pt>
                <c:pt idx="3">
                  <c:v>0.10238816256303454</c:v>
                </c:pt>
                <c:pt idx="4">
                  <c:v>9.7121514663103467E-2</c:v>
                </c:pt>
                <c:pt idx="5">
                  <c:v>9.3980003009580523E-2</c:v>
                </c:pt>
                <c:pt idx="6">
                  <c:v>8.5440914498656054E-2</c:v>
                </c:pt>
                <c:pt idx="7">
                  <c:v>8.1944658432851467E-2</c:v>
                </c:pt>
                <c:pt idx="8">
                  <c:v>7.8917720241522785E-2</c:v>
                </c:pt>
                <c:pt idx="9">
                  <c:v>7.5670237156276327E-2</c:v>
                </c:pt>
                <c:pt idx="10">
                  <c:v>7.2873592933541106E-2</c:v>
                </c:pt>
                <c:pt idx="11">
                  <c:v>7.2116944337376879E-2</c:v>
                </c:pt>
                <c:pt idx="12">
                  <c:v>7.1153728646087086E-2</c:v>
                </c:pt>
                <c:pt idx="13">
                  <c:v>7.0653139415048444E-2</c:v>
                </c:pt>
                <c:pt idx="14">
                  <c:v>7.1197538465188059E-2</c:v>
                </c:pt>
                <c:pt idx="15">
                  <c:v>6.7889818017057277E-2</c:v>
                </c:pt>
                <c:pt idx="16">
                  <c:v>6.7300541803888239E-2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CC-4F0E-BC87-D62D93FA7686}"/>
            </c:ext>
          </c:extLst>
        </c:ser>
        <c:ser>
          <c:idx val="2"/>
          <c:order val="2"/>
          <c:tx>
            <c:strRef>
              <c:f>Sheet0!$A$15</c:f>
              <c:strCache>
                <c:ptCount val="1"/>
                <c:pt idx="0">
                  <c:v>СЦР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Sheet0!$B$15:$R$15</c:f>
              <c:numCache>
                <c:formatCode>0.0%</c:formatCode>
                <c:ptCount val="17"/>
                <c:pt idx="0">
                  <c:v>0.10421113246456083</c:v>
                </c:pt>
                <c:pt idx="1">
                  <c:v>0.10601553284082864</c:v>
                </c:pt>
                <c:pt idx="2">
                  <c:v>0.10820399322964826</c:v>
                </c:pt>
                <c:pt idx="3">
                  <c:v>0.10038737338149986</c:v>
                </c:pt>
                <c:pt idx="4">
                  <c:v>9.6834328696934147E-2</c:v>
                </c:pt>
                <c:pt idx="5">
                  <c:v>9.5545284969117517E-2</c:v>
                </c:pt>
                <c:pt idx="6">
                  <c:v>8.9933342546816591E-2</c:v>
                </c:pt>
                <c:pt idx="7">
                  <c:v>8.6322480447097075E-2</c:v>
                </c:pt>
                <c:pt idx="8">
                  <c:v>8.3861472886069044E-2</c:v>
                </c:pt>
                <c:pt idx="9">
                  <c:v>8.2002996141089315E-2</c:v>
                </c:pt>
                <c:pt idx="10">
                  <c:v>7.929236977498906E-2</c:v>
                </c:pt>
                <c:pt idx="11">
                  <c:v>7.8752603673687374E-2</c:v>
                </c:pt>
                <c:pt idx="12">
                  <c:v>8.0242871534197249E-2</c:v>
                </c:pt>
                <c:pt idx="13">
                  <c:v>8.1790106421886694E-2</c:v>
                </c:pt>
                <c:pt idx="14">
                  <c:v>8.3457827673719231E-2</c:v>
                </c:pt>
                <c:pt idx="15">
                  <c:v>7.9916362997084281E-2</c:v>
                </c:pt>
                <c:pt idx="16">
                  <c:v>7.8444704132582602E-2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3CC-4F0E-BC87-D62D93FA7686}"/>
            </c:ext>
          </c:extLst>
        </c:ser>
        <c:ser>
          <c:idx val="3"/>
          <c:order val="3"/>
          <c:tx>
            <c:strRef>
              <c:f>Sheet0!$A$16</c:f>
              <c:strCache>
                <c:ptCount val="1"/>
                <c:pt idx="0">
                  <c:v>СИР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Sheet0!$B$16:$R$16</c:f>
              <c:numCache>
                <c:formatCode>0.0%</c:formatCode>
                <c:ptCount val="17"/>
                <c:pt idx="0">
                  <c:v>0.11953419800004525</c:v>
                </c:pt>
                <c:pt idx="1">
                  <c:v>0.1154172184784385</c:v>
                </c:pt>
                <c:pt idx="2">
                  <c:v>0.11440980387632808</c:v>
                </c:pt>
                <c:pt idx="3">
                  <c:v>0.11413770365116657</c:v>
                </c:pt>
                <c:pt idx="4">
                  <c:v>0.11331587308532599</c:v>
                </c:pt>
                <c:pt idx="5">
                  <c:v>0.11202623222386136</c:v>
                </c:pt>
                <c:pt idx="6">
                  <c:v>0.11325647058514042</c:v>
                </c:pt>
                <c:pt idx="7">
                  <c:v>0.11124841559727</c:v>
                </c:pt>
                <c:pt idx="8">
                  <c:v>0.11252776666183541</c:v>
                </c:pt>
                <c:pt idx="9">
                  <c:v>0.10753046733065444</c:v>
                </c:pt>
                <c:pt idx="10">
                  <c:v>0.10586473371351061</c:v>
                </c:pt>
                <c:pt idx="11">
                  <c:v>0.10667991695981059</c:v>
                </c:pt>
                <c:pt idx="12">
                  <c:v>0.10912529702283665</c:v>
                </c:pt>
                <c:pt idx="13">
                  <c:v>0.10896942189786889</c:v>
                </c:pt>
                <c:pt idx="14">
                  <c:v>0.11152535889451325</c:v>
                </c:pt>
                <c:pt idx="15">
                  <c:v>0.10900540573386264</c:v>
                </c:pt>
                <c:pt idx="16">
                  <c:v>0.10635291617975141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3CC-4F0E-BC87-D62D93FA7686}"/>
            </c:ext>
          </c:extLst>
        </c:ser>
        <c:ser>
          <c:idx val="4"/>
          <c:order val="4"/>
          <c:tx>
            <c:strRef>
              <c:f>Sheet0!$A$17</c:f>
              <c:strCache>
                <c:ptCount val="1"/>
                <c:pt idx="0">
                  <c:v>ЮИР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Sheet0!$B$17:$R$17</c:f>
              <c:numCache>
                <c:formatCode>0.0%</c:formatCode>
                <c:ptCount val="17"/>
                <c:pt idx="0">
                  <c:v>0.15261446001250659</c:v>
                </c:pt>
                <c:pt idx="1">
                  <c:v>0.13902245375959624</c:v>
                </c:pt>
                <c:pt idx="2">
                  <c:v>0.131784860892463</c:v>
                </c:pt>
                <c:pt idx="3">
                  <c:v>0.13532086863659123</c:v>
                </c:pt>
                <c:pt idx="4">
                  <c:v>0.13480005906120515</c:v>
                </c:pt>
                <c:pt idx="5">
                  <c:v>0.13702103405241733</c:v>
                </c:pt>
                <c:pt idx="6">
                  <c:v>0.12851580273663002</c:v>
                </c:pt>
                <c:pt idx="7">
                  <c:v>0.11971764518133421</c:v>
                </c:pt>
                <c:pt idx="8">
                  <c:v>0.12141122918406647</c:v>
                </c:pt>
                <c:pt idx="9">
                  <c:v>0.12268102754447771</c:v>
                </c:pt>
                <c:pt idx="10">
                  <c:v>0.11917785785459932</c:v>
                </c:pt>
                <c:pt idx="11">
                  <c:v>0.11780926918234023</c:v>
                </c:pt>
                <c:pt idx="12">
                  <c:v>0.1218387514377214</c:v>
                </c:pt>
                <c:pt idx="13">
                  <c:v>0.12404401100419933</c:v>
                </c:pt>
                <c:pt idx="14">
                  <c:v>0.12487118327159553</c:v>
                </c:pt>
                <c:pt idx="15">
                  <c:v>0.1222299908515536</c:v>
                </c:pt>
                <c:pt idx="16">
                  <c:v>0.12957611813449485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3CC-4F0E-BC87-D62D93FA7686}"/>
            </c:ext>
          </c:extLst>
        </c:ser>
        <c:ser>
          <c:idx val="5"/>
          <c:order val="5"/>
          <c:tx>
            <c:strRef>
              <c:f>Sheet0!$A$18</c:f>
              <c:strCache>
                <c:ptCount val="1"/>
                <c:pt idx="0">
                  <c:v>ЮЗР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Sheet0!$B$18:$R$18</c:f>
              <c:numCache>
                <c:formatCode>0.0%</c:formatCode>
                <c:ptCount val="17"/>
                <c:pt idx="0">
                  <c:v>0.35282258930804222</c:v>
                </c:pt>
                <c:pt idx="1">
                  <c:v>0.3700647215250899</c:v>
                </c:pt>
                <c:pt idx="2">
                  <c:v>0.38658945010711038</c:v>
                </c:pt>
                <c:pt idx="3">
                  <c:v>0.39292119676359655</c:v>
                </c:pt>
                <c:pt idx="4">
                  <c:v>0.40140255442891903</c:v>
                </c:pt>
                <c:pt idx="5">
                  <c:v>0.40623531918487532</c:v>
                </c:pt>
                <c:pt idx="6">
                  <c:v>0.43133318382562053</c:v>
                </c:pt>
                <c:pt idx="7">
                  <c:v>0.45560561930107818</c:v>
                </c:pt>
                <c:pt idx="8">
                  <c:v>0.46248638511823076</c:v>
                </c:pt>
                <c:pt idx="9">
                  <c:v>0.47055483963323208</c:v>
                </c:pt>
                <c:pt idx="10">
                  <c:v>0.48079738664276805</c:v>
                </c:pt>
                <c:pt idx="11">
                  <c:v>0.48408211457085482</c:v>
                </c:pt>
                <c:pt idx="12">
                  <c:v>0.47535332253158313</c:v>
                </c:pt>
                <c:pt idx="13">
                  <c:v>0.47291232208733508</c:v>
                </c:pt>
                <c:pt idx="14">
                  <c:v>0.4720315788048936</c:v>
                </c:pt>
                <c:pt idx="15">
                  <c:v>0.47904715163845973</c:v>
                </c:pt>
                <c:pt idx="16">
                  <c:v>0.47915648571125041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3CC-4F0E-BC87-D62D93FA7686}"/>
            </c:ext>
          </c:extLst>
        </c:ser>
        <c:ser>
          <c:idx val="6"/>
          <c:order val="6"/>
          <c:tx>
            <c:strRef>
              <c:f>Sheet0!$A$19</c:f>
              <c:strCache>
                <c:ptCount val="1"/>
                <c:pt idx="0">
                  <c:v>ЮЦР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Sheet0!$B$12:$Q$12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strCache>
            </c:strRef>
          </c:cat>
          <c:val>
            <c:numRef>
              <c:f>Sheet0!$B$19:$R$19</c:f>
              <c:numCache>
                <c:formatCode>0.0%</c:formatCode>
                <c:ptCount val="17"/>
                <c:pt idx="0">
                  <c:v>0.15472024466489201</c:v>
                </c:pt>
                <c:pt idx="1">
                  <c:v>0.15516171438466586</c:v>
                </c:pt>
                <c:pt idx="2">
                  <c:v>0.15050952162057751</c:v>
                </c:pt>
                <c:pt idx="3">
                  <c:v>0.15484469500411122</c:v>
                </c:pt>
                <c:pt idx="4">
                  <c:v>0.15652567006451215</c:v>
                </c:pt>
                <c:pt idx="5">
                  <c:v>0.15519212656014811</c:v>
                </c:pt>
                <c:pt idx="6">
                  <c:v>0.15152028580713633</c:v>
                </c:pt>
                <c:pt idx="7">
                  <c:v>0.14516118104036904</c:v>
                </c:pt>
                <c:pt idx="8">
                  <c:v>0.14079542590827554</c:v>
                </c:pt>
                <c:pt idx="9">
                  <c:v>0.14156043219427011</c:v>
                </c:pt>
                <c:pt idx="10">
                  <c:v>0.14199405908059184</c:v>
                </c:pt>
                <c:pt idx="11">
                  <c:v>0.14055915127593013</c:v>
                </c:pt>
                <c:pt idx="12">
                  <c:v>0.14228602882757449</c:v>
                </c:pt>
                <c:pt idx="13">
                  <c:v>0.14163099917366148</c:v>
                </c:pt>
                <c:pt idx="14">
                  <c:v>0.13691651289009044</c:v>
                </c:pt>
                <c:pt idx="15">
                  <c:v>0.1419112707619824</c:v>
                </c:pt>
                <c:pt idx="16">
                  <c:v>0.14033783065972591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3CC-4F0E-BC87-D62D93FA7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615552"/>
        <c:axId val="106617088"/>
      </c:lineChart>
      <c:catAx>
        <c:axId val="10661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617088"/>
        <c:crosses val="autoZero"/>
        <c:auto val="1"/>
        <c:lblAlgn val="ctr"/>
        <c:lblOffset val="100"/>
        <c:noMultiLvlLbl val="0"/>
      </c:catAx>
      <c:valAx>
        <c:axId val="10661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615552"/>
        <c:crosses val="autoZero"/>
        <c:crossBetween val="between"/>
      </c:valAx>
      <c:valAx>
        <c:axId val="10662297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624512"/>
        <c:crosses val="max"/>
        <c:crossBetween val="between"/>
      </c:valAx>
      <c:catAx>
        <c:axId val="106624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622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'key indicators'!$C$98</c:f>
              <c:strCache>
                <c:ptCount val="1"/>
                <c:pt idx="0">
                  <c:v>България</c:v>
                </c:pt>
              </c:strCache>
            </c:strRef>
          </c:tx>
          <c:invertIfNegative val="0"/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indicators'!$C$99:$C$107</c:f>
              <c:numCache>
                <c:formatCode>General</c:formatCode>
                <c:ptCount val="9"/>
                <c:pt idx="0">
                  <c:v>44</c:v>
                </c:pt>
                <c:pt idx="1">
                  <c:v>45</c:v>
                </c:pt>
                <c:pt idx="2">
                  <c:v>45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45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77344"/>
        <c:axId val="105978880"/>
      </c:barChart>
      <c:lineChart>
        <c:grouping val="standard"/>
        <c:varyColors val="0"/>
        <c:ser>
          <c:idx val="0"/>
          <c:order val="0"/>
          <c:tx>
            <c:strRef>
              <c:f>'key indicators'!$B$98</c:f>
              <c:strCache>
                <c:ptCount val="1"/>
                <c:pt idx="0">
                  <c:v>ЕС 28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"/>
                  <c:y val="-2.9204432175005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indicators'!$B$99:$B$107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'key indicators'!$D$98</c:f>
              <c:strCache>
                <c:ptCount val="1"/>
                <c:pt idx="0">
                  <c:v>ЮИР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1.871159735964226E-2"/>
                  <c:y val="-1.4602216087502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3.2320031803018449E-2"/>
                  <c:y val="-1.168177287000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indicators'!$D$99:$D$107</c:f>
              <c:numCache>
                <c:formatCode>General</c:formatCode>
                <c:ptCount val="9"/>
                <c:pt idx="0">
                  <c:v>37</c:v>
                </c:pt>
                <c:pt idx="1">
                  <c:v>36</c:v>
                </c:pt>
                <c:pt idx="2">
                  <c:v>36</c:v>
                </c:pt>
                <c:pt idx="3">
                  <c:v>38</c:v>
                </c:pt>
                <c:pt idx="4">
                  <c:v>39</c:v>
                </c:pt>
                <c:pt idx="5">
                  <c:v>39</c:v>
                </c:pt>
                <c:pt idx="6">
                  <c:v>39</c:v>
                </c:pt>
                <c:pt idx="7">
                  <c:v>43</c:v>
                </c:pt>
                <c:pt idx="8">
                  <c:v>64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'key indicators'!$E$98</c:f>
              <c:strCache>
                <c:ptCount val="1"/>
                <c:pt idx="0">
                  <c:v>ЮЦР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5.1031629162660705E-3"/>
                  <c:y val="-8.7613296525017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8.5052715271101177E-3"/>
                  <c:y val="5.840886435001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320031803018449E-2"/>
                  <c:y val="-2.0443102522504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indicators'!$E$99:$E$107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32</c:v>
                </c:pt>
                <c:pt idx="3">
                  <c:v>33</c:v>
                </c:pt>
                <c:pt idx="4">
                  <c:v>32</c:v>
                </c:pt>
                <c:pt idx="5">
                  <c:v>32</c:v>
                </c:pt>
                <c:pt idx="6">
                  <c:v>33</c:v>
                </c:pt>
                <c:pt idx="7">
                  <c:v>34</c:v>
                </c:pt>
                <c:pt idx="8">
                  <c:v>39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'key indicators'!$F$98</c:f>
              <c:strCache>
                <c:ptCount val="1"/>
                <c:pt idx="0">
                  <c:v>ЮЗР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1.7010543054220236E-3"/>
                  <c:y val="3.212487539250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indicators'!$F$99:$F$107</c:f>
              <c:numCache>
                <c:formatCode>General</c:formatCode>
                <c:ptCount val="9"/>
                <c:pt idx="0">
                  <c:v>74</c:v>
                </c:pt>
                <c:pt idx="1">
                  <c:v>77</c:v>
                </c:pt>
                <c:pt idx="2">
                  <c:v>75</c:v>
                </c:pt>
                <c:pt idx="3">
                  <c:v>75</c:v>
                </c:pt>
                <c:pt idx="4">
                  <c:v>74</c:v>
                </c:pt>
                <c:pt idx="5">
                  <c:v>74</c:v>
                </c:pt>
                <c:pt idx="6">
                  <c:v>76</c:v>
                </c:pt>
                <c:pt idx="7">
                  <c:v>78</c:v>
                </c:pt>
                <c:pt idx="8">
                  <c:v>90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'key indicators'!$G$98</c:f>
              <c:strCache>
                <c:ptCount val="1"/>
                <c:pt idx="0">
                  <c:v>СИР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3.4021086108440471E-2"/>
                  <c:y val="1.168177287000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indicators'!$G$99:$G$107</c:f>
              <c:numCache>
                <c:formatCode>General</c:formatCode>
                <c:ptCount val="9"/>
                <c:pt idx="0">
                  <c:v>36</c:v>
                </c:pt>
                <c:pt idx="1">
                  <c:v>36</c:v>
                </c:pt>
                <c:pt idx="2">
                  <c:v>37</c:v>
                </c:pt>
                <c:pt idx="3">
                  <c:v>38</c:v>
                </c:pt>
                <c:pt idx="4">
                  <c:v>38</c:v>
                </c:pt>
                <c:pt idx="5">
                  <c:v>39</c:v>
                </c:pt>
                <c:pt idx="6">
                  <c:v>39</c:v>
                </c:pt>
                <c:pt idx="7">
                  <c:v>39</c:v>
                </c:pt>
                <c:pt idx="8">
                  <c:v>45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'key indicators'!$H$98</c:f>
              <c:strCache>
                <c:ptCount val="1"/>
                <c:pt idx="0">
                  <c:v>СЦР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3.57221404138624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indicators'!$H$99:$H$107</c:f>
              <c:numCache>
                <c:formatCode>General</c:formatCode>
                <c:ptCount val="9"/>
                <c:pt idx="0">
                  <c:v>30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32</c:v>
                </c:pt>
                <c:pt idx="5">
                  <c:v>34</c:v>
                </c:pt>
                <c:pt idx="6">
                  <c:v>33</c:v>
                </c:pt>
                <c:pt idx="7">
                  <c:v>34</c:v>
                </c:pt>
                <c:pt idx="8">
                  <c:v>38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'key indicators'!$I$98</c:f>
              <c:strCache>
                <c:ptCount val="1"/>
                <c:pt idx="0">
                  <c:v>СЗР</c:v>
                </c:pt>
              </c:strCache>
            </c:strRef>
          </c:tx>
          <c:spPr>
            <a:ln w="28575"/>
          </c:spPr>
          <c:marker>
            <c:symbol val="none"/>
          </c:marker>
          <c:dPt>
            <c:idx val="8"/>
            <c:bubble3D val="0"/>
            <c:spPr>
              <a:ln w="28575">
                <a:prstDash val="sysDot"/>
              </a:ln>
            </c:spPr>
          </c:dPt>
          <c:dLbls>
            <c:dLbl>
              <c:idx val="0"/>
              <c:layout>
                <c:manualLayout>
                  <c:x val="-3.0618977497596424E-2"/>
                  <c:y val="2.6283988957505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5309488748798212E-2"/>
                  <c:y val="2.3363545740004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010543054220235E-2"/>
                  <c:y val="2.9204432175005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'key indicators'!$A$99:$A$107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цел 2020*</c:v>
                </c:pt>
              </c:strCache>
            </c:strRef>
          </c:cat>
          <c:val>
            <c:numRef>
              <c:f>'key indicators'!$I$99:$I$107</c:f>
              <c:numCache>
                <c:formatCode>General</c:formatCode>
                <c:ptCount val="9"/>
                <c:pt idx="0">
                  <c:v>28</c:v>
                </c:pt>
                <c:pt idx="1">
                  <c:v>28</c:v>
                </c:pt>
                <c:pt idx="2">
                  <c:v>28</c:v>
                </c:pt>
                <c:pt idx="3">
                  <c:v>29</c:v>
                </c:pt>
                <c:pt idx="4">
                  <c:v>29</c:v>
                </c:pt>
                <c:pt idx="5">
                  <c:v>30</c:v>
                </c:pt>
                <c:pt idx="6">
                  <c:v>29</c:v>
                </c:pt>
                <c:pt idx="7">
                  <c:v>29</c:v>
                </c:pt>
                <c:pt idx="8">
                  <c:v>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977344"/>
        <c:axId val="105978880"/>
      </c:lineChart>
      <c:catAx>
        <c:axId val="105977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05978880"/>
        <c:crosses val="autoZero"/>
        <c:auto val="1"/>
        <c:lblAlgn val="ctr"/>
        <c:lblOffset val="100"/>
        <c:noMultiLvlLbl val="0"/>
      </c:catAx>
      <c:valAx>
        <c:axId val="10597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105977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'key indicators'!$B$125</c:f>
              <c:strCache>
                <c:ptCount val="1"/>
                <c:pt idx="0">
                  <c:v>ЕС 28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indicators'!$B$126:$B$137</c:f>
              <c:numCache>
                <c:formatCode>General</c:formatCode>
                <c:ptCount val="12"/>
                <c:pt idx="0">
                  <c:v>7.2</c:v>
                </c:pt>
                <c:pt idx="1">
                  <c:v>7</c:v>
                </c:pt>
                <c:pt idx="2">
                  <c:v>9</c:v>
                </c:pt>
                <c:pt idx="3">
                  <c:v>9.6</c:v>
                </c:pt>
                <c:pt idx="4">
                  <c:v>9.6999999999999993</c:v>
                </c:pt>
                <c:pt idx="5">
                  <c:v>10.5</c:v>
                </c:pt>
                <c:pt idx="6">
                  <c:v>10.9</c:v>
                </c:pt>
                <c:pt idx="7">
                  <c:v>10.199999999999999</c:v>
                </c:pt>
                <c:pt idx="8">
                  <c:v>9.4</c:v>
                </c:pt>
                <c:pt idx="9">
                  <c:v>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046976"/>
        <c:axId val="106048512"/>
      </c:areaChart>
      <c:barChart>
        <c:barDir val="col"/>
        <c:grouping val="clustered"/>
        <c:varyColors val="0"/>
        <c:ser>
          <c:idx val="1"/>
          <c:order val="1"/>
          <c:tx>
            <c:strRef>
              <c:f>'key indicators'!$C$125</c:f>
              <c:strCache>
                <c:ptCount val="1"/>
                <c:pt idx="0">
                  <c:v>България</c:v>
                </c:pt>
              </c:strCache>
            </c:strRef>
          </c:tx>
          <c:invertIfNegative val="0"/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indicators'!$C$126:$C$137</c:f>
              <c:numCache>
                <c:formatCode>General</c:formatCode>
                <c:ptCount val="12"/>
                <c:pt idx="0">
                  <c:v>6.9</c:v>
                </c:pt>
                <c:pt idx="1">
                  <c:v>5.6</c:v>
                </c:pt>
                <c:pt idx="2">
                  <c:v>6.8</c:v>
                </c:pt>
                <c:pt idx="3">
                  <c:v>10.3</c:v>
                </c:pt>
                <c:pt idx="4">
                  <c:v>11.3</c:v>
                </c:pt>
                <c:pt idx="5">
                  <c:v>12.3</c:v>
                </c:pt>
                <c:pt idx="6">
                  <c:v>12.9</c:v>
                </c:pt>
                <c:pt idx="7">
                  <c:v>11.4</c:v>
                </c:pt>
                <c:pt idx="8">
                  <c:v>9.1</c:v>
                </c:pt>
                <c:pt idx="9">
                  <c:v>7.6</c:v>
                </c:pt>
                <c:pt idx="10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46976"/>
        <c:axId val="106048512"/>
      </c:barChart>
      <c:lineChart>
        <c:grouping val="standard"/>
        <c:varyColors val="0"/>
        <c:ser>
          <c:idx val="2"/>
          <c:order val="2"/>
          <c:tx>
            <c:strRef>
              <c:f>'key indicators'!$D$125</c:f>
              <c:strCache>
                <c:ptCount val="1"/>
                <c:pt idx="0">
                  <c:v>ЮИР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indicators'!$D$126:$D$137</c:f>
              <c:numCache>
                <c:formatCode>General</c:formatCode>
                <c:ptCount val="12"/>
                <c:pt idx="0">
                  <c:v>6.5</c:v>
                </c:pt>
                <c:pt idx="1">
                  <c:v>5.8</c:v>
                </c:pt>
                <c:pt idx="2">
                  <c:v>6.6</c:v>
                </c:pt>
                <c:pt idx="3">
                  <c:v>10.5</c:v>
                </c:pt>
                <c:pt idx="4">
                  <c:v>11.5</c:v>
                </c:pt>
                <c:pt idx="5">
                  <c:v>11.9</c:v>
                </c:pt>
                <c:pt idx="6">
                  <c:v>13</c:v>
                </c:pt>
                <c:pt idx="7">
                  <c:v>11.9</c:v>
                </c:pt>
                <c:pt idx="8">
                  <c:v>10.4</c:v>
                </c:pt>
                <c:pt idx="9">
                  <c:v>7.9</c:v>
                </c:pt>
                <c:pt idx="10">
                  <c:v>7</c:v>
                </c:pt>
                <c:pt idx="11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'key indicators'!$E$125</c:f>
              <c:strCache>
                <c:ptCount val="1"/>
                <c:pt idx="0">
                  <c:v>ЮЦР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indicators'!$E$126:$E$137</c:f>
              <c:numCache>
                <c:formatCode>General</c:formatCode>
                <c:ptCount val="12"/>
                <c:pt idx="0">
                  <c:v>5.6</c:v>
                </c:pt>
                <c:pt idx="1">
                  <c:v>5.0999999999999996</c:v>
                </c:pt>
                <c:pt idx="2">
                  <c:v>7.3</c:v>
                </c:pt>
                <c:pt idx="3">
                  <c:v>11.5</c:v>
                </c:pt>
                <c:pt idx="4">
                  <c:v>12.9</c:v>
                </c:pt>
                <c:pt idx="5">
                  <c:v>13.8</c:v>
                </c:pt>
                <c:pt idx="6">
                  <c:v>13.5</c:v>
                </c:pt>
                <c:pt idx="7">
                  <c:v>12</c:v>
                </c:pt>
                <c:pt idx="8">
                  <c:v>9.1999999999999993</c:v>
                </c:pt>
                <c:pt idx="9">
                  <c:v>7.1</c:v>
                </c:pt>
                <c:pt idx="10">
                  <c:v>5.2</c:v>
                </c:pt>
                <c:pt idx="11">
                  <c:v>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'key indicators'!$F$125</c:f>
              <c:strCache>
                <c:ptCount val="1"/>
                <c:pt idx="0">
                  <c:v>ЮЗР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indicators'!$F$126:$F$137</c:f>
              <c:numCache>
                <c:formatCode>General</c:formatCode>
                <c:ptCount val="12"/>
                <c:pt idx="0">
                  <c:v>3.9</c:v>
                </c:pt>
                <c:pt idx="1">
                  <c:v>2.9</c:v>
                </c:pt>
                <c:pt idx="2">
                  <c:v>4.0999999999999996</c:v>
                </c:pt>
                <c:pt idx="3">
                  <c:v>6.9</c:v>
                </c:pt>
                <c:pt idx="4">
                  <c:v>7.5</c:v>
                </c:pt>
                <c:pt idx="5">
                  <c:v>8.1999999999999993</c:v>
                </c:pt>
                <c:pt idx="6">
                  <c:v>9.8000000000000007</c:v>
                </c:pt>
                <c:pt idx="7">
                  <c:v>8.9</c:v>
                </c:pt>
                <c:pt idx="8">
                  <c:v>6.7</c:v>
                </c:pt>
                <c:pt idx="9">
                  <c:v>5.4</c:v>
                </c:pt>
                <c:pt idx="10">
                  <c:v>3.3</c:v>
                </c:pt>
                <c:pt idx="11">
                  <c:v>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'key indicators'!$G$125</c:f>
              <c:strCache>
                <c:ptCount val="1"/>
                <c:pt idx="0">
                  <c:v>СИР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indicators'!$G$126:$G$137</c:f>
              <c:numCache>
                <c:formatCode>General</c:formatCode>
                <c:ptCount val="12"/>
                <c:pt idx="0">
                  <c:v>10.8</c:v>
                </c:pt>
                <c:pt idx="1">
                  <c:v>8.6</c:v>
                </c:pt>
                <c:pt idx="2">
                  <c:v>10.4</c:v>
                </c:pt>
                <c:pt idx="3">
                  <c:v>14.6</c:v>
                </c:pt>
                <c:pt idx="4">
                  <c:v>15.4</c:v>
                </c:pt>
                <c:pt idx="5">
                  <c:v>18.2</c:v>
                </c:pt>
                <c:pt idx="6">
                  <c:v>16.8</c:v>
                </c:pt>
                <c:pt idx="7">
                  <c:v>12.6</c:v>
                </c:pt>
                <c:pt idx="8">
                  <c:v>10.3</c:v>
                </c:pt>
                <c:pt idx="9">
                  <c:v>9.6999999999999993</c:v>
                </c:pt>
                <c:pt idx="10">
                  <c:v>9.4</c:v>
                </c:pt>
                <c:pt idx="11">
                  <c:v>14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'key indicators'!$H$125</c:f>
              <c:strCache>
                <c:ptCount val="1"/>
                <c:pt idx="0">
                  <c:v>СЦР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indicators'!$H$126:$H$137</c:f>
              <c:numCache>
                <c:formatCode>General</c:formatCode>
                <c:ptCount val="12"/>
                <c:pt idx="0">
                  <c:v>10.7</c:v>
                </c:pt>
                <c:pt idx="1">
                  <c:v>8.5</c:v>
                </c:pt>
                <c:pt idx="2">
                  <c:v>8.4</c:v>
                </c:pt>
                <c:pt idx="3">
                  <c:v>11.6</c:v>
                </c:pt>
                <c:pt idx="4">
                  <c:v>12.8</c:v>
                </c:pt>
                <c:pt idx="5">
                  <c:v>14.3</c:v>
                </c:pt>
                <c:pt idx="6">
                  <c:v>15.3</c:v>
                </c:pt>
                <c:pt idx="7">
                  <c:v>13.2</c:v>
                </c:pt>
                <c:pt idx="8">
                  <c:v>10.6</c:v>
                </c:pt>
                <c:pt idx="9">
                  <c:v>9.3000000000000007</c:v>
                </c:pt>
                <c:pt idx="10">
                  <c:v>6.9</c:v>
                </c:pt>
                <c:pt idx="11">
                  <c:v>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'key indicators'!$I$125</c:f>
              <c:strCache>
                <c:ptCount val="1"/>
                <c:pt idx="0">
                  <c:v>СЗР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indicators'!$A$126:$A$137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indicators'!$I$126:$I$137</c:f>
              <c:numCache>
                <c:formatCode>General</c:formatCode>
                <c:ptCount val="12"/>
                <c:pt idx="0">
                  <c:v>9</c:v>
                </c:pt>
                <c:pt idx="1">
                  <c:v>7.1</c:v>
                </c:pt>
                <c:pt idx="2">
                  <c:v>8</c:v>
                </c:pt>
                <c:pt idx="3">
                  <c:v>11.2</c:v>
                </c:pt>
                <c:pt idx="4">
                  <c:v>12.8</c:v>
                </c:pt>
                <c:pt idx="5">
                  <c:v>12.3</c:v>
                </c:pt>
                <c:pt idx="6">
                  <c:v>14</c:v>
                </c:pt>
                <c:pt idx="7">
                  <c:v>14.2</c:v>
                </c:pt>
                <c:pt idx="8">
                  <c:v>12.1</c:v>
                </c:pt>
                <c:pt idx="9">
                  <c:v>10.6</c:v>
                </c:pt>
                <c:pt idx="10">
                  <c:v>11.3</c:v>
                </c:pt>
                <c:pt idx="11">
                  <c:v>8.8000000000000007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46976"/>
        <c:axId val="106048512"/>
      </c:lineChart>
      <c:catAx>
        <c:axId val="106046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048512"/>
        <c:crosses val="autoZero"/>
        <c:auto val="1"/>
        <c:lblAlgn val="ctr"/>
        <c:lblOffset val="100"/>
        <c:noMultiLvlLbl val="0"/>
      </c:catAx>
      <c:valAx>
        <c:axId val="10604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46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'key indicators'!$B$145</c:f>
              <c:strCache>
                <c:ptCount val="1"/>
                <c:pt idx="0">
                  <c:v>ЕС 28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indicators'!$B$146:$B$157</c:f>
              <c:numCache>
                <c:formatCode>General</c:formatCode>
                <c:ptCount val="12"/>
                <c:pt idx="0">
                  <c:v>57.2</c:v>
                </c:pt>
                <c:pt idx="1">
                  <c:v>57.4</c:v>
                </c:pt>
                <c:pt idx="2">
                  <c:v>57.4</c:v>
                </c:pt>
                <c:pt idx="3">
                  <c:v>57.3</c:v>
                </c:pt>
                <c:pt idx="4">
                  <c:v>57.3</c:v>
                </c:pt>
                <c:pt idx="5">
                  <c:v>57.6</c:v>
                </c:pt>
                <c:pt idx="6">
                  <c:v>57.6</c:v>
                </c:pt>
                <c:pt idx="7">
                  <c:v>57.6</c:v>
                </c:pt>
                <c:pt idx="8">
                  <c:v>57.5</c:v>
                </c:pt>
                <c:pt idx="9">
                  <c:v>57.7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107264"/>
        <c:axId val="106108800"/>
      </c:areaChart>
      <c:barChart>
        <c:barDir val="col"/>
        <c:grouping val="clustered"/>
        <c:varyColors val="0"/>
        <c:ser>
          <c:idx val="1"/>
          <c:order val="1"/>
          <c:tx>
            <c:strRef>
              <c:f>'key indicators'!$C$145</c:f>
              <c:strCache>
                <c:ptCount val="1"/>
                <c:pt idx="0">
                  <c:v>България</c:v>
                </c:pt>
              </c:strCache>
            </c:strRef>
          </c:tx>
          <c:invertIfNegative val="0"/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indicators'!$C$146:$C$157</c:f>
              <c:numCache>
                <c:formatCode>General</c:formatCode>
                <c:ptCount val="12"/>
                <c:pt idx="0">
                  <c:v>52.6</c:v>
                </c:pt>
                <c:pt idx="1">
                  <c:v>53.8</c:v>
                </c:pt>
                <c:pt idx="2">
                  <c:v>53</c:v>
                </c:pt>
                <c:pt idx="3">
                  <c:v>53.4</c:v>
                </c:pt>
                <c:pt idx="4">
                  <c:v>52.5</c:v>
                </c:pt>
                <c:pt idx="5">
                  <c:v>53.1</c:v>
                </c:pt>
                <c:pt idx="6">
                  <c:v>53.9</c:v>
                </c:pt>
                <c:pt idx="7">
                  <c:v>54.1</c:v>
                </c:pt>
                <c:pt idx="8">
                  <c:v>54.1</c:v>
                </c:pt>
                <c:pt idx="9">
                  <c:v>53.3</c:v>
                </c:pt>
                <c:pt idx="10">
                  <c:v>55.4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07264"/>
        <c:axId val="106108800"/>
      </c:barChart>
      <c:lineChart>
        <c:grouping val="standard"/>
        <c:varyColors val="0"/>
        <c:ser>
          <c:idx val="2"/>
          <c:order val="2"/>
          <c:tx>
            <c:strRef>
              <c:f>'key indicators'!$D$145</c:f>
              <c:strCache>
                <c:ptCount val="1"/>
                <c:pt idx="0">
                  <c:v>ЮИР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indicators'!$D$146:$D$157</c:f>
              <c:numCache>
                <c:formatCode>General</c:formatCode>
                <c:ptCount val="12"/>
                <c:pt idx="0">
                  <c:v>50.5</c:v>
                </c:pt>
                <c:pt idx="1">
                  <c:v>51.9</c:v>
                </c:pt>
                <c:pt idx="2">
                  <c:v>51</c:v>
                </c:pt>
                <c:pt idx="3">
                  <c:v>53</c:v>
                </c:pt>
                <c:pt idx="4">
                  <c:v>52.3</c:v>
                </c:pt>
                <c:pt idx="5">
                  <c:v>52.9</c:v>
                </c:pt>
                <c:pt idx="6">
                  <c:v>52.3</c:v>
                </c:pt>
                <c:pt idx="7">
                  <c:v>51.9</c:v>
                </c:pt>
                <c:pt idx="8">
                  <c:v>52.7</c:v>
                </c:pt>
                <c:pt idx="9">
                  <c:v>52.5</c:v>
                </c:pt>
                <c:pt idx="10">
                  <c:v>54.8</c:v>
                </c:pt>
                <c:pt idx="11">
                  <c:v>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'key indicators'!$E$145</c:f>
              <c:strCache>
                <c:ptCount val="1"/>
                <c:pt idx="0">
                  <c:v>ЮЦР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solidFill>
                  <a:schemeClr val="accent1"/>
                </a:solidFill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indicators'!$E$146:$E$157</c:f>
              <c:numCache>
                <c:formatCode>General</c:formatCode>
                <c:ptCount val="12"/>
                <c:pt idx="0">
                  <c:v>51</c:v>
                </c:pt>
                <c:pt idx="1">
                  <c:v>52.7</c:v>
                </c:pt>
                <c:pt idx="2">
                  <c:v>51.8</c:v>
                </c:pt>
                <c:pt idx="3">
                  <c:v>51.8</c:v>
                </c:pt>
                <c:pt idx="4">
                  <c:v>50.7</c:v>
                </c:pt>
                <c:pt idx="5">
                  <c:v>52.1</c:v>
                </c:pt>
                <c:pt idx="6">
                  <c:v>54</c:v>
                </c:pt>
                <c:pt idx="7">
                  <c:v>54.9</c:v>
                </c:pt>
                <c:pt idx="8">
                  <c:v>53.1</c:v>
                </c:pt>
                <c:pt idx="9">
                  <c:v>52</c:v>
                </c:pt>
                <c:pt idx="10">
                  <c:v>55.3</c:v>
                </c:pt>
                <c:pt idx="11">
                  <c:v>56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'key indicators'!$F$145</c:f>
              <c:strCache>
                <c:ptCount val="1"/>
                <c:pt idx="0">
                  <c:v>ЮЗР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indicators'!$F$146:$F$157</c:f>
              <c:numCache>
                <c:formatCode>General</c:formatCode>
                <c:ptCount val="12"/>
                <c:pt idx="0">
                  <c:v>57.7</c:v>
                </c:pt>
                <c:pt idx="1">
                  <c:v>59.1</c:v>
                </c:pt>
                <c:pt idx="2">
                  <c:v>59</c:v>
                </c:pt>
                <c:pt idx="3">
                  <c:v>58.9</c:v>
                </c:pt>
                <c:pt idx="4">
                  <c:v>57.5</c:v>
                </c:pt>
                <c:pt idx="5">
                  <c:v>57.6</c:v>
                </c:pt>
                <c:pt idx="6">
                  <c:v>58.4</c:v>
                </c:pt>
                <c:pt idx="7">
                  <c:v>58.5</c:v>
                </c:pt>
                <c:pt idx="8">
                  <c:v>58.4</c:v>
                </c:pt>
                <c:pt idx="9">
                  <c:v>58</c:v>
                </c:pt>
                <c:pt idx="10">
                  <c:v>59.5</c:v>
                </c:pt>
                <c:pt idx="11">
                  <c:v>64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'key indicators'!$G$145</c:f>
              <c:strCache>
                <c:ptCount val="1"/>
                <c:pt idx="0">
                  <c:v>СИР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indicators'!$G$146:$G$157</c:f>
              <c:numCache>
                <c:formatCode>General</c:formatCode>
                <c:ptCount val="12"/>
                <c:pt idx="0">
                  <c:v>54.5</c:v>
                </c:pt>
                <c:pt idx="1">
                  <c:v>55.3</c:v>
                </c:pt>
                <c:pt idx="2">
                  <c:v>53.9</c:v>
                </c:pt>
                <c:pt idx="3">
                  <c:v>54.4</c:v>
                </c:pt>
                <c:pt idx="4">
                  <c:v>53.5</c:v>
                </c:pt>
                <c:pt idx="5">
                  <c:v>54.3</c:v>
                </c:pt>
                <c:pt idx="6">
                  <c:v>54.6</c:v>
                </c:pt>
                <c:pt idx="7">
                  <c:v>54.8</c:v>
                </c:pt>
                <c:pt idx="8">
                  <c:v>55.9</c:v>
                </c:pt>
                <c:pt idx="9">
                  <c:v>55.1</c:v>
                </c:pt>
                <c:pt idx="10">
                  <c:v>57</c:v>
                </c:pt>
                <c:pt idx="11">
                  <c:v>58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'key indicators'!$H$145</c:f>
              <c:strCache>
                <c:ptCount val="1"/>
                <c:pt idx="0">
                  <c:v>СЦР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indicators'!$H$146:$H$157</c:f>
              <c:numCache>
                <c:formatCode>General</c:formatCode>
                <c:ptCount val="12"/>
                <c:pt idx="0">
                  <c:v>50.3</c:v>
                </c:pt>
                <c:pt idx="1">
                  <c:v>50.2</c:v>
                </c:pt>
                <c:pt idx="2">
                  <c:v>49.3</c:v>
                </c:pt>
                <c:pt idx="3">
                  <c:v>49</c:v>
                </c:pt>
                <c:pt idx="4">
                  <c:v>49</c:v>
                </c:pt>
                <c:pt idx="5">
                  <c:v>50.1</c:v>
                </c:pt>
                <c:pt idx="6">
                  <c:v>50.5</c:v>
                </c:pt>
                <c:pt idx="7">
                  <c:v>50.6</c:v>
                </c:pt>
                <c:pt idx="8">
                  <c:v>51.2</c:v>
                </c:pt>
                <c:pt idx="9">
                  <c:v>51</c:v>
                </c:pt>
                <c:pt idx="10">
                  <c:v>51.5</c:v>
                </c:pt>
                <c:pt idx="11">
                  <c:v>54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'key indicators'!$I$145</c:f>
              <c:strCache>
                <c:ptCount val="1"/>
                <c:pt idx="0">
                  <c:v>СЗР</c:v>
                </c:pt>
              </c:strCache>
            </c:strRef>
          </c:tx>
          <c:marker>
            <c:symbol val="none"/>
          </c:marker>
          <c:dPt>
            <c:idx val="11"/>
            <c:bubble3D val="0"/>
            <c:spPr>
              <a:ln>
                <a:prstDash val="sysDot"/>
              </a:ln>
            </c:spPr>
          </c:dPt>
          <c:cat>
            <c:strRef>
              <c:f>'key indicators'!$A$146:$A$157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цел 2020*</c:v>
                </c:pt>
              </c:strCache>
            </c:strRef>
          </c:cat>
          <c:val>
            <c:numRef>
              <c:f>'key indicators'!$I$146:$I$157</c:f>
              <c:numCache>
                <c:formatCode>General</c:formatCode>
                <c:ptCount val="12"/>
                <c:pt idx="0">
                  <c:v>46.4</c:v>
                </c:pt>
                <c:pt idx="1">
                  <c:v>47.9</c:v>
                </c:pt>
                <c:pt idx="2">
                  <c:v>46.6</c:v>
                </c:pt>
                <c:pt idx="3">
                  <c:v>46.4</c:v>
                </c:pt>
                <c:pt idx="4">
                  <c:v>45.7</c:v>
                </c:pt>
                <c:pt idx="5">
                  <c:v>45.1</c:v>
                </c:pt>
                <c:pt idx="6">
                  <c:v>46.7</c:v>
                </c:pt>
                <c:pt idx="7">
                  <c:v>46.9</c:v>
                </c:pt>
                <c:pt idx="8">
                  <c:v>46.6</c:v>
                </c:pt>
                <c:pt idx="9">
                  <c:v>44.5</c:v>
                </c:pt>
                <c:pt idx="10">
                  <c:v>47</c:v>
                </c:pt>
                <c:pt idx="11">
                  <c:v>49.8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107264"/>
        <c:axId val="106108800"/>
      </c:lineChart>
      <c:catAx>
        <c:axId val="10610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6108800"/>
        <c:crosses val="autoZero"/>
        <c:auto val="1"/>
        <c:lblAlgn val="ctr"/>
        <c:lblOffset val="100"/>
        <c:noMultiLvlLbl val="0"/>
      </c:catAx>
      <c:valAx>
        <c:axId val="10610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107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'key indicators'!$C$176</c:f>
              <c:strCache>
                <c:ptCount val="1"/>
                <c:pt idx="0">
                  <c:v>България</c:v>
                </c:pt>
              </c:strCache>
            </c:strRef>
          </c:tx>
          <c:invertIfNegative val="0"/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indicators'!$C$177:$C$187</c:f>
              <c:numCache>
                <c:formatCode>General</c:formatCode>
                <c:ptCount val="11"/>
                <c:pt idx="0">
                  <c:v>3748</c:v>
                </c:pt>
                <c:pt idx="1">
                  <c:v>3838</c:v>
                </c:pt>
                <c:pt idx="2" formatCode="0">
                  <c:v>3812</c:v>
                </c:pt>
                <c:pt idx="3" formatCode="0">
                  <c:v>3937</c:v>
                </c:pt>
                <c:pt idx="4" formatCode="0">
                  <c:v>4541</c:v>
                </c:pt>
                <c:pt idx="5" formatCode="0">
                  <c:v>5094</c:v>
                </c:pt>
                <c:pt idx="6" formatCode="0">
                  <c:v>5018</c:v>
                </c:pt>
                <c:pt idx="7" formatCode="0">
                  <c:v>5147</c:v>
                </c:pt>
                <c:pt idx="8" formatCode="0">
                  <c:v>5404</c:v>
                </c:pt>
                <c:pt idx="9" formatCode="0">
                  <c:v>5861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56416"/>
        <c:axId val="106157952"/>
      </c:barChart>
      <c:lineChart>
        <c:grouping val="standard"/>
        <c:varyColors val="0"/>
        <c:ser>
          <c:idx val="0"/>
          <c:order val="0"/>
          <c:tx>
            <c:strRef>
              <c:f>'key indicators'!$B$176</c:f>
              <c:strCache>
                <c:ptCount val="1"/>
                <c:pt idx="0">
                  <c:v>ЕС 28</c:v>
                </c:pt>
              </c:strCache>
            </c:strRef>
          </c:tx>
          <c:marker>
            <c:symbol val="none"/>
          </c:marker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indicators'!$B$177:$B$187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2"/>
          <c:order val="2"/>
          <c:tx>
            <c:strRef>
              <c:f>'key indicators'!$D$176</c:f>
              <c:strCache>
                <c:ptCount val="1"/>
                <c:pt idx="0">
                  <c:v>ЮИР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indicators'!$D$177:$D$187</c:f>
              <c:numCache>
                <c:formatCode>General</c:formatCode>
                <c:ptCount val="11"/>
                <c:pt idx="0">
                  <c:v>3759</c:v>
                </c:pt>
                <c:pt idx="1">
                  <c:v>3876</c:v>
                </c:pt>
                <c:pt idx="2">
                  <c:v>3833</c:v>
                </c:pt>
                <c:pt idx="3">
                  <c:v>3821</c:v>
                </c:pt>
                <c:pt idx="4">
                  <c:v>4020</c:v>
                </c:pt>
                <c:pt idx="5">
                  <c:v>4580</c:v>
                </c:pt>
                <c:pt idx="6">
                  <c:v>4592</c:v>
                </c:pt>
                <c:pt idx="7">
                  <c:v>4707</c:v>
                </c:pt>
                <c:pt idx="8">
                  <c:v>4907</c:v>
                </c:pt>
                <c:pt idx="9">
                  <c:v>5147</c:v>
                </c:pt>
                <c:pt idx="10">
                  <c:v>5050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'key indicators'!$E$176</c:f>
              <c:strCache>
                <c:ptCount val="1"/>
                <c:pt idx="0">
                  <c:v>ЮЦР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indicators'!$E$177:$E$187</c:f>
              <c:numCache>
                <c:formatCode>General</c:formatCode>
                <c:ptCount val="11"/>
                <c:pt idx="0">
                  <c:v>3522</c:v>
                </c:pt>
                <c:pt idx="1">
                  <c:v>3643</c:v>
                </c:pt>
                <c:pt idx="2">
                  <c:v>3628</c:v>
                </c:pt>
                <c:pt idx="3">
                  <c:v>3594</c:v>
                </c:pt>
                <c:pt idx="4">
                  <c:v>3983</c:v>
                </c:pt>
                <c:pt idx="5">
                  <c:v>4352</c:v>
                </c:pt>
                <c:pt idx="6">
                  <c:v>4322</c:v>
                </c:pt>
                <c:pt idx="7">
                  <c:v>4297</c:v>
                </c:pt>
                <c:pt idx="8">
                  <c:v>4581</c:v>
                </c:pt>
                <c:pt idx="9">
                  <c:v>5314</c:v>
                </c:pt>
                <c:pt idx="10">
                  <c:v>4650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'key indicators'!$F$176</c:f>
              <c:strCache>
                <c:ptCount val="1"/>
                <c:pt idx="0">
                  <c:v>ЮЗР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indicators'!$F$177:$F$187</c:f>
              <c:numCache>
                <c:formatCode>General</c:formatCode>
                <c:ptCount val="11"/>
                <c:pt idx="0">
                  <c:v>4163</c:v>
                </c:pt>
                <c:pt idx="1">
                  <c:v>4454</c:v>
                </c:pt>
                <c:pt idx="2">
                  <c:v>4322</c:v>
                </c:pt>
                <c:pt idx="3">
                  <c:v>4757</c:v>
                </c:pt>
                <c:pt idx="4">
                  <c:v>5722</c:v>
                </c:pt>
                <c:pt idx="5">
                  <c:v>6632</c:v>
                </c:pt>
                <c:pt idx="6">
                  <c:v>6184</c:v>
                </c:pt>
                <c:pt idx="7">
                  <c:v>6427</c:v>
                </c:pt>
                <c:pt idx="8">
                  <c:v>6721</c:v>
                </c:pt>
                <c:pt idx="9">
                  <c:v>7060</c:v>
                </c:pt>
                <c:pt idx="10">
                  <c:v>5800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'key indicators'!$G$176</c:f>
              <c:strCache>
                <c:ptCount val="1"/>
                <c:pt idx="0">
                  <c:v>СИР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indicators'!$G$177:$G$187</c:f>
              <c:numCache>
                <c:formatCode>General</c:formatCode>
                <c:ptCount val="11"/>
                <c:pt idx="0">
                  <c:v>3478</c:v>
                </c:pt>
                <c:pt idx="1">
                  <c:v>3507</c:v>
                </c:pt>
                <c:pt idx="2">
                  <c:v>3458</c:v>
                </c:pt>
                <c:pt idx="3">
                  <c:v>3564</c:v>
                </c:pt>
                <c:pt idx="4">
                  <c:v>4087</c:v>
                </c:pt>
                <c:pt idx="5">
                  <c:v>4592</c:v>
                </c:pt>
                <c:pt idx="6">
                  <c:v>4653</c:v>
                </c:pt>
                <c:pt idx="7">
                  <c:v>4891</c:v>
                </c:pt>
                <c:pt idx="8">
                  <c:v>5053</c:v>
                </c:pt>
                <c:pt idx="9">
                  <c:v>5394</c:v>
                </c:pt>
                <c:pt idx="10">
                  <c:v>4050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'key indicators'!$H$176</c:f>
              <c:strCache>
                <c:ptCount val="1"/>
                <c:pt idx="0">
                  <c:v>СЦР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indicators'!$H$177:$H$187</c:f>
              <c:numCache>
                <c:formatCode>General</c:formatCode>
                <c:ptCount val="11"/>
                <c:pt idx="0">
                  <c:v>3573</c:v>
                </c:pt>
                <c:pt idx="1">
                  <c:v>3373</c:v>
                </c:pt>
                <c:pt idx="2">
                  <c:v>3488</c:v>
                </c:pt>
                <c:pt idx="3">
                  <c:v>3617</c:v>
                </c:pt>
                <c:pt idx="4">
                  <c:v>4181</c:v>
                </c:pt>
                <c:pt idx="5">
                  <c:v>4373</c:v>
                </c:pt>
                <c:pt idx="6">
                  <c:v>4537</c:v>
                </c:pt>
                <c:pt idx="7">
                  <c:v>4703</c:v>
                </c:pt>
                <c:pt idx="8">
                  <c:v>5152</c:v>
                </c:pt>
                <c:pt idx="9">
                  <c:v>6029</c:v>
                </c:pt>
                <c:pt idx="10">
                  <c:v>4800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'key indicators'!$I$176</c:f>
              <c:strCache>
                <c:ptCount val="1"/>
                <c:pt idx="0">
                  <c:v>СЗР</c:v>
                </c:pt>
              </c:strCache>
            </c:strRef>
          </c:tx>
          <c:marker>
            <c:symbol val="none"/>
          </c:marker>
          <c:dPt>
            <c:idx val="10"/>
            <c:marker/>
            <c:bubble3D val="0"/>
            <c:spPr>
              <a:ln>
                <a:prstDash val="sysDot"/>
              </a:ln>
            </c:spPr>
          </c:dPt>
          <c:cat>
            <c:strRef>
              <c:f>'key indicators'!$A$177:$A$187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цел 2020*</c:v>
                </c:pt>
              </c:strCache>
            </c:strRef>
          </c:cat>
          <c:val>
            <c:numRef>
              <c:f>'key indicators'!$I$177:$I$187</c:f>
              <c:numCache>
                <c:formatCode>General</c:formatCode>
                <c:ptCount val="11"/>
                <c:pt idx="0">
                  <c:v>3421</c:v>
                </c:pt>
                <c:pt idx="1">
                  <c:v>3655</c:v>
                </c:pt>
                <c:pt idx="2">
                  <c:v>3673</c:v>
                </c:pt>
                <c:pt idx="3">
                  <c:v>3547</c:v>
                </c:pt>
                <c:pt idx="4">
                  <c:v>4072</c:v>
                </c:pt>
                <c:pt idx="5">
                  <c:v>4316</c:v>
                </c:pt>
                <c:pt idx="6">
                  <c:v>4582</c:v>
                </c:pt>
                <c:pt idx="7">
                  <c:v>4520</c:v>
                </c:pt>
                <c:pt idx="8">
                  <c:v>4841</c:v>
                </c:pt>
                <c:pt idx="9">
                  <c:v>5104</c:v>
                </c:pt>
                <c:pt idx="10">
                  <c:v>5300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156416"/>
        <c:axId val="106157952"/>
      </c:lineChart>
      <c:catAx>
        <c:axId val="10615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157952"/>
        <c:crosses val="autoZero"/>
        <c:auto val="1"/>
        <c:lblAlgn val="ctr"/>
        <c:lblOffset val="100"/>
        <c:noMultiLvlLbl val="0"/>
      </c:catAx>
      <c:valAx>
        <c:axId val="10615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156416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'indicators E2020'!$B$189</c:f>
              <c:strCache>
                <c:ptCount val="1"/>
                <c:pt idx="0">
                  <c:v>ЕС 28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E2020'!$B$190:$B$200</c:f>
              <c:numCache>
                <c:formatCode>General</c:formatCode>
                <c:ptCount val="11"/>
                <c:pt idx="0">
                  <c:v>14.9</c:v>
                </c:pt>
                <c:pt idx="1">
                  <c:v>14.7</c:v>
                </c:pt>
                <c:pt idx="2">
                  <c:v>14.2</c:v>
                </c:pt>
                <c:pt idx="3">
                  <c:v>13.9</c:v>
                </c:pt>
                <c:pt idx="4">
                  <c:v>13.4</c:v>
                </c:pt>
                <c:pt idx="5">
                  <c:v>12.7</c:v>
                </c:pt>
                <c:pt idx="6">
                  <c:v>11.9</c:v>
                </c:pt>
                <c:pt idx="7">
                  <c:v>11.2</c:v>
                </c:pt>
                <c:pt idx="8">
                  <c:v>11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208640"/>
        <c:axId val="106214528"/>
      </c:areaChart>
      <c:barChart>
        <c:barDir val="col"/>
        <c:grouping val="clustered"/>
        <c:varyColors val="0"/>
        <c:ser>
          <c:idx val="1"/>
          <c:order val="1"/>
          <c:tx>
            <c:strRef>
              <c:f>'indicators E2020'!$C$189</c:f>
              <c:strCache>
                <c:ptCount val="1"/>
                <c:pt idx="0">
                  <c:v>България</c:v>
                </c:pt>
              </c:strCache>
            </c:strRef>
          </c:tx>
          <c:invertIfNegative val="0"/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E2020'!$C$190:$C$200</c:f>
              <c:numCache>
                <c:formatCode>General</c:formatCode>
                <c:ptCount val="11"/>
                <c:pt idx="0">
                  <c:v>14.9</c:v>
                </c:pt>
                <c:pt idx="1">
                  <c:v>14.8</c:v>
                </c:pt>
                <c:pt idx="2">
                  <c:v>14.7</c:v>
                </c:pt>
                <c:pt idx="3">
                  <c:v>12.6</c:v>
                </c:pt>
                <c:pt idx="4">
                  <c:v>11.8</c:v>
                </c:pt>
                <c:pt idx="5">
                  <c:v>12.5</c:v>
                </c:pt>
                <c:pt idx="6">
                  <c:v>12.5</c:v>
                </c:pt>
                <c:pt idx="7">
                  <c:v>12.9</c:v>
                </c:pt>
                <c:pt idx="8">
                  <c:v>13.4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08640"/>
        <c:axId val="106214528"/>
      </c:barChart>
      <c:lineChart>
        <c:grouping val="standard"/>
        <c:varyColors val="0"/>
        <c:ser>
          <c:idx val="2"/>
          <c:order val="2"/>
          <c:tx>
            <c:strRef>
              <c:f>'indicators E2020'!$D$189</c:f>
              <c:strCache>
                <c:ptCount val="1"/>
                <c:pt idx="0">
                  <c:v>ЮИР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E2020'!$D$190:$D$200</c:f>
              <c:numCache>
                <c:formatCode>General</c:formatCode>
                <c:ptCount val="11"/>
                <c:pt idx="0">
                  <c:v>22.7</c:v>
                </c:pt>
                <c:pt idx="1">
                  <c:v>20.8</c:v>
                </c:pt>
                <c:pt idx="2">
                  <c:v>22.1</c:v>
                </c:pt>
                <c:pt idx="3">
                  <c:v>18.600000000000001</c:v>
                </c:pt>
                <c:pt idx="4">
                  <c:v>19.3</c:v>
                </c:pt>
                <c:pt idx="5">
                  <c:v>21.1</c:v>
                </c:pt>
                <c:pt idx="6">
                  <c:v>19.8</c:v>
                </c:pt>
                <c:pt idx="7">
                  <c:v>16.8</c:v>
                </c:pt>
                <c:pt idx="8">
                  <c:v>19.3</c:v>
                </c:pt>
                <c:pt idx="9">
                  <c:v>21.2</c:v>
                </c:pt>
                <c:pt idx="10">
                  <c:v>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'indicators E2020'!$E$189</c:f>
              <c:strCache>
                <c:ptCount val="1"/>
                <c:pt idx="0">
                  <c:v>ЮЦР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E2020'!$E$190:$E$200</c:f>
              <c:numCache>
                <c:formatCode>General</c:formatCode>
                <c:ptCount val="11"/>
                <c:pt idx="0">
                  <c:v>15.4</c:v>
                </c:pt>
                <c:pt idx="1">
                  <c:v>16.3</c:v>
                </c:pt>
                <c:pt idx="2">
                  <c:v>17.899999999999999</c:v>
                </c:pt>
                <c:pt idx="3">
                  <c:v>16.399999999999999</c:v>
                </c:pt>
                <c:pt idx="4">
                  <c:v>15</c:v>
                </c:pt>
                <c:pt idx="5">
                  <c:v>15.9</c:v>
                </c:pt>
                <c:pt idx="6">
                  <c:v>15</c:v>
                </c:pt>
                <c:pt idx="7">
                  <c:v>13</c:v>
                </c:pt>
                <c:pt idx="8">
                  <c:v>15.3</c:v>
                </c:pt>
                <c:pt idx="9">
                  <c:v>16.399999999999999</c:v>
                </c:pt>
                <c:pt idx="10">
                  <c:v>10.5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'indicators E2020'!$F$189</c:f>
              <c:strCache>
                <c:ptCount val="1"/>
                <c:pt idx="0">
                  <c:v>ЮЗР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E2020'!$F$190:$F$200</c:f>
              <c:numCache>
                <c:formatCode>General</c:formatCode>
                <c:ptCount val="11"/>
                <c:pt idx="0">
                  <c:v>6.3</c:v>
                </c:pt>
                <c:pt idx="1">
                  <c:v>5</c:v>
                </c:pt>
                <c:pt idx="2">
                  <c:v>4.5</c:v>
                </c:pt>
                <c:pt idx="3">
                  <c:v>4</c:v>
                </c:pt>
                <c:pt idx="4">
                  <c:v>3.4</c:v>
                </c:pt>
                <c:pt idx="5">
                  <c:v>4</c:v>
                </c:pt>
                <c:pt idx="6">
                  <c:v>4.8</c:v>
                </c:pt>
                <c:pt idx="7">
                  <c:v>5.9</c:v>
                </c:pt>
                <c:pt idx="8">
                  <c:v>5.7</c:v>
                </c:pt>
                <c:pt idx="9">
                  <c:v>5.7</c:v>
                </c:pt>
                <c:pt idx="10">
                  <c:v>3.5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'indicators E2020'!$G$189</c:f>
              <c:strCache>
                <c:ptCount val="1"/>
                <c:pt idx="0">
                  <c:v>СИР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E2020'!$G$190:$G$200</c:f>
              <c:numCache>
                <c:formatCode>General</c:formatCode>
                <c:ptCount val="11"/>
                <c:pt idx="0">
                  <c:v>19.5</c:v>
                </c:pt>
                <c:pt idx="1">
                  <c:v>21.8</c:v>
                </c:pt>
                <c:pt idx="2">
                  <c:v>20.9</c:v>
                </c:pt>
                <c:pt idx="3">
                  <c:v>17.100000000000001</c:v>
                </c:pt>
                <c:pt idx="4">
                  <c:v>14.3</c:v>
                </c:pt>
                <c:pt idx="5">
                  <c:v>13.6</c:v>
                </c:pt>
                <c:pt idx="6">
                  <c:v>14.3</c:v>
                </c:pt>
                <c:pt idx="7">
                  <c:v>15.6</c:v>
                </c:pt>
                <c:pt idx="8">
                  <c:v>16</c:v>
                </c:pt>
                <c:pt idx="9">
                  <c:v>14.1</c:v>
                </c:pt>
                <c:pt idx="10">
                  <c:v>14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'indicators E2020'!$H$189</c:f>
              <c:strCache>
                <c:ptCount val="1"/>
                <c:pt idx="0">
                  <c:v>СЦР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E2020'!$H$190:$H$200</c:f>
              <c:numCache>
                <c:formatCode>General</c:formatCode>
                <c:ptCount val="11"/>
                <c:pt idx="0">
                  <c:v>19.399999999999999</c:v>
                </c:pt>
                <c:pt idx="1">
                  <c:v>19.899999999999999</c:v>
                </c:pt>
                <c:pt idx="2">
                  <c:v>17.5</c:v>
                </c:pt>
                <c:pt idx="3">
                  <c:v>18.2</c:v>
                </c:pt>
                <c:pt idx="4">
                  <c:v>17.100000000000001</c:v>
                </c:pt>
                <c:pt idx="5">
                  <c:v>14.9</c:v>
                </c:pt>
                <c:pt idx="6">
                  <c:v>15.9</c:v>
                </c:pt>
                <c:pt idx="7">
                  <c:v>17.899999999999999</c:v>
                </c:pt>
                <c:pt idx="8">
                  <c:v>15.2</c:v>
                </c:pt>
                <c:pt idx="9">
                  <c:v>14</c:v>
                </c:pt>
                <c:pt idx="10">
                  <c:v>12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'indicators E2020'!$I$189</c:f>
              <c:strCache>
                <c:ptCount val="1"/>
                <c:pt idx="0">
                  <c:v>СЗР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>
                <a:prstDash val="sysDot"/>
              </a:ln>
            </c:spPr>
          </c:dPt>
          <c:cat>
            <c:strRef>
              <c:f>'indicators E2020'!$A$190:$A$200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цел 2020*</c:v>
                </c:pt>
              </c:strCache>
            </c:strRef>
          </c:cat>
          <c:val>
            <c:numRef>
              <c:f>'indicators E2020'!$I$190:$I$200</c:f>
              <c:numCache>
                <c:formatCode>General</c:formatCode>
                <c:ptCount val="11"/>
                <c:pt idx="0">
                  <c:v>17.100000000000001</c:v>
                </c:pt>
                <c:pt idx="1">
                  <c:v>15.4</c:v>
                </c:pt>
                <c:pt idx="2">
                  <c:v>15.2</c:v>
                </c:pt>
                <c:pt idx="3">
                  <c:v>16.600000000000001</c:v>
                </c:pt>
                <c:pt idx="4">
                  <c:v>16.600000000000001</c:v>
                </c:pt>
                <c:pt idx="5">
                  <c:v>20.8</c:v>
                </c:pt>
                <c:pt idx="6">
                  <c:v>18.2</c:v>
                </c:pt>
                <c:pt idx="7">
                  <c:v>20.8</c:v>
                </c:pt>
                <c:pt idx="8">
                  <c:v>23.1</c:v>
                </c:pt>
                <c:pt idx="9">
                  <c:v>27.7</c:v>
                </c:pt>
                <c:pt idx="10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08640"/>
        <c:axId val="106214528"/>
      </c:lineChart>
      <c:catAx>
        <c:axId val="10620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214528"/>
        <c:crosses val="autoZero"/>
        <c:auto val="1"/>
        <c:lblAlgn val="ctr"/>
        <c:lblOffset val="100"/>
        <c:noMultiLvlLbl val="0"/>
      </c:catAx>
      <c:valAx>
        <c:axId val="10621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08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7174103237095"/>
          <c:y val="5.0925925925925923E-2"/>
          <c:w val="0.8613727034120735"/>
          <c:h val="0.69118134920634922"/>
        </c:manualLayout>
      </c:layout>
      <c:areaChart>
        <c:grouping val="stacked"/>
        <c:varyColors val="0"/>
        <c:ser>
          <c:idx val="0"/>
          <c:order val="0"/>
          <c:tx>
            <c:strRef>
              <c:f>GDP!$A$4</c:f>
              <c:strCache>
                <c:ptCount val="1"/>
                <c:pt idx="0">
                  <c:v>България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numRef>
              <c:f>GDP!$B$3:$G$3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GDP!$B$4:$G$4</c:f>
              <c:numCache>
                <c:formatCode>#,##0</c:formatCode>
                <c:ptCount val="6"/>
                <c:pt idx="0">
                  <c:v>11000</c:v>
                </c:pt>
                <c:pt idx="1">
                  <c:v>11200</c:v>
                </c:pt>
                <c:pt idx="2">
                  <c:v>11300</c:v>
                </c:pt>
                <c:pt idx="3">
                  <c:v>11600</c:v>
                </c:pt>
                <c:pt idx="4">
                  <c:v>12300</c:v>
                </c:pt>
                <c:pt idx="5" formatCode="General">
                  <c:v>13200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EA-4B45-9239-512167BB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473728"/>
        <c:axId val="106479616"/>
      </c:areaChart>
      <c:barChart>
        <c:barDir val="col"/>
        <c:grouping val="clustered"/>
        <c:varyColors val="0"/>
        <c:ser>
          <c:idx val="1"/>
          <c:order val="1"/>
          <c:tx>
            <c:strRef>
              <c:f>GDP!$A$27</c:f>
              <c:strCache>
                <c:ptCount val="1"/>
                <c:pt idx="0">
                  <c:v>ЮЗР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GDP!$B$27:$G$27</c:f>
              <c:numCache>
                <c:formatCode>#,##0</c:formatCode>
                <c:ptCount val="6"/>
                <c:pt idx="0">
                  <c:v>18333</c:v>
                </c:pt>
                <c:pt idx="1">
                  <c:v>18309</c:v>
                </c:pt>
                <c:pt idx="2">
                  <c:v>18258</c:v>
                </c:pt>
                <c:pt idx="3">
                  <c:v>18566</c:v>
                </c:pt>
                <c:pt idx="4">
                  <c:v>19984</c:v>
                </c:pt>
                <c:pt idx="5">
                  <c:v>21293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EA-4B45-9239-512167BB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6473728"/>
        <c:axId val="106479616"/>
      </c:barChart>
      <c:lineChart>
        <c:grouping val="standard"/>
        <c:varyColors val="0"/>
        <c:ser>
          <c:idx val="2"/>
          <c:order val="2"/>
          <c:tx>
            <c:strRef>
              <c:f>GDP!$A$28</c:f>
              <c:strCache>
                <c:ptCount val="1"/>
                <c:pt idx="0">
                  <c:v>Благоевград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GDP!$B$28:$G$28</c:f>
              <c:numCache>
                <c:formatCode>#,##0</c:formatCode>
                <c:ptCount val="6"/>
                <c:pt idx="0">
                  <c:v>7425</c:v>
                </c:pt>
                <c:pt idx="1">
                  <c:v>7574</c:v>
                </c:pt>
                <c:pt idx="2">
                  <c:v>7641</c:v>
                </c:pt>
                <c:pt idx="3">
                  <c:v>7589</c:v>
                </c:pt>
                <c:pt idx="4">
                  <c:v>7889</c:v>
                </c:pt>
                <c:pt idx="5">
                  <c:v>8290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6EA-4B45-9239-512167BBAC21}"/>
            </c:ext>
          </c:extLst>
        </c:ser>
        <c:ser>
          <c:idx val="3"/>
          <c:order val="3"/>
          <c:tx>
            <c:strRef>
              <c:f>GDP!$A$29</c:f>
              <c:strCache>
                <c:ptCount val="1"/>
                <c:pt idx="0">
                  <c:v>Кюстендил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GDP!$B$29:$G$29</c:f>
              <c:numCache>
                <c:formatCode>#,##0</c:formatCode>
                <c:ptCount val="6"/>
                <c:pt idx="0">
                  <c:v>6178</c:v>
                </c:pt>
                <c:pt idx="1">
                  <c:v>6130</c:v>
                </c:pt>
                <c:pt idx="2">
                  <c:v>6234</c:v>
                </c:pt>
                <c:pt idx="3">
                  <c:v>6683</c:v>
                </c:pt>
                <c:pt idx="4">
                  <c:v>7274</c:v>
                </c:pt>
                <c:pt idx="5">
                  <c:v>7440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6EA-4B45-9239-512167BBAC21}"/>
            </c:ext>
          </c:extLst>
        </c:ser>
        <c:ser>
          <c:idx val="4"/>
          <c:order val="4"/>
          <c:tx>
            <c:strRef>
              <c:f>GDP!$A$30</c:f>
              <c:strCache>
                <c:ptCount val="1"/>
                <c:pt idx="0">
                  <c:v>Перник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GDP!$B$30:$G$30</c:f>
              <c:numCache>
                <c:formatCode>#,##0</c:formatCode>
                <c:ptCount val="6"/>
                <c:pt idx="0">
                  <c:v>6664</c:v>
                </c:pt>
                <c:pt idx="1">
                  <c:v>5990</c:v>
                </c:pt>
                <c:pt idx="2">
                  <c:v>5778</c:v>
                </c:pt>
                <c:pt idx="3">
                  <c:v>5936</c:v>
                </c:pt>
                <c:pt idx="4">
                  <c:v>6021</c:v>
                </c:pt>
                <c:pt idx="5">
                  <c:v>6895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6EA-4B45-9239-512167BBAC21}"/>
            </c:ext>
          </c:extLst>
        </c:ser>
        <c:ser>
          <c:idx val="5"/>
          <c:order val="5"/>
          <c:tx>
            <c:strRef>
              <c:f>GDP!$A$31</c:f>
              <c:strCache>
                <c:ptCount val="1"/>
                <c:pt idx="0">
                  <c:v>София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GDP!$B$31:$G$31</c:f>
              <c:numCache>
                <c:formatCode>#,##0</c:formatCode>
                <c:ptCount val="6"/>
                <c:pt idx="0">
                  <c:v>12048</c:v>
                </c:pt>
                <c:pt idx="1">
                  <c:v>12205</c:v>
                </c:pt>
                <c:pt idx="2">
                  <c:v>11025</c:v>
                </c:pt>
                <c:pt idx="3">
                  <c:v>11563</c:v>
                </c:pt>
                <c:pt idx="4">
                  <c:v>12983</c:v>
                </c:pt>
                <c:pt idx="5">
                  <c:v>13203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6EA-4B45-9239-512167BBAC21}"/>
            </c:ext>
          </c:extLst>
        </c:ser>
        <c:ser>
          <c:idx val="6"/>
          <c:order val="6"/>
          <c:tx>
            <c:strRef>
              <c:f>GDP!$A$32</c:f>
              <c:strCache>
                <c:ptCount val="1"/>
                <c:pt idx="0">
                  <c:v>София (столица)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GDP!$B$3:$F$3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GDP!$B$32:$G$32</c:f>
              <c:numCache>
                <c:formatCode>#,##0</c:formatCode>
                <c:ptCount val="6"/>
                <c:pt idx="0">
                  <c:v>24726</c:v>
                </c:pt>
                <c:pt idx="1">
                  <c:v>24608</c:v>
                </c:pt>
                <c:pt idx="2">
                  <c:v>24642</c:v>
                </c:pt>
                <c:pt idx="3">
                  <c:v>24890</c:v>
                </c:pt>
                <c:pt idx="4">
                  <c:v>26690</c:v>
                </c:pt>
                <c:pt idx="5">
                  <c:v>28465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6EA-4B45-9239-512167BBA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73728"/>
        <c:axId val="106479616"/>
      </c:lineChart>
      <c:catAx>
        <c:axId val="10647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479616"/>
        <c:crosses val="autoZero"/>
        <c:auto val="1"/>
        <c:lblAlgn val="ctr"/>
        <c:lblOffset val="100"/>
        <c:noMultiLvlLbl val="0"/>
      </c:catAx>
      <c:valAx>
        <c:axId val="10647961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47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214938132328312E-3"/>
          <c:y val="0.84214785651793522"/>
          <c:w val="0.97091111111111106"/>
          <c:h val="0.157851984126984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7174103237095"/>
          <c:y val="5.0925925925925923E-2"/>
          <c:w val="0.8613727034120735"/>
          <c:h val="0.69118134920634922"/>
        </c:manualLayout>
      </c:layout>
      <c:areaChart>
        <c:grouping val="stacked"/>
        <c:varyColors val="0"/>
        <c:ser>
          <c:idx val="0"/>
          <c:order val="0"/>
          <c:tx>
            <c:strRef>
              <c:f>emploument!$A$4</c:f>
              <c:strCache>
                <c:ptCount val="1"/>
                <c:pt idx="0">
                  <c:v>България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emploument!$B$4:$L$4</c:f>
              <c:numCache>
                <c:formatCode>0.0</c:formatCode>
                <c:ptCount val="11"/>
                <c:pt idx="0">
                  <c:v>61.7</c:v>
                </c:pt>
                <c:pt idx="1">
                  <c:v>64</c:v>
                </c:pt>
                <c:pt idx="2">
                  <c:v>62.6</c:v>
                </c:pt>
                <c:pt idx="3">
                  <c:v>59.8</c:v>
                </c:pt>
                <c:pt idx="4">
                  <c:v>58.4</c:v>
                </c:pt>
                <c:pt idx="5">
                  <c:v>58.8</c:v>
                </c:pt>
                <c:pt idx="6">
                  <c:v>59.5</c:v>
                </c:pt>
                <c:pt idx="7">
                  <c:v>61</c:v>
                </c:pt>
                <c:pt idx="8">
                  <c:v>62.9</c:v>
                </c:pt>
                <c:pt idx="9">
                  <c:v>63.4</c:v>
                </c:pt>
                <c:pt idx="10">
                  <c:v>66.900000000000006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5A-4D3B-843E-40483581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538112"/>
        <c:axId val="106539648"/>
      </c:areaChart>
      <c:barChart>
        <c:barDir val="col"/>
        <c:grouping val="clustered"/>
        <c:varyColors val="0"/>
        <c:ser>
          <c:idx val="1"/>
          <c:order val="1"/>
          <c:tx>
            <c:strRef>
              <c:f>emploument!$A$27</c:f>
              <c:strCache>
                <c:ptCount val="1"/>
                <c:pt idx="0">
                  <c:v>ЮЗР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emploument!$B$27:$L$27</c:f>
              <c:numCache>
                <c:formatCode>0.0</c:formatCode>
                <c:ptCount val="11"/>
                <c:pt idx="0">
                  <c:v>68.5</c:v>
                </c:pt>
                <c:pt idx="1">
                  <c:v>71</c:v>
                </c:pt>
                <c:pt idx="2">
                  <c:v>70.400000000000006</c:v>
                </c:pt>
                <c:pt idx="3">
                  <c:v>66.7</c:v>
                </c:pt>
                <c:pt idx="4">
                  <c:v>65</c:v>
                </c:pt>
                <c:pt idx="5">
                  <c:v>65.099999999999994</c:v>
                </c:pt>
                <c:pt idx="6">
                  <c:v>65</c:v>
                </c:pt>
                <c:pt idx="7">
                  <c:v>66.099999999999994</c:v>
                </c:pt>
                <c:pt idx="8">
                  <c:v>68</c:v>
                </c:pt>
                <c:pt idx="9">
                  <c:v>68.7</c:v>
                </c:pt>
                <c:pt idx="10">
                  <c:v>72.099999999999994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5A-4D3B-843E-40483581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6538112"/>
        <c:axId val="106539648"/>
      </c:barChart>
      <c:lineChart>
        <c:grouping val="standard"/>
        <c:varyColors val="0"/>
        <c:ser>
          <c:idx val="2"/>
          <c:order val="2"/>
          <c:tx>
            <c:strRef>
              <c:f>emploument!$A$28</c:f>
              <c:strCache>
                <c:ptCount val="1"/>
                <c:pt idx="0">
                  <c:v>Благоевград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emploument!$B$28:$L$28</c:f>
              <c:numCache>
                <c:formatCode>0.0</c:formatCode>
                <c:ptCount val="11"/>
                <c:pt idx="0">
                  <c:v>67.900000000000006</c:v>
                </c:pt>
                <c:pt idx="1">
                  <c:v>69.400000000000006</c:v>
                </c:pt>
                <c:pt idx="2">
                  <c:v>67.8</c:v>
                </c:pt>
                <c:pt idx="3">
                  <c:v>64.3</c:v>
                </c:pt>
                <c:pt idx="4">
                  <c:v>64.599999999999994</c:v>
                </c:pt>
                <c:pt idx="5">
                  <c:v>65.400000000000006</c:v>
                </c:pt>
                <c:pt idx="6">
                  <c:v>63.3</c:v>
                </c:pt>
                <c:pt idx="7">
                  <c:v>62.6</c:v>
                </c:pt>
                <c:pt idx="8">
                  <c:v>63.4</c:v>
                </c:pt>
                <c:pt idx="9">
                  <c:v>64</c:v>
                </c:pt>
                <c:pt idx="10">
                  <c:v>69.2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D5A-4D3B-843E-4048358157BA}"/>
            </c:ext>
          </c:extLst>
        </c:ser>
        <c:ser>
          <c:idx val="3"/>
          <c:order val="3"/>
          <c:tx>
            <c:strRef>
              <c:f>emploument!$A$29</c:f>
              <c:strCache>
                <c:ptCount val="1"/>
                <c:pt idx="0">
                  <c:v>Кюстендил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emploument!$B$29:$L$29</c:f>
              <c:numCache>
                <c:formatCode>0.0</c:formatCode>
                <c:ptCount val="11"/>
                <c:pt idx="0">
                  <c:v>63.9</c:v>
                </c:pt>
                <c:pt idx="1">
                  <c:v>63.8</c:v>
                </c:pt>
                <c:pt idx="2">
                  <c:v>61.5</c:v>
                </c:pt>
                <c:pt idx="3">
                  <c:v>61</c:v>
                </c:pt>
                <c:pt idx="4">
                  <c:v>58.1</c:v>
                </c:pt>
                <c:pt idx="5">
                  <c:v>57.9</c:v>
                </c:pt>
                <c:pt idx="6">
                  <c:v>57.4</c:v>
                </c:pt>
                <c:pt idx="7">
                  <c:v>57.4</c:v>
                </c:pt>
                <c:pt idx="8">
                  <c:v>60.2</c:v>
                </c:pt>
                <c:pt idx="9">
                  <c:v>64.099999999999994</c:v>
                </c:pt>
                <c:pt idx="10">
                  <c:v>67.099999999999994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D5A-4D3B-843E-4048358157BA}"/>
            </c:ext>
          </c:extLst>
        </c:ser>
        <c:ser>
          <c:idx val="4"/>
          <c:order val="4"/>
          <c:tx>
            <c:strRef>
              <c:f>emploument!$A$30</c:f>
              <c:strCache>
                <c:ptCount val="1"/>
                <c:pt idx="0">
                  <c:v>Перник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emploument!$B$30:$L$30</c:f>
              <c:numCache>
                <c:formatCode>0.0</c:formatCode>
                <c:ptCount val="11"/>
                <c:pt idx="0">
                  <c:v>59.3</c:v>
                </c:pt>
                <c:pt idx="1">
                  <c:v>63.5</c:v>
                </c:pt>
                <c:pt idx="2">
                  <c:v>62.4</c:v>
                </c:pt>
                <c:pt idx="3">
                  <c:v>62</c:v>
                </c:pt>
                <c:pt idx="4">
                  <c:v>61.1</c:v>
                </c:pt>
                <c:pt idx="5">
                  <c:v>61.7</c:v>
                </c:pt>
                <c:pt idx="6">
                  <c:v>60.4</c:v>
                </c:pt>
                <c:pt idx="7">
                  <c:v>61.6</c:v>
                </c:pt>
                <c:pt idx="8">
                  <c:v>62.5</c:v>
                </c:pt>
                <c:pt idx="9">
                  <c:v>61.9</c:v>
                </c:pt>
                <c:pt idx="10">
                  <c:v>66.5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D5A-4D3B-843E-4048358157BA}"/>
            </c:ext>
          </c:extLst>
        </c:ser>
        <c:ser>
          <c:idx val="5"/>
          <c:order val="5"/>
          <c:tx>
            <c:strRef>
              <c:f>emploument!$A$31</c:f>
              <c:strCache>
                <c:ptCount val="1"/>
                <c:pt idx="0">
                  <c:v>София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emploument!$B$31:$L$31</c:f>
              <c:numCache>
                <c:formatCode>0.0</c:formatCode>
                <c:ptCount val="11"/>
                <c:pt idx="0">
                  <c:v>64.2</c:v>
                </c:pt>
                <c:pt idx="1">
                  <c:v>66.099999999999994</c:v>
                </c:pt>
                <c:pt idx="2">
                  <c:v>67.900000000000006</c:v>
                </c:pt>
                <c:pt idx="3">
                  <c:v>62.5</c:v>
                </c:pt>
                <c:pt idx="4">
                  <c:v>59.6</c:v>
                </c:pt>
                <c:pt idx="5">
                  <c:v>59.6</c:v>
                </c:pt>
                <c:pt idx="6">
                  <c:v>59.5</c:v>
                </c:pt>
                <c:pt idx="7">
                  <c:v>59.6</c:v>
                </c:pt>
                <c:pt idx="8">
                  <c:v>59.2</c:v>
                </c:pt>
                <c:pt idx="9">
                  <c:v>57.9</c:v>
                </c:pt>
                <c:pt idx="10">
                  <c:v>66.400000000000006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D5A-4D3B-843E-4048358157BA}"/>
            </c:ext>
          </c:extLst>
        </c:ser>
        <c:ser>
          <c:idx val="6"/>
          <c:order val="6"/>
          <c:tx>
            <c:strRef>
              <c:f>emploument!$A$32</c:f>
              <c:strCache>
                <c:ptCount val="1"/>
                <c:pt idx="0">
                  <c:v>София (столица)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emploument!$B$3:$K$3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emploument!$B$32:$L$32</c:f>
              <c:numCache>
                <c:formatCode>0.0</c:formatCode>
                <c:ptCount val="11"/>
                <c:pt idx="0">
                  <c:v>70.900000000000006</c:v>
                </c:pt>
                <c:pt idx="1">
                  <c:v>73.900000000000006</c:v>
                </c:pt>
                <c:pt idx="2">
                  <c:v>73.3</c:v>
                </c:pt>
                <c:pt idx="3">
                  <c:v>69.099999999999994</c:v>
                </c:pt>
                <c:pt idx="4">
                  <c:v>67.2</c:v>
                </c:pt>
                <c:pt idx="5">
                  <c:v>66.900000000000006</c:v>
                </c:pt>
                <c:pt idx="6">
                  <c:v>67.5</c:v>
                </c:pt>
                <c:pt idx="7">
                  <c:v>69.2</c:v>
                </c:pt>
                <c:pt idx="8">
                  <c:v>71.7</c:v>
                </c:pt>
                <c:pt idx="9">
                  <c:v>72.5</c:v>
                </c:pt>
                <c:pt idx="10">
                  <c:v>74.599999999999994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D5A-4D3B-843E-40483581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38112"/>
        <c:axId val="106539648"/>
      </c:lineChart>
      <c:catAx>
        <c:axId val="1065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539648"/>
        <c:crosses val="autoZero"/>
        <c:auto val="1"/>
        <c:lblAlgn val="ctr"/>
        <c:lblOffset val="100"/>
        <c:noMultiLvlLbl val="0"/>
      </c:catAx>
      <c:valAx>
        <c:axId val="106539648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0653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214938132328312E-3"/>
          <c:y val="0.84214785651793522"/>
          <c:w val="0.97091111111111106"/>
          <c:h val="0.157851984126984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C08D5-EAE3-49F6-B6A8-21962159A3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0C8870C-3400-4AC9-A473-56EFEE741DDB}">
      <dgm:prSet phldrT="[Text]"/>
      <dgm:spPr>
        <a:solidFill>
          <a:srgbClr val="B1D1E1"/>
        </a:solidFill>
        <a:ln>
          <a:noFill/>
        </a:ln>
      </dgm:spPr>
      <dgm:t>
        <a:bodyPr/>
        <a:lstStyle/>
        <a:p>
          <a:r>
            <a:rPr lang="bg-BG" b="1" dirty="0"/>
            <a:t>2012 </a:t>
          </a:r>
        </a:p>
      </dgm:t>
    </dgm:pt>
    <dgm:pt modelId="{D3F54ED3-AF23-48D2-869A-C19AC6E161A3}" type="parTrans" cxnId="{7C6413B5-79EE-498B-96F7-747F8E1B047D}">
      <dgm:prSet/>
      <dgm:spPr/>
      <dgm:t>
        <a:bodyPr/>
        <a:lstStyle/>
        <a:p>
          <a:endParaRPr lang="bg-BG"/>
        </a:p>
      </dgm:t>
    </dgm:pt>
    <dgm:pt modelId="{8F85A008-11BD-4389-B234-22ADA5D8C1ED}" type="sibTrans" cxnId="{7C6413B5-79EE-498B-96F7-747F8E1B047D}">
      <dgm:prSet/>
      <dgm:spPr/>
      <dgm:t>
        <a:bodyPr/>
        <a:lstStyle/>
        <a:p>
          <a:endParaRPr lang="bg-BG"/>
        </a:p>
      </dgm:t>
    </dgm:pt>
    <dgm:pt modelId="{8C3B7ED5-18F0-446A-B07A-0F92A148209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Приемане на </a:t>
          </a:r>
          <a:r>
            <a:rPr lang="ru-RU" b="1" dirty="0" err="1"/>
            <a:t>Национална</a:t>
          </a:r>
          <a:r>
            <a:rPr lang="ru-RU" b="1" dirty="0"/>
            <a:t> </a:t>
          </a:r>
          <a:r>
            <a:rPr lang="ru-RU" b="1" dirty="0" err="1"/>
            <a:t>програма</a:t>
          </a:r>
          <a:r>
            <a:rPr lang="ru-RU" b="1" dirty="0"/>
            <a:t> за </a:t>
          </a:r>
          <a:r>
            <a:rPr lang="ru-RU" b="1" dirty="0" err="1"/>
            <a:t>реформи</a:t>
          </a:r>
          <a:r>
            <a:rPr lang="ru-RU" b="1" dirty="0"/>
            <a:t> на </a:t>
          </a:r>
          <a:r>
            <a:rPr lang="ru-RU" b="1" dirty="0" err="1"/>
            <a:t>Република</a:t>
          </a:r>
          <a:r>
            <a:rPr lang="ru-RU" b="1" dirty="0"/>
            <a:t> </a:t>
          </a:r>
          <a:r>
            <a:rPr lang="ru-RU" b="1" dirty="0" err="1"/>
            <a:t>България</a:t>
          </a:r>
          <a:r>
            <a:rPr lang="ru-RU" b="1" dirty="0"/>
            <a:t> в </a:t>
          </a:r>
          <a:r>
            <a:rPr lang="ru-RU" b="1" dirty="0" err="1"/>
            <a:t>изпълнение</a:t>
          </a:r>
          <a:r>
            <a:rPr lang="ru-RU" b="1" dirty="0"/>
            <a:t> на </a:t>
          </a:r>
          <a:r>
            <a:rPr lang="ru-RU" b="1" dirty="0" err="1"/>
            <a:t>стратегията</a:t>
          </a:r>
          <a:r>
            <a:rPr lang="ru-RU" b="1" dirty="0"/>
            <a:t> „Европа 2020“</a:t>
          </a:r>
          <a:endParaRPr lang="bg-BG" b="1" dirty="0"/>
        </a:p>
      </dgm:t>
    </dgm:pt>
    <dgm:pt modelId="{568AADD2-F782-43BB-B793-7A246EFB4D04}" type="parTrans" cxnId="{6D0B9F27-7A8A-4063-9E3D-DA1826CBCBF6}">
      <dgm:prSet/>
      <dgm:spPr/>
      <dgm:t>
        <a:bodyPr/>
        <a:lstStyle/>
        <a:p>
          <a:endParaRPr lang="bg-BG"/>
        </a:p>
      </dgm:t>
    </dgm:pt>
    <dgm:pt modelId="{00D1101E-BA3C-4B18-9C8B-28FAC47BE57F}" type="sibTrans" cxnId="{6D0B9F27-7A8A-4063-9E3D-DA1826CBCBF6}">
      <dgm:prSet/>
      <dgm:spPr/>
      <dgm:t>
        <a:bodyPr/>
        <a:lstStyle/>
        <a:p>
          <a:endParaRPr lang="bg-BG"/>
        </a:p>
      </dgm:t>
    </dgm:pt>
    <dgm:pt modelId="{B816E71B-468E-4F58-ABD4-81B8866AFBA1}">
      <dgm:prSet/>
      <dgm:spPr>
        <a:solidFill>
          <a:srgbClr val="80B4CE"/>
        </a:solidFill>
        <a:ln>
          <a:noFill/>
        </a:ln>
      </dgm:spPr>
      <dgm:t>
        <a:bodyPr/>
        <a:lstStyle/>
        <a:p>
          <a:r>
            <a:rPr lang="bg-BG" b="1" dirty="0"/>
            <a:t>2013</a:t>
          </a:r>
          <a:endParaRPr lang="en-US" b="1" dirty="0"/>
        </a:p>
      </dgm:t>
    </dgm:pt>
    <dgm:pt modelId="{E9B6073F-66C5-4ACF-AEDF-68D7B40B4377}" type="parTrans" cxnId="{F15E132B-0D17-499B-A471-F28BE462A7DF}">
      <dgm:prSet/>
      <dgm:spPr/>
      <dgm:t>
        <a:bodyPr/>
        <a:lstStyle/>
        <a:p>
          <a:endParaRPr lang="bg-BG"/>
        </a:p>
      </dgm:t>
    </dgm:pt>
    <dgm:pt modelId="{A55DD10C-7D9C-4890-A1B2-4EAF8CB4007B}" type="sibTrans" cxnId="{F15E132B-0D17-499B-A471-F28BE462A7DF}">
      <dgm:prSet/>
      <dgm:spPr/>
      <dgm:t>
        <a:bodyPr/>
        <a:lstStyle/>
        <a:p>
          <a:endParaRPr lang="bg-BG"/>
        </a:p>
      </dgm:t>
    </dgm:pt>
    <dgm:pt modelId="{F5F1E69F-83CC-4F8F-B604-ED9C4D9F4D44}">
      <dgm:prSet/>
      <dgm:spPr>
        <a:solidFill>
          <a:srgbClr val="488AC0"/>
        </a:solidFill>
        <a:ln>
          <a:noFill/>
        </a:ln>
      </dgm:spPr>
      <dgm:t>
        <a:bodyPr/>
        <a:lstStyle/>
        <a:p>
          <a:r>
            <a:rPr lang="bg-BG" b="1" dirty="0"/>
            <a:t>2014</a:t>
          </a:r>
        </a:p>
      </dgm:t>
    </dgm:pt>
    <dgm:pt modelId="{032C9369-F15D-4053-B72B-1185595A9724}" type="parTrans" cxnId="{4BC998DB-3967-4805-8894-758D16A84AF0}">
      <dgm:prSet/>
      <dgm:spPr/>
      <dgm:t>
        <a:bodyPr/>
        <a:lstStyle/>
        <a:p>
          <a:endParaRPr lang="bg-BG"/>
        </a:p>
      </dgm:t>
    </dgm:pt>
    <dgm:pt modelId="{D0788F01-D904-46F5-8963-CA4D6FFF40C4}" type="sibTrans" cxnId="{4BC998DB-3967-4805-8894-758D16A84AF0}">
      <dgm:prSet/>
      <dgm:spPr/>
      <dgm:t>
        <a:bodyPr/>
        <a:lstStyle/>
        <a:p>
          <a:endParaRPr lang="bg-BG"/>
        </a:p>
      </dgm:t>
    </dgm:pt>
    <dgm:pt modelId="{8F11ECEC-F8C9-4D3E-817E-D57B04028112}">
      <dgm:prSet/>
      <dgm:spPr>
        <a:solidFill>
          <a:srgbClr val="356E8D"/>
        </a:solidFill>
        <a:ln>
          <a:noFill/>
        </a:ln>
      </dgm:spPr>
      <dgm:t>
        <a:bodyPr/>
        <a:lstStyle/>
        <a:p>
          <a:r>
            <a:rPr lang="bg-BG" b="1" dirty="0" smtClean="0"/>
            <a:t>2014-2018</a:t>
          </a:r>
          <a:endParaRPr lang="bg-BG" b="1" dirty="0"/>
        </a:p>
      </dgm:t>
    </dgm:pt>
    <dgm:pt modelId="{442546CD-64DB-47EA-90DD-0F483C005597}" type="parTrans" cxnId="{2002AE99-47AC-4DCB-8A43-F0213DE650DA}">
      <dgm:prSet/>
      <dgm:spPr/>
      <dgm:t>
        <a:bodyPr/>
        <a:lstStyle/>
        <a:p>
          <a:endParaRPr lang="bg-BG"/>
        </a:p>
      </dgm:t>
    </dgm:pt>
    <dgm:pt modelId="{CE8349A2-F7EF-47F7-8D4B-C253D8514532}" type="sibTrans" cxnId="{2002AE99-47AC-4DCB-8A43-F0213DE650DA}">
      <dgm:prSet/>
      <dgm:spPr/>
      <dgm:t>
        <a:bodyPr/>
        <a:lstStyle/>
        <a:p>
          <a:endParaRPr lang="bg-BG"/>
        </a:p>
      </dgm:t>
    </dgm:pt>
    <dgm:pt modelId="{89270343-065A-4A95-8E3C-D8D05CDFFBA5}">
      <dgm:prSet/>
      <dgm:spPr>
        <a:solidFill>
          <a:srgbClr val="30628C"/>
        </a:solidFill>
        <a:ln>
          <a:noFill/>
        </a:ln>
      </dgm:spPr>
      <dgm:t>
        <a:bodyPr/>
        <a:lstStyle/>
        <a:p>
          <a:r>
            <a:rPr lang="bg-BG" b="1" dirty="0"/>
            <a:t>2015</a:t>
          </a:r>
        </a:p>
      </dgm:t>
    </dgm:pt>
    <dgm:pt modelId="{3883664A-4A30-4A0E-B173-45B7FB6F1876}" type="parTrans" cxnId="{5355893A-992A-4E0C-A189-835F5F0E258F}">
      <dgm:prSet/>
      <dgm:spPr/>
      <dgm:t>
        <a:bodyPr/>
        <a:lstStyle/>
        <a:p>
          <a:endParaRPr lang="bg-BG"/>
        </a:p>
      </dgm:t>
    </dgm:pt>
    <dgm:pt modelId="{54BAAF6A-8A79-463F-8623-A3BEF0D1F1BA}" type="sibTrans" cxnId="{5355893A-992A-4E0C-A189-835F5F0E258F}">
      <dgm:prSet/>
      <dgm:spPr/>
      <dgm:t>
        <a:bodyPr/>
        <a:lstStyle/>
        <a:p>
          <a:endParaRPr lang="bg-BG"/>
        </a:p>
      </dgm:t>
    </dgm:pt>
    <dgm:pt modelId="{089BD9F2-8ADF-43B2-98F7-C34255C3116E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Приемане на регионалните планове за развитие</a:t>
          </a:r>
          <a:endParaRPr lang="en-US" b="1" dirty="0"/>
        </a:p>
      </dgm:t>
    </dgm:pt>
    <dgm:pt modelId="{C7979CBB-2D59-4198-8C3B-6658F0B5D51A}" type="parTrans" cxnId="{F373DC58-F04D-4294-8E92-F5FD57DF9EBD}">
      <dgm:prSet/>
      <dgm:spPr/>
      <dgm:t>
        <a:bodyPr/>
        <a:lstStyle/>
        <a:p>
          <a:endParaRPr lang="bg-BG"/>
        </a:p>
      </dgm:t>
    </dgm:pt>
    <dgm:pt modelId="{175054DA-F90B-4D93-B82A-AB362A89A806}" type="sibTrans" cxnId="{F373DC58-F04D-4294-8E92-F5FD57DF9EBD}">
      <dgm:prSet/>
      <dgm:spPr/>
      <dgm:t>
        <a:bodyPr/>
        <a:lstStyle/>
        <a:p>
          <a:endParaRPr lang="bg-BG"/>
        </a:p>
      </dgm:t>
    </dgm:pt>
    <dgm:pt modelId="{3A553596-5BD1-4F16-A412-A7FEDC6AEF59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/>
            <a:t>Одобрено </a:t>
          </a:r>
          <a:r>
            <a:rPr lang="bg-BG" b="1" dirty="0"/>
            <a:t>Споразумение за партньорство на </a:t>
          </a:r>
          <a:r>
            <a:rPr lang="ru-RU" b="1" dirty="0" err="1"/>
            <a:t>Република</a:t>
          </a:r>
          <a:r>
            <a:rPr lang="ru-RU" b="1" dirty="0"/>
            <a:t> </a:t>
          </a:r>
          <a:r>
            <a:rPr lang="ru-RU" b="1" dirty="0" err="1"/>
            <a:t>България</a:t>
          </a:r>
          <a:r>
            <a:rPr lang="ru-RU" b="1" dirty="0"/>
            <a:t>, </a:t>
          </a:r>
          <a:r>
            <a:rPr lang="ru-RU" b="1" dirty="0" err="1"/>
            <a:t>очертаващо</a:t>
          </a:r>
          <a:r>
            <a:rPr lang="ru-RU" b="1" dirty="0"/>
            <a:t> </a:t>
          </a:r>
          <a:r>
            <a:rPr lang="ru-RU" b="1" dirty="0" err="1"/>
            <a:t>помощта</a:t>
          </a:r>
          <a:r>
            <a:rPr lang="ru-RU" b="1" dirty="0"/>
            <a:t> от </a:t>
          </a:r>
          <a:r>
            <a:rPr lang="ru-RU" b="1" dirty="0" err="1"/>
            <a:t>европейските</a:t>
          </a:r>
          <a:r>
            <a:rPr lang="ru-RU" b="1" dirty="0"/>
            <a:t> </a:t>
          </a:r>
          <a:r>
            <a:rPr lang="ru-RU" b="1" dirty="0" err="1"/>
            <a:t>структурни</a:t>
          </a:r>
          <a:r>
            <a:rPr lang="ru-RU" b="1" dirty="0"/>
            <a:t> и </a:t>
          </a:r>
          <a:r>
            <a:rPr lang="ru-RU" b="1" dirty="0" err="1"/>
            <a:t>инвестиционни</a:t>
          </a:r>
          <a:r>
            <a:rPr lang="ru-RU" b="1" dirty="0"/>
            <a:t> </a:t>
          </a:r>
          <a:r>
            <a:rPr lang="ru-RU" b="1" dirty="0" err="1"/>
            <a:t>фондове</a:t>
          </a:r>
          <a:r>
            <a:rPr lang="ru-RU" b="1" dirty="0"/>
            <a:t> за периода 2014-2020 г.</a:t>
          </a:r>
          <a:endParaRPr lang="bg-BG" b="1" dirty="0"/>
        </a:p>
      </dgm:t>
    </dgm:pt>
    <dgm:pt modelId="{26148D0E-F39E-4F76-9001-2652EA3D75F0}" type="parTrans" cxnId="{AFED9759-698B-44E5-AB67-E471A06C9FFF}">
      <dgm:prSet/>
      <dgm:spPr/>
      <dgm:t>
        <a:bodyPr/>
        <a:lstStyle/>
        <a:p>
          <a:endParaRPr lang="bg-BG"/>
        </a:p>
      </dgm:t>
    </dgm:pt>
    <dgm:pt modelId="{E6591E6C-E0AB-4000-9830-E79A4DB44946}" type="sibTrans" cxnId="{AFED9759-698B-44E5-AB67-E471A06C9FFF}">
      <dgm:prSet/>
      <dgm:spPr/>
      <dgm:t>
        <a:bodyPr/>
        <a:lstStyle/>
        <a:p>
          <a:endParaRPr lang="bg-BG"/>
        </a:p>
      </dgm:t>
    </dgm:pt>
    <dgm:pt modelId="{F81DB8FE-1AFB-4E73-926E-B35B34AEFAC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/>
            <a:t>Последващи оценки на РПР 2007 - 2013</a:t>
          </a:r>
          <a:endParaRPr lang="bg-BG" dirty="0"/>
        </a:p>
      </dgm:t>
    </dgm:pt>
    <dgm:pt modelId="{B6A1BC6A-ADD9-43D9-8DB7-4B689A0EF4B8}" type="parTrans" cxnId="{42920B62-3770-463D-9751-788F0648E2BE}">
      <dgm:prSet/>
      <dgm:spPr/>
      <dgm:t>
        <a:bodyPr/>
        <a:lstStyle/>
        <a:p>
          <a:endParaRPr lang="bg-BG"/>
        </a:p>
      </dgm:t>
    </dgm:pt>
    <dgm:pt modelId="{D9E66032-DE3F-488B-93D8-656DA7D1861E}" type="sibTrans" cxnId="{42920B62-3770-463D-9751-788F0648E2BE}">
      <dgm:prSet/>
      <dgm:spPr/>
      <dgm:t>
        <a:bodyPr/>
        <a:lstStyle/>
        <a:p>
          <a:endParaRPr lang="bg-BG"/>
        </a:p>
      </dgm:t>
    </dgm:pt>
    <dgm:pt modelId="{68405BC1-9D56-4898-849B-F6FA1BCFE0E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2014, </a:t>
          </a:r>
          <a:r>
            <a:rPr lang="bg-BG" dirty="0" smtClean="0"/>
            <a:t>2015, 2016 и 2017 -  </a:t>
          </a:r>
          <a:r>
            <a:rPr lang="bg-BG" dirty="0"/>
            <a:t>годишни доклади за изпълнението на РПР.</a:t>
          </a:r>
        </a:p>
      </dgm:t>
    </dgm:pt>
    <dgm:pt modelId="{03A31273-54E6-4C41-AC09-F34699064805}" type="parTrans" cxnId="{DA585361-BCD7-4D56-81C2-6A2E7425D70C}">
      <dgm:prSet/>
      <dgm:spPr/>
      <dgm:t>
        <a:bodyPr/>
        <a:lstStyle/>
        <a:p>
          <a:endParaRPr lang="bg-BG"/>
        </a:p>
      </dgm:t>
    </dgm:pt>
    <dgm:pt modelId="{B4688EED-9274-48F6-9B53-849EAF58A8FC}" type="sibTrans" cxnId="{DA585361-BCD7-4D56-81C2-6A2E7425D70C}">
      <dgm:prSet/>
      <dgm:spPr/>
      <dgm:t>
        <a:bodyPr/>
        <a:lstStyle/>
        <a:p>
          <a:endParaRPr lang="bg-BG"/>
        </a:p>
      </dgm:t>
    </dgm:pt>
    <dgm:pt modelId="{3938ACAF-7FDA-4E9E-A5F3-F262E57740A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Приемане на </a:t>
          </a:r>
          <a:r>
            <a:rPr lang="ru-RU" b="1" dirty="0" err="1"/>
            <a:t>Национална</a:t>
          </a:r>
          <a:r>
            <a:rPr lang="ru-RU" b="1" dirty="0"/>
            <a:t> </a:t>
          </a:r>
          <a:r>
            <a:rPr lang="ru-RU" b="1" dirty="0" err="1"/>
            <a:t>програма</a:t>
          </a:r>
          <a:r>
            <a:rPr lang="ru-RU" b="1" dirty="0"/>
            <a:t> за развитие: </a:t>
          </a:r>
          <a:r>
            <a:rPr lang="ru-RU" b="1" dirty="0" err="1"/>
            <a:t>България</a:t>
          </a:r>
          <a:r>
            <a:rPr lang="ru-RU" b="1" dirty="0"/>
            <a:t> 2020</a:t>
          </a:r>
          <a:endParaRPr lang="bg-BG" b="1" dirty="0"/>
        </a:p>
      </dgm:t>
    </dgm:pt>
    <dgm:pt modelId="{799A07A1-CEB3-41B1-A755-6DFCD799BAD8}" type="parTrans" cxnId="{300A30D1-1E53-4554-BB5E-97CB0CBE814D}">
      <dgm:prSet/>
      <dgm:spPr/>
      <dgm:t>
        <a:bodyPr/>
        <a:lstStyle/>
        <a:p>
          <a:endParaRPr lang="bg-BG"/>
        </a:p>
      </dgm:t>
    </dgm:pt>
    <dgm:pt modelId="{98B78BA2-DBEF-487F-9E91-C00311513811}" type="sibTrans" cxnId="{300A30D1-1E53-4554-BB5E-97CB0CBE814D}">
      <dgm:prSet/>
      <dgm:spPr/>
      <dgm:t>
        <a:bodyPr/>
        <a:lstStyle/>
        <a:p>
          <a:endParaRPr lang="bg-BG"/>
        </a:p>
      </dgm:t>
    </dgm:pt>
    <dgm:pt modelId="{2EB1FC29-02B3-41EC-A9E5-0B4E06F97D2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Приемане на </a:t>
          </a:r>
          <a:r>
            <a:rPr lang="bg-BG" b="1" dirty="0"/>
            <a:t>Национална стратегия за регионално развитие на Република България за периода 2012-2022 г.</a:t>
          </a:r>
        </a:p>
      </dgm:t>
    </dgm:pt>
    <dgm:pt modelId="{66C41967-43E8-46BB-8424-8313A793F962}" type="parTrans" cxnId="{D0DF4038-27F1-44E4-B6D1-04D0D39B6897}">
      <dgm:prSet/>
      <dgm:spPr/>
      <dgm:t>
        <a:bodyPr/>
        <a:lstStyle/>
        <a:p>
          <a:endParaRPr lang="bg-BG"/>
        </a:p>
      </dgm:t>
    </dgm:pt>
    <dgm:pt modelId="{B462143C-1EEC-4C23-ABB2-5E570BEA35A4}" type="sibTrans" cxnId="{D0DF4038-27F1-44E4-B6D1-04D0D39B6897}">
      <dgm:prSet/>
      <dgm:spPr/>
      <dgm:t>
        <a:bodyPr/>
        <a:lstStyle/>
        <a:p>
          <a:endParaRPr lang="bg-BG"/>
        </a:p>
      </dgm:t>
    </dgm:pt>
    <dgm:pt modelId="{522EC2DE-800D-4D91-A1D3-353A79E7FAE6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Изпълнение на оперативните програми по политиката за сближаване; </a:t>
          </a:r>
          <a:endParaRPr lang="bg-BG" b="0" dirty="0"/>
        </a:p>
      </dgm:t>
    </dgm:pt>
    <dgm:pt modelId="{FB2A56B1-A64A-4F2A-A7D0-17B86C4FF37F}" type="parTrans" cxnId="{3CADA50F-E1E6-4CA2-8231-1278C0A8ADF4}">
      <dgm:prSet/>
      <dgm:spPr/>
      <dgm:t>
        <a:bodyPr/>
        <a:lstStyle/>
        <a:p>
          <a:endParaRPr lang="bg-BG"/>
        </a:p>
      </dgm:t>
    </dgm:pt>
    <dgm:pt modelId="{155383EE-39EE-4DD6-A12D-D54A6E797B7E}" type="sibTrans" cxnId="{3CADA50F-E1E6-4CA2-8231-1278C0A8ADF4}">
      <dgm:prSet/>
      <dgm:spPr/>
      <dgm:t>
        <a:bodyPr/>
        <a:lstStyle/>
        <a:p>
          <a:endParaRPr lang="bg-BG"/>
        </a:p>
      </dgm:t>
    </dgm:pt>
    <dgm:pt modelId="{D4E9490A-1F52-4180-8F8B-D7A00853D7B5}">
      <dgm:prSet/>
      <dgm:spPr/>
      <dgm:t>
        <a:bodyPr/>
        <a:lstStyle/>
        <a:p>
          <a:pPr>
            <a:lnSpc>
              <a:spcPct val="100000"/>
            </a:lnSpc>
          </a:pPr>
          <a:endParaRPr lang="bg-BG" b="0" dirty="0"/>
        </a:p>
      </dgm:t>
    </dgm:pt>
    <dgm:pt modelId="{8343E9D1-5F41-4C38-AB58-AEEDF318671D}" type="parTrans" cxnId="{1BCC7717-3737-4E68-B560-AC1397C5527F}">
      <dgm:prSet/>
      <dgm:spPr/>
      <dgm:t>
        <a:bodyPr/>
        <a:lstStyle/>
        <a:p>
          <a:endParaRPr lang="bg-BG"/>
        </a:p>
      </dgm:t>
    </dgm:pt>
    <dgm:pt modelId="{15959A14-14E0-4DEF-8BC5-8C01575CEFE6}" type="sibTrans" cxnId="{1BCC7717-3737-4E68-B560-AC1397C5527F}">
      <dgm:prSet/>
      <dgm:spPr/>
      <dgm:t>
        <a:bodyPr/>
        <a:lstStyle/>
        <a:p>
          <a:endParaRPr lang="bg-BG"/>
        </a:p>
      </dgm:t>
    </dgm:pt>
    <dgm:pt modelId="{8F3DE471-8BE7-4990-96F9-DE65CB6A2272}" type="pres">
      <dgm:prSet presAssocID="{765C08D5-EAE3-49F6-B6A8-21962159A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327FF59-8553-40E6-A022-2CE0620A798C}" type="pres">
      <dgm:prSet presAssocID="{20C8870C-3400-4AC9-A473-56EFEE741DDB}" presName="composite" presStyleCnt="0"/>
      <dgm:spPr/>
    </dgm:pt>
    <dgm:pt modelId="{70610DEA-8A10-4B03-A3F2-CCA537F30E89}" type="pres">
      <dgm:prSet presAssocID="{20C8870C-3400-4AC9-A473-56EFEE741DDB}" presName="parTx" presStyleLbl="node1" presStyleIdx="0" presStyleCnt="5" custLinFactNeighborX="-601" custLinFactNeighborY="-45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C3D121-ADA0-49D6-BE0E-416E682B7CE8}" type="pres">
      <dgm:prSet presAssocID="{20C8870C-3400-4AC9-A473-56EFEE741DDB}" presName="desTx" presStyleLbl="revTx" presStyleIdx="0" presStyleCnt="5" custScaleX="11623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38A5F1-1B71-4007-A2AB-5EE2497A1060}" type="pres">
      <dgm:prSet presAssocID="{8F85A008-11BD-4389-B234-22ADA5D8C1ED}" presName="space" presStyleCnt="0"/>
      <dgm:spPr/>
    </dgm:pt>
    <dgm:pt modelId="{1C26FE0E-4A3D-4769-B5D0-7D807E58D5D3}" type="pres">
      <dgm:prSet presAssocID="{B816E71B-468E-4F58-ABD4-81B8866AFBA1}" presName="composite" presStyleCnt="0"/>
      <dgm:spPr/>
    </dgm:pt>
    <dgm:pt modelId="{C0545C31-3911-40BF-BDF5-B46511A5CFED}" type="pres">
      <dgm:prSet presAssocID="{B816E71B-468E-4F58-ABD4-81B8866AFBA1}" presName="parTx" presStyleLbl="node1" presStyleIdx="1" presStyleCnt="5" custLinFactY="-4230" custLinFactNeighborX="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C983810-2FFA-42C2-BD01-9EE7EF258CA5}" type="pres">
      <dgm:prSet presAssocID="{B816E71B-468E-4F58-ABD4-81B8866AFBA1}" presName="desTx" presStyleLbl="revTx" presStyleIdx="1" presStyleCnt="5" custScaleY="33820" custLinFactNeighborX="3778" custLinFactNeighborY="-496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15F498C-B1E6-4335-BBE8-496D9421D6DC}" type="pres">
      <dgm:prSet presAssocID="{A55DD10C-7D9C-4890-A1B2-4EAF8CB4007B}" presName="space" presStyleCnt="0"/>
      <dgm:spPr/>
    </dgm:pt>
    <dgm:pt modelId="{A0339AB3-8FA5-482D-8E53-5E1879D48303}" type="pres">
      <dgm:prSet presAssocID="{F5F1E69F-83CC-4F8F-B604-ED9C4D9F4D44}" presName="composite" presStyleCnt="0"/>
      <dgm:spPr/>
    </dgm:pt>
    <dgm:pt modelId="{83821E69-5FBE-4D6F-B3F5-5C48B403A6CC}" type="pres">
      <dgm:prSet presAssocID="{F5F1E69F-83CC-4F8F-B604-ED9C4D9F4D44}" presName="parTx" presStyleLbl="node1" presStyleIdx="2" presStyleCnt="5" custLinFactNeighborX="662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816DDE-44AD-4B1E-BCB2-B3A827553D43}" type="pres">
      <dgm:prSet presAssocID="{F5F1E69F-83CC-4F8F-B604-ED9C4D9F4D44}" presName="desTx" presStyleLbl="revTx" presStyleIdx="2" presStyleCnt="5" custScaleX="11417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9AC851-9D26-4263-A601-5A00772BEA2F}" type="pres">
      <dgm:prSet presAssocID="{D0788F01-D904-46F5-8963-CA4D6FFF40C4}" presName="space" presStyleCnt="0"/>
      <dgm:spPr/>
    </dgm:pt>
    <dgm:pt modelId="{07CD8A5F-20D5-42F4-B4C6-1ACF2E330EA4}" type="pres">
      <dgm:prSet presAssocID="{8F11ECEC-F8C9-4D3E-817E-D57B04028112}" presName="composite" presStyleCnt="0"/>
      <dgm:spPr/>
    </dgm:pt>
    <dgm:pt modelId="{B2C6E04C-1C62-4863-9678-BEEE7EDBD8EA}" type="pres">
      <dgm:prSet presAssocID="{8F11ECEC-F8C9-4D3E-817E-D57B04028112}" presName="parTx" presStyleLbl="node1" presStyleIdx="3" presStyleCnt="5" custLinFactNeighborX="88223" custLinFactNeighborY="-3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1421C5-468C-4111-9B1C-DB9D3CAB7722}" type="pres">
      <dgm:prSet presAssocID="{8F11ECEC-F8C9-4D3E-817E-D57B04028112}" presName="desTx" presStyleLbl="revTx" presStyleIdx="3" presStyleCnt="5" custLinFactX="15128" custLinFactNeighborX="100000" custLinFactNeighborY="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2DAD280-67FA-403C-85B9-EEC0778926C2}" type="pres">
      <dgm:prSet presAssocID="{CE8349A2-F7EF-47F7-8D4B-C253D8514532}" presName="space" presStyleCnt="0"/>
      <dgm:spPr/>
    </dgm:pt>
    <dgm:pt modelId="{F27B1A66-1D3E-44D7-9C43-BF23626FB8C0}" type="pres">
      <dgm:prSet presAssocID="{89270343-065A-4A95-8E3C-D8D05CDFFBA5}" presName="composite" presStyleCnt="0"/>
      <dgm:spPr/>
    </dgm:pt>
    <dgm:pt modelId="{C26D6D18-1BE9-49C6-B273-2C7135CE8726}" type="pres">
      <dgm:prSet presAssocID="{89270343-065A-4A95-8E3C-D8D05CDFFBA5}" presName="parTx" presStyleLbl="node1" presStyleIdx="4" presStyleCnt="5" custLinFactNeighborX="-88451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E695400-F8A0-4ADD-96E0-0E5E87ADE77B}" type="pres">
      <dgm:prSet presAssocID="{89270343-065A-4A95-8E3C-D8D05CDFFBA5}" presName="desTx" presStyleLbl="revTx" presStyleIdx="4" presStyleCnt="5" custLinFactX="-7052" custLinFactNeighborX="-100000" custLinFactNeighborY="-5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64BB987-E407-476C-81D3-8C77E71BBD20}" type="presOf" srcId="{68405BC1-9D56-4898-849B-F6FA1BCFE0EA}" destId="{FD1421C5-468C-4111-9B1C-DB9D3CAB7722}" srcOrd="0" destOrd="2" presId="urn:microsoft.com/office/officeart/2005/8/layout/chevron1"/>
    <dgm:cxn modelId="{5C7F9294-98FF-414D-82F1-90995563537E}" type="presOf" srcId="{20C8870C-3400-4AC9-A473-56EFEE741DDB}" destId="{70610DEA-8A10-4B03-A3F2-CCA537F30E89}" srcOrd="0" destOrd="0" presId="urn:microsoft.com/office/officeart/2005/8/layout/chevron1"/>
    <dgm:cxn modelId="{F32D1A5F-90ED-4097-8299-DE10A4147D00}" type="presOf" srcId="{F5F1E69F-83CC-4F8F-B604-ED9C4D9F4D44}" destId="{83821E69-5FBE-4D6F-B3F5-5C48B403A6CC}" srcOrd="0" destOrd="0" presId="urn:microsoft.com/office/officeart/2005/8/layout/chevron1"/>
    <dgm:cxn modelId="{735DBFCA-22C3-4AFF-BB41-20C18AA5F3A8}" type="presOf" srcId="{89270343-065A-4A95-8E3C-D8D05CDFFBA5}" destId="{C26D6D18-1BE9-49C6-B273-2C7135CE8726}" srcOrd="0" destOrd="0" presId="urn:microsoft.com/office/officeart/2005/8/layout/chevron1"/>
    <dgm:cxn modelId="{2002AE99-47AC-4DCB-8A43-F0213DE650DA}" srcId="{765C08D5-EAE3-49F6-B6A8-21962159A3C9}" destId="{8F11ECEC-F8C9-4D3E-817E-D57B04028112}" srcOrd="3" destOrd="0" parTransId="{442546CD-64DB-47EA-90DD-0F483C005597}" sibTransId="{CE8349A2-F7EF-47F7-8D4B-C253D8514532}"/>
    <dgm:cxn modelId="{D0DF4038-27F1-44E4-B6D1-04D0D39B6897}" srcId="{20C8870C-3400-4AC9-A473-56EFEE741DDB}" destId="{2EB1FC29-02B3-41EC-A9E5-0B4E06F97D2B}" srcOrd="2" destOrd="0" parTransId="{66C41967-43E8-46BB-8424-8313A793F962}" sibTransId="{B462143C-1EEC-4C23-ABB2-5E570BEA35A4}"/>
    <dgm:cxn modelId="{1BCC7717-3737-4E68-B560-AC1397C5527F}" srcId="{8F11ECEC-F8C9-4D3E-817E-D57B04028112}" destId="{D4E9490A-1F52-4180-8F8B-D7A00853D7B5}" srcOrd="1" destOrd="0" parTransId="{8343E9D1-5F41-4C38-AB58-AEEDF318671D}" sibTransId="{15959A14-14E0-4DEF-8BC5-8C01575CEFE6}"/>
    <dgm:cxn modelId="{42920B62-3770-463D-9751-788F0648E2BE}" srcId="{89270343-065A-4A95-8E3C-D8D05CDFFBA5}" destId="{F81DB8FE-1AFB-4E73-926E-B35B34AEFACA}" srcOrd="0" destOrd="0" parTransId="{B6A1BC6A-ADD9-43D9-8DB7-4B689A0EF4B8}" sibTransId="{D9E66032-DE3F-488B-93D8-656DA7D1861E}"/>
    <dgm:cxn modelId="{C37802F5-EBB5-46EE-B24B-2036C29066CA}" type="presOf" srcId="{B816E71B-468E-4F58-ABD4-81B8866AFBA1}" destId="{C0545C31-3911-40BF-BDF5-B46511A5CFED}" srcOrd="0" destOrd="0" presId="urn:microsoft.com/office/officeart/2005/8/layout/chevron1"/>
    <dgm:cxn modelId="{300A30D1-1E53-4554-BB5E-97CB0CBE814D}" srcId="{20C8870C-3400-4AC9-A473-56EFEE741DDB}" destId="{3938ACAF-7FDA-4E9E-A5F3-F262E57740AB}" srcOrd="0" destOrd="0" parTransId="{799A07A1-CEB3-41B1-A755-6DFCD799BAD8}" sibTransId="{98B78BA2-DBEF-487F-9E91-C00311513811}"/>
    <dgm:cxn modelId="{5355893A-992A-4E0C-A189-835F5F0E258F}" srcId="{765C08D5-EAE3-49F6-B6A8-21962159A3C9}" destId="{89270343-065A-4A95-8E3C-D8D05CDFFBA5}" srcOrd="4" destOrd="0" parTransId="{3883664A-4A30-4A0E-B173-45B7FB6F1876}" sibTransId="{54BAAF6A-8A79-463F-8623-A3BEF0D1F1BA}"/>
    <dgm:cxn modelId="{4B1760C6-BDE6-42A1-AAC6-FEEBECCDD4F6}" type="presOf" srcId="{3A553596-5BD1-4F16-A412-A7FEDC6AEF59}" destId="{DD816DDE-44AD-4B1E-BCB2-B3A827553D43}" srcOrd="0" destOrd="0" presId="urn:microsoft.com/office/officeart/2005/8/layout/chevron1"/>
    <dgm:cxn modelId="{AFED9759-698B-44E5-AB67-E471A06C9FFF}" srcId="{F5F1E69F-83CC-4F8F-B604-ED9C4D9F4D44}" destId="{3A553596-5BD1-4F16-A412-A7FEDC6AEF59}" srcOrd="0" destOrd="0" parTransId="{26148D0E-F39E-4F76-9001-2652EA3D75F0}" sibTransId="{E6591E6C-E0AB-4000-9830-E79A4DB44946}"/>
    <dgm:cxn modelId="{36CD5ECF-3B04-4F8E-80A2-A60D0A37D09F}" type="presOf" srcId="{522EC2DE-800D-4D91-A1D3-353A79E7FAE6}" destId="{FD1421C5-468C-4111-9B1C-DB9D3CAB7722}" srcOrd="0" destOrd="0" presId="urn:microsoft.com/office/officeart/2005/8/layout/chevron1"/>
    <dgm:cxn modelId="{E5C5E186-BC44-4536-A85A-956DC346A127}" type="presOf" srcId="{3938ACAF-7FDA-4E9E-A5F3-F262E57740AB}" destId="{B9C3D121-ADA0-49D6-BE0E-416E682B7CE8}" srcOrd="0" destOrd="0" presId="urn:microsoft.com/office/officeart/2005/8/layout/chevron1"/>
    <dgm:cxn modelId="{F373DC58-F04D-4294-8E92-F5FD57DF9EBD}" srcId="{B816E71B-468E-4F58-ABD4-81B8866AFBA1}" destId="{089BD9F2-8ADF-43B2-98F7-C34255C3116E}" srcOrd="0" destOrd="0" parTransId="{C7979CBB-2D59-4198-8C3B-6658F0B5D51A}" sibTransId="{175054DA-F90B-4D93-B82A-AB362A89A806}"/>
    <dgm:cxn modelId="{4BC998DB-3967-4805-8894-758D16A84AF0}" srcId="{765C08D5-EAE3-49F6-B6A8-21962159A3C9}" destId="{F5F1E69F-83CC-4F8F-B604-ED9C4D9F4D44}" srcOrd="2" destOrd="0" parTransId="{032C9369-F15D-4053-B72B-1185595A9724}" sibTransId="{D0788F01-D904-46F5-8963-CA4D6FFF40C4}"/>
    <dgm:cxn modelId="{647DA88B-8A39-498F-A898-769A505D5A76}" type="presOf" srcId="{8C3B7ED5-18F0-446A-B07A-0F92A148209A}" destId="{B9C3D121-ADA0-49D6-BE0E-416E682B7CE8}" srcOrd="0" destOrd="1" presId="urn:microsoft.com/office/officeart/2005/8/layout/chevron1"/>
    <dgm:cxn modelId="{6D0B9F27-7A8A-4063-9E3D-DA1826CBCBF6}" srcId="{20C8870C-3400-4AC9-A473-56EFEE741DDB}" destId="{8C3B7ED5-18F0-446A-B07A-0F92A148209A}" srcOrd="1" destOrd="0" parTransId="{568AADD2-F782-43BB-B793-7A246EFB4D04}" sibTransId="{00D1101E-BA3C-4B18-9C8B-28FAC47BE57F}"/>
    <dgm:cxn modelId="{DA585361-BCD7-4D56-81C2-6A2E7425D70C}" srcId="{8F11ECEC-F8C9-4D3E-817E-D57B04028112}" destId="{68405BC1-9D56-4898-849B-F6FA1BCFE0EA}" srcOrd="2" destOrd="0" parTransId="{03A31273-54E6-4C41-AC09-F34699064805}" sibTransId="{B4688EED-9274-48F6-9B53-849EAF58A8FC}"/>
    <dgm:cxn modelId="{FA5C962A-8A76-42A5-9C0F-0A5168F77544}" type="presOf" srcId="{F81DB8FE-1AFB-4E73-926E-B35B34AEFACA}" destId="{AE695400-F8A0-4ADD-96E0-0E5E87ADE77B}" srcOrd="0" destOrd="0" presId="urn:microsoft.com/office/officeart/2005/8/layout/chevron1"/>
    <dgm:cxn modelId="{B752BB25-7FE5-4B7C-8E8E-3D5D2C6DBD62}" type="presOf" srcId="{765C08D5-EAE3-49F6-B6A8-21962159A3C9}" destId="{8F3DE471-8BE7-4990-96F9-DE65CB6A2272}" srcOrd="0" destOrd="0" presId="urn:microsoft.com/office/officeart/2005/8/layout/chevron1"/>
    <dgm:cxn modelId="{4B8509A5-0128-421F-A85B-4BA9F37CAC9A}" type="presOf" srcId="{2EB1FC29-02B3-41EC-A9E5-0B4E06F97D2B}" destId="{B9C3D121-ADA0-49D6-BE0E-416E682B7CE8}" srcOrd="0" destOrd="2" presId="urn:microsoft.com/office/officeart/2005/8/layout/chevron1"/>
    <dgm:cxn modelId="{C347A1A9-A40B-4719-897B-27452189319A}" type="presOf" srcId="{8F11ECEC-F8C9-4D3E-817E-D57B04028112}" destId="{B2C6E04C-1C62-4863-9678-BEEE7EDBD8EA}" srcOrd="0" destOrd="0" presId="urn:microsoft.com/office/officeart/2005/8/layout/chevron1"/>
    <dgm:cxn modelId="{3CADA50F-E1E6-4CA2-8231-1278C0A8ADF4}" srcId="{8F11ECEC-F8C9-4D3E-817E-D57B04028112}" destId="{522EC2DE-800D-4D91-A1D3-353A79E7FAE6}" srcOrd="0" destOrd="0" parTransId="{FB2A56B1-A64A-4F2A-A7D0-17B86C4FF37F}" sibTransId="{155383EE-39EE-4DD6-A12D-D54A6E797B7E}"/>
    <dgm:cxn modelId="{7C6413B5-79EE-498B-96F7-747F8E1B047D}" srcId="{765C08D5-EAE3-49F6-B6A8-21962159A3C9}" destId="{20C8870C-3400-4AC9-A473-56EFEE741DDB}" srcOrd="0" destOrd="0" parTransId="{D3F54ED3-AF23-48D2-869A-C19AC6E161A3}" sibTransId="{8F85A008-11BD-4389-B234-22ADA5D8C1ED}"/>
    <dgm:cxn modelId="{00119CD8-3D75-4F25-AD92-94DDDB0A04A8}" type="presOf" srcId="{D4E9490A-1F52-4180-8F8B-D7A00853D7B5}" destId="{FD1421C5-468C-4111-9B1C-DB9D3CAB7722}" srcOrd="0" destOrd="1" presId="urn:microsoft.com/office/officeart/2005/8/layout/chevron1"/>
    <dgm:cxn modelId="{F15E132B-0D17-499B-A471-F28BE462A7DF}" srcId="{765C08D5-EAE3-49F6-B6A8-21962159A3C9}" destId="{B816E71B-468E-4F58-ABD4-81B8866AFBA1}" srcOrd="1" destOrd="0" parTransId="{E9B6073F-66C5-4ACF-AEDF-68D7B40B4377}" sibTransId="{A55DD10C-7D9C-4890-A1B2-4EAF8CB4007B}"/>
    <dgm:cxn modelId="{D20A3BB7-E341-4781-BE79-EC39DA689ECC}" type="presOf" srcId="{089BD9F2-8ADF-43B2-98F7-C34255C3116E}" destId="{4C983810-2FFA-42C2-BD01-9EE7EF258CA5}" srcOrd="0" destOrd="0" presId="urn:microsoft.com/office/officeart/2005/8/layout/chevron1"/>
    <dgm:cxn modelId="{28AD21E3-AB1A-472B-BCAD-BD2D779421AF}" type="presParOf" srcId="{8F3DE471-8BE7-4990-96F9-DE65CB6A2272}" destId="{8327FF59-8553-40E6-A022-2CE0620A798C}" srcOrd="0" destOrd="0" presId="urn:microsoft.com/office/officeart/2005/8/layout/chevron1"/>
    <dgm:cxn modelId="{E064E6FD-0A26-4F13-AD9C-B1C627502272}" type="presParOf" srcId="{8327FF59-8553-40E6-A022-2CE0620A798C}" destId="{70610DEA-8A10-4B03-A3F2-CCA537F30E89}" srcOrd="0" destOrd="0" presId="urn:microsoft.com/office/officeart/2005/8/layout/chevron1"/>
    <dgm:cxn modelId="{10D9949C-25EC-4639-BC92-F8DF4F416C12}" type="presParOf" srcId="{8327FF59-8553-40E6-A022-2CE0620A798C}" destId="{B9C3D121-ADA0-49D6-BE0E-416E682B7CE8}" srcOrd="1" destOrd="0" presId="urn:microsoft.com/office/officeart/2005/8/layout/chevron1"/>
    <dgm:cxn modelId="{8CD4A6B5-F779-4467-BFEF-79A07BDB2250}" type="presParOf" srcId="{8F3DE471-8BE7-4990-96F9-DE65CB6A2272}" destId="{4138A5F1-1B71-4007-A2AB-5EE2497A1060}" srcOrd="1" destOrd="0" presId="urn:microsoft.com/office/officeart/2005/8/layout/chevron1"/>
    <dgm:cxn modelId="{CE639B81-4F17-45C3-A66D-C134B82108BD}" type="presParOf" srcId="{8F3DE471-8BE7-4990-96F9-DE65CB6A2272}" destId="{1C26FE0E-4A3D-4769-B5D0-7D807E58D5D3}" srcOrd="2" destOrd="0" presId="urn:microsoft.com/office/officeart/2005/8/layout/chevron1"/>
    <dgm:cxn modelId="{3D0101E8-AAAC-4D62-B420-7BE57ED28B7F}" type="presParOf" srcId="{1C26FE0E-4A3D-4769-B5D0-7D807E58D5D3}" destId="{C0545C31-3911-40BF-BDF5-B46511A5CFED}" srcOrd="0" destOrd="0" presId="urn:microsoft.com/office/officeart/2005/8/layout/chevron1"/>
    <dgm:cxn modelId="{5E062629-0B84-4A2E-9C26-9141FCEC9770}" type="presParOf" srcId="{1C26FE0E-4A3D-4769-B5D0-7D807E58D5D3}" destId="{4C983810-2FFA-42C2-BD01-9EE7EF258CA5}" srcOrd="1" destOrd="0" presId="urn:microsoft.com/office/officeart/2005/8/layout/chevron1"/>
    <dgm:cxn modelId="{6481D721-3287-4C7E-ACB9-8E776175FD1E}" type="presParOf" srcId="{8F3DE471-8BE7-4990-96F9-DE65CB6A2272}" destId="{D15F498C-B1E6-4335-BBE8-496D9421D6DC}" srcOrd="3" destOrd="0" presId="urn:microsoft.com/office/officeart/2005/8/layout/chevron1"/>
    <dgm:cxn modelId="{5A524AA6-1FA7-4EFA-8BD9-62A546405CE6}" type="presParOf" srcId="{8F3DE471-8BE7-4990-96F9-DE65CB6A2272}" destId="{A0339AB3-8FA5-482D-8E53-5E1879D48303}" srcOrd="4" destOrd="0" presId="urn:microsoft.com/office/officeart/2005/8/layout/chevron1"/>
    <dgm:cxn modelId="{9C6B54C3-0AC4-401E-93A6-BB9713339499}" type="presParOf" srcId="{A0339AB3-8FA5-482D-8E53-5E1879D48303}" destId="{83821E69-5FBE-4D6F-B3F5-5C48B403A6CC}" srcOrd="0" destOrd="0" presId="urn:microsoft.com/office/officeart/2005/8/layout/chevron1"/>
    <dgm:cxn modelId="{7312171E-1215-4994-864F-D15A949A1EAE}" type="presParOf" srcId="{A0339AB3-8FA5-482D-8E53-5E1879D48303}" destId="{DD816DDE-44AD-4B1E-BCB2-B3A827553D43}" srcOrd="1" destOrd="0" presId="urn:microsoft.com/office/officeart/2005/8/layout/chevron1"/>
    <dgm:cxn modelId="{A452FCBC-8159-4866-B5B5-F6098550F761}" type="presParOf" srcId="{8F3DE471-8BE7-4990-96F9-DE65CB6A2272}" destId="{DA9AC851-9D26-4263-A601-5A00772BEA2F}" srcOrd="5" destOrd="0" presId="urn:microsoft.com/office/officeart/2005/8/layout/chevron1"/>
    <dgm:cxn modelId="{23141460-699F-4B69-9F87-77479B617599}" type="presParOf" srcId="{8F3DE471-8BE7-4990-96F9-DE65CB6A2272}" destId="{07CD8A5F-20D5-42F4-B4C6-1ACF2E330EA4}" srcOrd="6" destOrd="0" presId="urn:microsoft.com/office/officeart/2005/8/layout/chevron1"/>
    <dgm:cxn modelId="{E919AB6D-6EF3-4427-B124-89875F383801}" type="presParOf" srcId="{07CD8A5F-20D5-42F4-B4C6-1ACF2E330EA4}" destId="{B2C6E04C-1C62-4863-9678-BEEE7EDBD8EA}" srcOrd="0" destOrd="0" presId="urn:microsoft.com/office/officeart/2005/8/layout/chevron1"/>
    <dgm:cxn modelId="{A10399ED-639F-4989-9335-244E71DC9665}" type="presParOf" srcId="{07CD8A5F-20D5-42F4-B4C6-1ACF2E330EA4}" destId="{FD1421C5-468C-4111-9B1C-DB9D3CAB7722}" srcOrd="1" destOrd="0" presId="urn:microsoft.com/office/officeart/2005/8/layout/chevron1"/>
    <dgm:cxn modelId="{CE51CE59-A10B-4A59-9E52-11A494B65918}" type="presParOf" srcId="{8F3DE471-8BE7-4990-96F9-DE65CB6A2272}" destId="{52DAD280-67FA-403C-85B9-EEC0778926C2}" srcOrd="7" destOrd="0" presId="urn:microsoft.com/office/officeart/2005/8/layout/chevron1"/>
    <dgm:cxn modelId="{0F331423-C11F-4059-903A-76F613BCAE43}" type="presParOf" srcId="{8F3DE471-8BE7-4990-96F9-DE65CB6A2272}" destId="{F27B1A66-1D3E-44D7-9C43-BF23626FB8C0}" srcOrd="8" destOrd="0" presId="urn:microsoft.com/office/officeart/2005/8/layout/chevron1"/>
    <dgm:cxn modelId="{60527FD7-BB6C-4100-B086-C1877A0480CE}" type="presParOf" srcId="{F27B1A66-1D3E-44D7-9C43-BF23626FB8C0}" destId="{C26D6D18-1BE9-49C6-B273-2C7135CE8726}" srcOrd="0" destOrd="0" presId="urn:microsoft.com/office/officeart/2005/8/layout/chevron1"/>
    <dgm:cxn modelId="{7984CE42-FE49-4397-BCAF-1215DACD833A}" type="presParOf" srcId="{F27B1A66-1D3E-44D7-9C43-BF23626FB8C0}" destId="{AE695400-F8A0-4ADD-96E0-0E5E87ADE77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10DEA-8A10-4B03-A3F2-CCA537F30E89}">
      <dsp:nvSpPr>
        <dsp:cNvPr id="0" name=""/>
        <dsp:cNvSpPr/>
      </dsp:nvSpPr>
      <dsp:spPr>
        <a:xfrm>
          <a:off x="101154" y="0"/>
          <a:ext cx="1669472" cy="594000"/>
        </a:xfrm>
        <a:prstGeom prst="chevron">
          <a:avLst/>
        </a:prstGeom>
        <a:solidFill>
          <a:srgbClr val="B1D1E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/>
            <a:t>2012 </a:t>
          </a:r>
        </a:p>
      </dsp:txBody>
      <dsp:txXfrm>
        <a:off x="398154" y="0"/>
        <a:ext cx="1075472" cy="594000"/>
      </dsp:txXfrm>
    </dsp:sp>
    <dsp:sp modelId="{B9C3D121-ADA0-49D6-BE0E-416E682B7CE8}">
      <dsp:nvSpPr>
        <dsp:cNvPr id="0" name=""/>
        <dsp:cNvSpPr/>
      </dsp:nvSpPr>
      <dsp:spPr>
        <a:xfrm>
          <a:off x="2765" y="710549"/>
          <a:ext cx="155242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Приемане на </a:t>
          </a:r>
          <a:r>
            <a:rPr lang="ru-RU" sz="1100" b="1" kern="1200" dirty="0" err="1"/>
            <a:t>Национална</a:t>
          </a:r>
          <a:r>
            <a:rPr lang="ru-RU" sz="1100" b="1" kern="1200" dirty="0"/>
            <a:t> </a:t>
          </a:r>
          <a:r>
            <a:rPr lang="ru-RU" sz="1100" b="1" kern="1200" dirty="0" err="1"/>
            <a:t>програма</a:t>
          </a:r>
          <a:r>
            <a:rPr lang="ru-RU" sz="1100" b="1" kern="1200" dirty="0"/>
            <a:t> за развитие: </a:t>
          </a:r>
          <a:r>
            <a:rPr lang="ru-RU" sz="1100" b="1" kern="1200" dirty="0" err="1"/>
            <a:t>България</a:t>
          </a:r>
          <a:r>
            <a:rPr lang="ru-RU" sz="1100" b="1" kern="1200" dirty="0"/>
            <a:t> 2020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Приемане на </a:t>
          </a:r>
          <a:r>
            <a:rPr lang="ru-RU" sz="1100" b="1" kern="1200" dirty="0" err="1"/>
            <a:t>Национална</a:t>
          </a:r>
          <a:r>
            <a:rPr lang="ru-RU" sz="1100" b="1" kern="1200" dirty="0"/>
            <a:t> </a:t>
          </a:r>
          <a:r>
            <a:rPr lang="ru-RU" sz="1100" b="1" kern="1200" dirty="0" err="1"/>
            <a:t>програма</a:t>
          </a:r>
          <a:r>
            <a:rPr lang="ru-RU" sz="1100" b="1" kern="1200" dirty="0"/>
            <a:t> за </a:t>
          </a:r>
          <a:r>
            <a:rPr lang="ru-RU" sz="1100" b="1" kern="1200" dirty="0" err="1"/>
            <a:t>реформи</a:t>
          </a:r>
          <a:r>
            <a:rPr lang="ru-RU" sz="1100" b="1" kern="1200" dirty="0"/>
            <a:t> на </a:t>
          </a:r>
          <a:r>
            <a:rPr lang="ru-RU" sz="1100" b="1" kern="1200" dirty="0" err="1"/>
            <a:t>Република</a:t>
          </a:r>
          <a:r>
            <a:rPr lang="ru-RU" sz="1100" b="1" kern="1200" dirty="0"/>
            <a:t> </a:t>
          </a:r>
          <a:r>
            <a:rPr lang="ru-RU" sz="1100" b="1" kern="1200" dirty="0" err="1"/>
            <a:t>България</a:t>
          </a:r>
          <a:r>
            <a:rPr lang="ru-RU" sz="1100" b="1" kern="1200" dirty="0"/>
            <a:t> в </a:t>
          </a:r>
          <a:r>
            <a:rPr lang="ru-RU" sz="1100" b="1" kern="1200" dirty="0" err="1"/>
            <a:t>изпълнение</a:t>
          </a:r>
          <a:r>
            <a:rPr lang="ru-RU" sz="1100" b="1" kern="1200" dirty="0"/>
            <a:t> на </a:t>
          </a:r>
          <a:r>
            <a:rPr lang="ru-RU" sz="1100" b="1" kern="1200" dirty="0" err="1"/>
            <a:t>стратегията</a:t>
          </a:r>
          <a:r>
            <a:rPr lang="ru-RU" sz="1100" b="1" kern="1200" dirty="0"/>
            <a:t> „Европа 2020“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Приемане на </a:t>
          </a:r>
          <a:r>
            <a:rPr lang="bg-BG" sz="1100" b="1" kern="1200" dirty="0"/>
            <a:t>Национална стратегия за регионално развитие на Република България за периода 2012-2022 г.</a:t>
          </a:r>
        </a:p>
      </dsp:txBody>
      <dsp:txXfrm>
        <a:off x="2765" y="710549"/>
        <a:ext cx="1552422" cy="3762000"/>
      </dsp:txXfrm>
    </dsp:sp>
    <dsp:sp modelId="{C0545C31-3911-40BF-BDF5-B46511A5CFED}">
      <dsp:nvSpPr>
        <dsp:cNvPr id="0" name=""/>
        <dsp:cNvSpPr/>
      </dsp:nvSpPr>
      <dsp:spPr>
        <a:xfrm>
          <a:off x="1564659" y="45596"/>
          <a:ext cx="1669472" cy="594000"/>
        </a:xfrm>
        <a:prstGeom prst="chevron">
          <a:avLst/>
        </a:prstGeom>
        <a:solidFill>
          <a:srgbClr val="80B4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/>
            <a:t>2013</a:t>
          </a:r>
          <a:endParaRPr lang="en-US" sz="1100" b="1" kern="1200" dirty="0"/>
        </a:p>
      </dsp:txBody>
      <dsp:txXfrm>
        <a:off x="1861659" y="45596"/>
        <a:ext cx="1075472" cy="594000"/>
      </dsp:txXfrm>
    </dsp:sp>
    <dsp:sp modelId="{4C983810-2FFA-42C2-BD01-9EE7EF258CA5}">
      <dsp:nvSpPr>
        <dsp:cNvPr id="0" name=""/>
        <dsp:cNvSpPr/>
      </dsp:nvSpPr>
      <dsp:spPr>
        <a:xfrm>
          <a:off x="1615118" y="709383"/>
          <a:ext cx="1335577" cy="127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Приемане на регионалните планове за развитие</a:t>
          </a:r>
          <a:endParaRPr lang="en-US" sz="1100" b="1" kern="1200" dirty="0"/>
        </a:p>
      </dsp:txBody>
      <dsp:txXfrm>
        <a:off x="1615118" y="709383"/>
        <a:ext cx="1335577" cy="1272308"/>
      </dsp:txXfrm>
    </dsp:sp>
    <dsp:sp modelId="{83821E69-5FBE-4D6F-B3F5-5C48B403A6CC}">
      <dsp:nvSpPr>
        <dsp:cNvPr id="0" name=""/>
        <dsp:cNvSpPr/>
      </dsp:nvSpPr>
      <dsp:spPr>
        <a:xfrm>
          <a:off x="3123836" y="30509"/>
          <a:ext cx="1669472" cy="594000"/>
        </a:xfrm>
        <a:prstGeom prst="chevron">
          <a:avLst/>
        </a:prstGeom>
        <a:solidFill>
          <a:srgbClr val="488AC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/>
            <a:t>2014</a:t>
          </a:r>
        </a:p>
      </dsp:txBody>
      <dsp:txXfrm>
        <a:off x="3420836" y="30509"/>
        <a:ext cx="1075472" cy="594000"/>
      </dsp:txXfrm>
    </dsp:sp>
    <dsp:sp modelId="{DD816DDE-44AD-4B1E-BCB2-B3A827553D43}">
      <dsp:nvSpPr>
        <dsp:cNvPr id="0" name=""/>
        <dsp:cNvSpPr/>
      </dsp:nvSpPr>
      <dsp:spPr>
        <a:xfrm>
          <a:off x="3018132" y="710549"/>
          <a:ext cx="152488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/>
            <a:t>Одобрено </a:t>
          </a:r>
          <a:r>
            <a:rPr lang="bg-BG" sz="1100" b="1" kern="1200" dirty="0"/>
            <a:t>Споразумение за партньорство на </a:t>
          </a:r>
          <a:r>
            <a:rPr lang="ru-RU" sz="1100" b="1" kern="1200" dirty="0" err="1"/>
            <a:t>Република</a:t>
          </a:r>
          <a:r>
            <a:rPr lang="ru-RU" sz="1100" b="1" kern="1200" dirty="0"/>
            <a:t> </a:t>
          </a:r>
          <a:r>
            <a:rPr lang="ru-RU" sz="1100" b="1" kern="1200" dirty="0" err="1"/>
            <a:t>България</a:t>
          </a:r>
          <a:r>
            <a:rPr lang="ru-RU" sz="1100" b="1" kern="1200" dirty="0"/>
            <a:t>, </a:t>
          </a:r>
          <a:r>
            <a:rPr lang="ru-RU" sz="1100" b="1" kern="1200" dirty="0" err="1"/>
            <a:t>очертаващо</a:t>
          </a:r>
          <a:r>
            <a:rPr lang="ru-RU" sz="1100" b="1" kern="1200" dirty="0"/>
            <a:t> </a:t>
          </a:r>
          <a:r>
            <a:rPr lang="ru-RU" sz="1100" b="1" kern="1200" dirty="0" err="1"/>
            <a:t>помощта</a:t>
          </a:r>
          <a:r>
            <a:rPr lang="ru-RU" sz="1100" b="1" kern="1200" dirty="0"/>
            <a:t> от </a:t>
          </a:r>
          <a:r>
            <a:rPr lang="ru-RU" sz="1100" b="1" kern="1200" dirty="0" err="1"/>
            <a:t>европейските</a:t>
          </a:r>
          <a:r>
            <a:rPr lang="ru-RU" sz="1100" b="1" kern="1200" dirty="0"/>
            <a:t> </a:t>
          </a:r>
          <a:r>
            <a:rPr lang="ru-RU" sz="1100" b="1" kern="1200" dirty="0" err="1"/>
            <a:t>структурни</a:t>
          </a:r>
          <a:r>
            <a:rPr lang="ru-RU" sz="1100" b="1" kern="1200" dirty="0"/>
            <a:t> и </a:t>
          </a:r>
          <a:r>
            <a:rPr lang="ru-RU" sz="1100" b="1" kern="1200" dirty="0" err="1"/>
            <a:t>инвестиционни</a:t>
          </a:r>
          <a:r>
            <a:rPr lang="ru-RU" sz="1100" b="1" kern="1200" dirty="0"/>
            <a:t> </a:t>
          </a:r>
          <a:r>
            <a:rPr lang="ru-RU" sz="1100" b="1" kern="1200" dirty="0" err="1"/>
            <a:t>фондове</a:t>
          </a:r>
          <a:r>
            <a:rPr lang="ru-RU" sz="1100" b="1" kern="1200" dirty="0"/>
            <a:t> за периода 2014-2020 г.</a:t>
          </a:r>
          <a:endParaRPr lang="bg-BG" sz="1100" b="1" kern="1200" dirty="0"/>
        </a:p>
      </dsp:txBody>
      <dsp:txXfrm>
        <a:off x="3018132" y="710549"/>
        <a:ext cx="1524882" cy="3762000"/>
      </dsp:txXfrm>
    </dsp:sp>
    <dsp:sp modelId="{B2C6E04C-1C62-4863-9678-BEEE7EDBD8EA}">
      <dsp:nvSpPr>
        <dsp:cNvPr id="0" name=""/>
        <dsp:cNvSpPr/>
      </dsp:nvSpPr>
      <dsp:spPr>
        <a:xfrm>
          <a:off x="6022494" y="20981"/>
          <a:ext cx="1669472" cy="594000"/>
        </a:xfrm>
        <a:prstGeom prst="chevron">
          <a:avLst/>
        </a:prstGeom>
        <a:solidFill>
          <a:srgbClr val="356E8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2014-2018</a:t>
          </a:r>
          <a:endParaRPr lang="bg-BG" sz="1100" b="1" kern="1200" dirty="0"/>
        </a:p>
      </dsp:txBody>
      <dsp:txXfrm>
        <a:off x="6319494" y="20981"/>
        <a:ext cx="1075472" cy="594000"/>
      </dsp:txXfrm>
    </dsp:sp>
    <dsp:sp modelId="{FD1421C5-468C-4111-9B1C-DB9D3CAB7722}">
      <dsp:nvSpPr>
        <dsp:cNvPr id="0" name=""/>
        <dsp:cNvSpPr/>
      </dsp:nvSpPr>
      <dsp:spPr>
        <a:xfrm>
          <a:off x="6103881" y="712882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Изпълнение на оперативните програми по политиката за сближаване; </a:t>
          </a:r>
          <a:endParaRPr lang="bg-BG" sz="1100" b="0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100" b="0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/>
            <a:t>2014, </a:t>
          </a:r>
          <a:r>
            <a:rPr lang="bg-BG" sz="1100" kern="1200" dirty="0" smtClean="0"/>
            <a:t>2015, 2016 и 2017 -  </a:t>
          </a:r>
          <a:r>
            <a:rPr lang="bg-BG" sz="1100" kern="1200" dirty="0"/>
            <a:t>годишни доклади за изпълнението на РПР.</a:t>
          </a:r>
        </a:p>
      </dsp:txBody>
      <dsp:txXfrm>
        <a:off x="6103881" y="712882"/>
        <a:ext cx="1335577" cy="3762000"/>
      </dsp:txXfrm>
    </dsp:sp>
    <dsp:sp modelId="{C26D6D18-1BE9-49C6-B273-2C7135CE8726}">
      <dsp:nvSpPr>
        <dsp:cNvPr id="0" name=""/>
        <dsp:cNvSpPr/>
      </dsp:nvSpPr>
      <dsp:spPr>
        <a:xfrm>
          <a:off x="4543064" y="30509"/>
          <a:ext cx="1669472" cy="594000"/>
        </a:xfrm>
        <a:prstGeom prst="chevron">
          <a:avLst/>
        </a:prstGeom>
        <a:solidFill>
          <a:srgbClr val="30628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/>
            <a:t>2015</a:t>
          </a:r>
        </a:p>
      </dsp:txBody>
      <dsp:txXfrm>
        <a:off x="4840064" y="30509"/>
        <a:ext cx="1075472" cy="594000"/>
      </dsp:txXfrm>
    </dsp:sp>
    <dsp:sp modelId="{AE695400-F8A0-4ADD-96E0-0E5E87ADE77B}">
      <dsp:nvSpPr>
        <dsp:cNvPr id="0" name=""/>
        <dsp:cNvSpPr/>
      </dsp:nvSpPr>
      <dsp:spPr>
        <a:xfrm>
          <a:off x="4589966" y="690987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/>
            <a:t>Последващи оценки на РПР 2007 - 2013</a:t>
          </a:r>
          <a:endParaRPr lang="bg-BG" sz="1100" kern="1200" dirty="0"/>
        </a:p>
      </dsp:txBody>
      <dsp:txXfrm>
        <a:off x="4589966" y="690987"/>
        <a:ext cx="1335577" cy="3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8F1F1-03AB-4353-A1F0-D4DA68D69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0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024"/>
            <a:ext cx="5438140" cy="44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6084FB-E55F-48FF-9FF7-20EF3CE78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062BE-DDC2-4672-A0E4-9C87BAFCA263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97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5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72000" tIns="72000" rIns="72000" bIns="72000">
            <a:noAutofit/>
          </a:bodyPr>
          <a:lstStyle>
            <a:lvl1pPr>
              <a:defRPr sz="28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title</a:t>
            </a:r>
            <a:r>
              <a:rPr lang="bg-BG" noProof="0" dirty="0"/>
              <a:t> </a:t>
            </a:r>
            <a:r>
              <a:rPr lang="bg-BG" noProof="0" dirty="0" err="1"/>
              <a:t>style</a:t>
            </a:r>
            <a:endParaRPr lang="bg-BG" noProof="0" dirty="0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 lIns="72000" tIns="72000" rIns="72000" bIns="72000"/>
          <a:lstStyle>
            <a:lvl1pPr marL="0" indent="0">
              <a:buFont typeface="Wingdings 3" pitchFamily="18" charset="2"/>
              <a:buNone/>
              <a:defRPr>
                <a:solidFill>
                  <a:srgbClr val="B1D1E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subtitle</a:t>
            </a:r>
            <a:r>
              <a:rPr lang="bg-BG" noProof="0" dirty="0"/>
              <a:t> </a:t>
            </a:r>
            <a:r>
              <a:rPr lang="bg-BG" noProof="0" dirty="0" err="1"/>
              <a:t>style</a:t>
            </a:r>
            <a:endParaRPr lang="bg-BG" noProof="0" dirty="0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3200"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title</a:t>
            </a:r>
            <a:r>
              <a:rPr lang="bg-BG" noProof="0" dirty="0"/>
              <a:t> </a:t>
            </a:r>
            <a:r>
              <a:rPr lang="bg-BG" noProof="0" dirty="0" err="1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lIns="72000" tIns="72000" rIns="72000" bIns="72000"/>
          <a:lstStyle>
            <a:lvl1pPr marL="358775" indent="-358775">
              <a:buFont typeface="Courier New" panose="02070309020205020404" pitchFamily="49" charset="0"/>
              <a:buChar char="o"/>
              <a:defRPr sz="2800">
                <a:latin typeface="Calibri" pitchFamily="34" charset="0"/>
                <a:cs typeface="Calibri" pitchFamily="34" charset="0"/>
              </a:defRPr>
            </a:lvl1pPr>
            <a:lvl2pPr marL="717550" indent="-358775">
              <a:buFont typeface="Wingdings" panose="05000000000000000000" pitchFamily="2" charset="2"/>
              <a:buChar char="ü"/>
              <a:defRPr sz="2000">
                <a:latin typeface="Calibri" pitchFamily="34" charset="0"/>
                <a:cs typeface="Calibri" pitchFamily="34" charset="0"/>
              </a:defRPr>
            </a:lvl2pPr>
            <a:lvl3pPr marL="1076325" indent="-358775">
              <a:buFont typeface="Wingdings" panose="05000000000000000000" pitchFamily="2" charset="2"/>
              <a:buChar char="ü"/>
              <a:tabLst/>
              <a:defRPr sz="2000">
                <a:latin typeface="Calibri" pitchFamily="34" charset="0"/>
                <a:cs typeface="Calibri" pitchFamily="34" charset="0"/>
              </a:defRPr>
            </a:lvl3pPr>
            <a:lvl4pPr marL="1435100" indent="-358775">
              <a:buFont typeface="Wingdings" panose="05000000000000000000" pitchFamily="2" charset="2"/>
              <a:buChar char="ü"/>
              <a:defRPr sz="1800">
                <a:latin typeface="Calibri" pitchFamily="34" charset="0"/>
                <a:cs typeface="Calibri" pitchFamily="34" charset="0"/>
              </a:defRPr>
            </a:lvl4pPr>
            <a:lvl5pPr marL="1792288" indent="-357188">
              <a:buFont typeface="Wingdings" panose="05000000000000000000" pitchFamily="2" charset="2"/>
              <a:buChar char="ü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text</a:t>
            </a:r>
            <a:r>
              <a:rPr lang="bg-BG" noProof="0" dirty="0"/>
              <a:t> </a:t>
            </a:r>
            <a:r>
              <a:rPr lang="bg-BG" noProof="0" dirty="0" err="1"/>
              <a:t>styles</a:t>
            </a:r>
            <a:endParaRPr lang="bg-BG" noProof="0" dirty="0"/>
          </a:p>
          <a:p>
            <a:pPr lvl="1"/>
            <a:r>
              <a:rPr lang="bg-BG" noProof="0" dirty="0" err="1"/>
              <a:t>Second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2"/>
            <a:r>
              <a:rPr lang="bg-BG" noProof="0" dirty="0" err="1"/>
              <a:t>Third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3"/>
            <a:r>
              <a:rPr lang="bg-BG" noProof="0" dirty="0" err="1"/>
              <a:t>Fourth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4"/>
            <a:r>
              <a:rPr lang="bg-BG" noProof="0" dirty="0" err="1"/>
              <a:t>Fifth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4FDBAA92-5A7D-45AF-8602-06940A5F15D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22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rgbClr val="3C7D9E"/>
          </a:solidFill>
        </p:spPr>
        <p:txBody>
          <a:bodyPr wrap="square" anchor="t"/>
          <a:lstStyle>
            <a:lvl1pPr algn="l">
              <a:defRPr sz="4000" b="1" cap="all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title</a:t>
            </a:r>
            <a:r>
              <a:rPr lang="bg-BG" noProof="0" dirty="0"/>
              <a:t> </a:t>
            </a:r>
            <a:r>
              <a:rPr lang="bg-BG" noProof="0" dirty="0" err="1"/>
              <a:t>style</a:t>
            </a:r>
            <a:endParaRPr lang="bg-BG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text</a:t>
            </a:r>
            <a:r>
              <a:rPr lang="bg-BG" noProof="0" dirty="0"/>
              <a:t> </a:t>
            </a:r>
            <a:r>
              <a:rPr lang="bg-BG" noProof="0" dirty="0" err="1"/>
              <a:t>styles</a:t>
            </a:r>
            <a:endParaRPr lang="bg-BG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8EEF0E4A-720D-4D2C-9CD6-D5676F633DF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011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title</a:t>
            </a:r>
            <a:r>
              <a:rPr lang="bg-BG" noProof="0" dirty="0"/>
              <a:t> </a:t>
            </a:r>
            <a:r>
              <a:rPr lang="bg-BG" noProof="0" dirty="0" err="1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tabLst/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text</a:t>
            </a:r>
            <a:r>
              <a:rPr lang="bg-BG" noProof="0" dirty="0"/>
              <a:t> </a:t>
            </a:r>
            <a:r>
              <a:rPr lang="bg-BG" noProof="0" dirty="0" err="1"/>
              <a:t>styles</a:t>
            </a:r>
            <a:endParaRPr lang="bg-BG" noProof="0" dirty="0"/>
          </a:p>
          <a:p>
            <a:pPr lvl="1"/>
            <a:r>
              <a:rPr lang="bg-BG" noProof="0" dirty="0" err="1"/>
              <a:t>Second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2"/>
            <a:r>
              <a:rPr lang="bg-BG" noProof="0" dirty="0" err="1"/>
              <a:t>Third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3"/>
            <a:r>
              <a:rPr lang="bg-BG" noProof="0" dirty="0" err="1"/>
              <a:t>Fourth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4"/>
            <a:r>
              <a:rPr lang="bg-BG" noProof="0" dirty="0" err="1"/>
              <a:t>Fifth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/>
              <a:t>Click</a:t>
            </a:r>
            <a:r>
              <a:rPr lang="bg-BG" noProof="0" dirty="0"/>
              <a:t> to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text</a:t>
            </a:r>
            <a:r>
              <a:rPr lang="bg-BG" noProof="0" dirty="0"/>
              <a:t> </a:t>
            </a:r>
            <a:r>
              <a:rPr lang="bg-BG" noProof="0" dirty="0" err="1"/>
              <a:t>styles</a:t>
            </a:r>
            <a:endParaRPr lang="bg-BG" noProof="0" dirty="0"/>
          </a:p>
          <a:p>
            <a:pPr lvl="1"/>
            <a:r>
              <a:rPr lang="bg-BG" noProof="0" dirty="0" err="1"/>
              <a:t>Second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2"/>
            <a:r>
              <a:rPr lang="bg-BG" noProof="0" dirty="0" err="1"/>
              <a:t>Third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3"/>
            <a:r>
              <a:rPr lang="bg-BG" noProof="0" dirty="0" err="1"/>
              <a:t>Fourth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4"/>
            <a:r>
              <a:rPr lang="bg-BG" noProof="0" dirty="0" err="1"/>
              <a:t>Fifth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CDFD9F46-2D3C-4575-A53B-D51848E30C0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896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37D1-0660-47D7-9CD1-E1EE61F1AE96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58002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26E03-B418-48D1-B56A-88295567B587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00766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wrap="square" lIns="72000" tIns="72000" rIns="72000" bIns="72000"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wrap="square" lIns="72000" tIns="72000" rIns="72000" bIns="72000"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wrap="square" lIns="72000" tIns="72000" rIns="72000" bIns="72000"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31A7F942-C96E-477D-B2CA-2B99A0F75EB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950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noProof="0"/>
              <a:t>Click to edit Master text styles</a:t>
            </a:r>
          </a:p>
          <a:p>
            <a:pPr lvl="1"/>
            <a:r>
              <a:rPr lang="bg-BG" noProof="0"/>
              <a:t>Second level</a:t>
            </a:r>
          </a:p>
          <a:p>
            <a:pPr lvl="2"/>
            <a:r>
              <a:rPr lang="bg-BG" noProof="0"/>
              <a:t>Third level</a:t>
            </a:r>
          </a:p>
          <a:p>
            <a:pPr lvl="3"/>
            <a:r>
              <a:rPr lang="bg-BG" noProof="0"/>
              <a:t>Fourth level</a:t>
            </a:r>
          </a:p>
          <a:p>
            <a:pPr lvl="4"/>
            <a:r>
              <a:rPr lang="bg-BG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80953-10EF-4B53-98DD-F0D6506FB26B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0022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bg-BG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bg-BG" noProof="0"/>
              <a:t>Click to edit Master text styles</a:t>
            </a:r>
          </a:p>
          <a:p>
            <a:pPr lvl="1"/>
            <a:r>
              <a:rPr lang="bg-BG" noProof="0"/>
              <a:t>Second level</a:t>
            </a:r>
          </a:p>
          <a:p>
            <a:pPr lvl="2"/>
            <a:r>
              <a:rPr lang="bg-BG" noProof="0"/>
              <a:t>Third level</a:t>
            </a:r>
          </a:p>
          <a:p>
            <a:pPr lvl="3"/>
            <a:r>
              <a:rPr lang="bg-BG" noProof="0"/>
              <a:t>Fourth level</a:t>
            </a:r>
          </a:p>
          <a:p>
            <a:pPr lvl="4"/>
            <a:r>
              <a:rPr lang="bg-BG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45416-97E8-45D9-B6B5-30072EC12D82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9442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07C3B72-1921-4BFD-B6E5-7DC880840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3" r:id="rId7"/>
    <p:sldLayoutId id="2147483684" r:id="rId8"/>
    <p:sldLayoutId id="2147483685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fontAlgn="base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6450" y="1371600"/>
            <a:ext cx="6477000" cy="1752600"/>
          </a:xfrm>
        </p:spPr>
        <p:txBody>
          <a:bodyPr>
            <a:noAutofit/>
          </a:bodyPr>
          <a:lstStyle/>
          <a:p>
            <a:r>
              <a:rPr lang="bg-BG" sz="2800" dirty="0"/>
              <a:t>Междинна оценка на изпълнението на </a:t>
            </a:r>
            <a:r>
              <a:rPr lang="bg-BG" dirty="0" smtClean="0"/>
              <a:t>Националната стратегия за регионално развитие</a:t>
            </a:r>
            <a:r>
              <a:rPr lang="ru-RU" dirty="0" smtClean="0"/>
              <a:t> </a:t>
            </a:r>
            <a:r>
              <a:rPr lang="ru-RU" dirty="0"/>
              <a:t>20</a:t>
            </a:r>
            <a:r>
              <a:rPr lang="en-US" dirty="0" smtClean="0"/>
              <a:t>1</a:t>
            </a:r>
            <a:r>
              <a:rPr lang="bg-BG" dirty="0" smtClean="0"/>
              <a:t>2</a:t>
            </a:r>
            <a:r>
              <a:rPr lang="ru-RU" dirty="0" smtClean="0"/>
              <a:t>-20</a:t>
            </a:r>
            <a:r>
              <a:rPr lang="en-US" dirty="0" smtClean="0"/>
              <a:t>2</a:t>
            </a:r>
            <a:r>
              <a:rPr lang="bg-BG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 </a:t>
            </a:r>
            <a:endParaRPr lang="bg-BG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24316" y="3037817"/>
            <a:ext cx="5755998" cy="3427812"/>
            <a:chOff x="1694001" y="1719815"/>
            <a:chExt cx="5755998" cy="3427812"/>
          </a:xfrm>
          <a:effectLst>
            <a:outerShdw blurRad="317500" dist="63500" dir="5400000" sx="150000" sy="150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544" y="5880854"/>
            <a:ext cx="2827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>
                <a:solidFill>
                  <a:schemeClr val="bg1"/>
                </a:solidFill>
              </a:rPr>
              <a:t>Агенция СТРАТЕГМА ООД</a:t>
            </a:r>
          </a:p>
          <a:p>
            <a:pPr algn="l"/>
            <a:r>
              <a:rPr lang="bg-BG" sz="1600" dirty="0">
                <a:solidFill>
                  <a:schemeClr val="bg1"/>
                </a:solidFill>
              </a:rPr>
              <a:t>Станка Делчева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4244" y="5977340"/>
            <a:ext cx="2052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Рила</a:t>
            </a:r>
            <a:endParaRPr lang="bg-BG" sz="1600" b="1" dirty="0">
              <a:solidFill>
                <a:schemeClr val="bg1"/>
              </a:solidFill>
            </a:endParaRPr>
          </a:p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30 ноември 2018 </a:t>
            </a:r>
            <a:r>
              <a:rPr lang="bg-BG" sz="1600" b="1" dirty="0">
                <a:solidFill>
                  <a:schemeClr val="bg1"/>
                </a:solidFill>
              </a:rPr>
              <a:t>г.</a:t>
            </a:r>
            <a:endParaRPr lang="bg-BG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СТРАТЕГИЧЕСКИ ЦЕЛИ </a:t>
            </a:r>
            <a:r>
              <a:rPr lang="bg-BG" dirty="0" smtClean="0"/>
              <a:t>и ПРИОРИТЕТИ НА НСРР</a:t>
            </a:r>
            <a:endParaRPr lang="bg-BG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81" y="1580810"/>
            <a:ext cx="8491250" cy="4930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6875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905000"/>
            <a:ext cx="7724774" cy="4114800"/>
          </a:xfrm>
        </p:spPr>
        <p:txBody>
          <a:bodyPr/>
          <a:lstStyle/>
          <a:p>
            <a:r>
              <a:rPr lang="bg-BG" sz="2000" dirty="0"/>
              <a:t>Определени в </a:t>
            </a:r>
            <a:r>
              <a:rPr lang="bg-BG" sz="2000" dirty="0" smtClean="0"/>
              <a:t>НСРР:</a:t>
            </a:r>
            <a:endParaRPr lang="bg-BG" sz="2000" dirty="0"/>
          </a:p>
          <a:p>
            <a:pPr lvl="1"/>
            <a:r>
              <a:rPr lang="ru-RU" sz="1600" dirty="0"/>
              <a:t>Национално публично финансиране (републикански бюджет, общински бюджети, както и финансови ресурси от други източници – публични фондове, предприятия)</a:t>
            </a:r>
          </a:p>
          <a:p>
            <a:pPr lvl="1"/>
            <a:r>
              <a:rPr lang="ru-RU" sz="1600" dirty="0"/>
              <a:t>Европейски средства (от фондове на ЕС);</a:t>
            </a:r>
          </a:p>
          <a:p>
            <a:pPr lvl="1"/>
            <a:r>
              <a:rPr lang="ru-RU" sz="1600" dirty="0"/>
              <a:t>Международни финансови институции;</a:t>
            </a:r>
          </a:p>
          <a:p>
            <a:pPr lvl="1"/>
            <a:r>
              <a:rPr lang="ru-RU" sz="1600" dirty="0" err="1" smtClean="0"/>
              <a:t>други</a:t>
            </a:r>
            <a:r>
              <a:rPr lang="ru-RU" sz="1600" dirty="0" smtClean="0"/>
              <a:t> </a:t>
            </a:r>
            <a:r>
              <a:rPr lang="ru-RU" sz="1600" dirty="0"/>
              <a:t>източници.</a:t>
            </a:r>
          </a:p>
          <a:p>
            <a:r>
              <a:rPr lang="ru-RU" sz="2000" dirty="0"/>
              <a:t>Предвидено е основната маса от финансови средства да се формира от първите два основни източника – национално публично финансиране и средства от фондове на ЕС. Средствата от международни финансови институции, имащи предимно характер на заемни средства, </a:t>
            </a:r>
            <a:r>
              <a:rPr lang="ru-RU" sz="2000" dirty="0" smtClean="0"/>
              <a:t>се </a:t>
            </a:r>
            <a:r>
              <a:rPr lang="ru-RU" sz="2000" dirty="0"/>
              <a:t>представят в допълнение на първите два източника.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9" y="1905000"/>
            <a:ext cx="7620001" cy="4438650"/>
          </a:xfrm>
        </p:spPr>
        <p:txBody>
          <a:bodyPr/>
          <a:lstStyle/>
          <a:p>
            <a:r>
              <a:rPr lang="ru-RU" sz="2000" dirty="0"/>
              <a:t>Определените цели и приоритети се изпълняват, най-общо чрез</a:t>
            </a:r>
            <a:r>
              <a:rPr lang="bg-BG" sz="2000" dirty="0"/>
              <a:t>:</a:t>
            </a:r>
          </a:p>
          <a:p>
            <a:pPr lvl="1"/>
            <a:r>
              <a:rPr lang="ru-RU" sz="1800" dirty="0"/>
              <a:t>специални програми или мерки, финансирани от държавния бюджет, бюджетите на общините или от други източници; </a:t>
            </a:r>
          </a:p>
          <a:p>
            <a:pPr lvl="1"/>
            <a:r>
              <a:rPr lang="ru-RU" sz="1800" dirty="0"/>
              <a:t>програми, съфинансирани със средства от ЕС.</a:t>
            </a:r>
          </a:p>
          <a:p>
            <a:r>
              <a:rPr lang="ru-RU" sz="2000" dirty="0"/>
              <a:t>Липсва систематизирана информация за мерките, реализирани със средства от държавния бюджет и бюджетите на общините, свързани с политиката за регионално развитие, в периода </a:t>
            </a:r>
            <a:r>
              <a:rPr lang="ru-RU" sz="2000" dirty="0" smtClean="0"/>
              <a:t>2014-2017/18 </a:t>
            </a:r>
            <a:r>
              <a:rPr lang="ru-RU" sz="2000" dirty="0"/>
              <a:t>г.</a:t>
            </a:r>
          </a:p>
          <a:p>
            <a:r>
              <a:rPr lang="ru-RU" sz="2000" dirty="0"/>
              <a:t>Не функционира механизъм за подкрепа на местни инициативи и конкретни проекти за развитие на райони за целенасочена подкрепа (РЦП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Променени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са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критериите</a:t>
            </a:r>
            <a:r>
              <a:rPr lang="ru-RU" sz="2000" dirty="0" smtClean="0">
                <a:solidFill>
                  <a:srgbClr val="FF0000"/>
                </a:solidFill>
              </a:rPr>
              <a:t> за </a:t>
            </a:r>
            <a:r>
              <a:rPr lang="ru-RU" sz="2000" dirty="0" err="1" smtClean="0">
                <a:solidFill>
                  <a:srgbClr val="FF0000"/>
                </a:solidFill>
              </a:rPr>
              <a:t>определяне</a:t>
            </a:r>
            <a:r>
              <a:rPr lang="ru-RU" sz="2000" dirty="0" smtClean="0">
                <a:solidFill>
                  <a:srgbClr val="FF0000"/>
                </a:solidFill>
              </a:rPr>
              <a:t> на РЦП, </a:t>
            </a:r>
            <a:r>
              <a:rPr lang="ru-RU" sz="2000" dirty="0" err="1" smtClean="0">
                <a:solidFill>
                  <a:srgbClr val="FF0000"/>
                </a:solidFill>
              </a:rPr>
              <a:t>определени</a:t>
            </a:r>
            <a:r>
              <a:rPr lang="ru-RU" sz="2000" dirty="0" smtClean="0">
                <a:solidFill>
                  <a:srgbClr val="FF0000"/>
                </a:solidFill>
              </a:rPr>
              <a:t> в ЗРР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5" y="1905000"/>
            <a:ext cx="7343775" cy="4114800"/>
          </a:xfrm>
        </p:spPr>
        <p:txBody>
          <a:bodyPr/>
          <a:lstStyle/>
          <a:p>
            <a:r>
              <a:rPr lang="ru-RU" sz="2000" dirty="0"/>
              <a:t>Оперативните програми, програмите по за </a:t>
            </a:r>
            <a:r>
              <a:rPr lang="ru-RU" sz="2000" dirty="0" err="1"/>
              <a:t>териториално</a:t>
            </a:r>
            <a:r>
              <a:rPr lang="ru-RU" sz="2000" dirty="0"/>
              <a:t> </a:t>
            </a:r>
            <a:r>
              <a:rPr lang="ru-RU" sz="2000" dirty="0" err="1"/>
              <a:t>сближаване</a:t>
            </a:r>
            <a:r>
              <a:rPr lang="ru-RU" sz="2000" dirty="0"/>
              <a:t> и ПРСР, съфинансирани със средства от ЕС, са основният оперативен инструмент, чрез който се реализират целите и приоритетите на </a:t>
            </a:r>
            <a:r>
              <a:rPr lang="ru-RU" sz="2000" dirty="0" smtClean="0"/>
              <a:t>НСРР.</a:t>
            </a:r>
            <a:endParaRPr lang="ru-RU" sz="2000" dirty="0"/>
          </a:p>
          <a:p>
            <a:r>
              <a:rPr lang="ru-RU" sz="2000" dirty="0"/>
              <a:t>Приносът на оперативните програми, финансирани от ЕФРР, ЕСФ и КФ, както и ЕЗФРСР  за изпълнението на приоритетите на </a:t>
            </a:r>
            <a:r>
              <a:rPr lang="ru-RU" sz="2000" dirty="0" smtClean="0"/>
              <a:t>НСРР е </a:t>
            </a:r>
            <a:r>
              <a:rPr lang="ru-RU" sz="2000" dirty="0"/>
              <a:t>оценен въз основа на аналитично разпределение (картиране) на договорените и изплатените финансови ресурси по източници спрямо целите на </a:t>
            </a:r>
            <a:r>
              <a:rPr lang="ru-RU" sz="2000" dirty="0" err="1" smtClean="0"/>
              <a:t>стратегията</a:t>
            </a:r>
            <a:endParaRPr lang="ru-RU" sz="2000" dirty="0"/>
          </a:p>
          <a:p>
            <a:r>
              <a:rPr lang="ru-RU" sz="2000" dirty="0"/>
              <a:t>Приносът е оценен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smtClean="0"/>
              <a:t>края </a:t>
            </a:r>
            <a:r>
              <a:rPr lang="ru-RU" sz="2000" dirty="0"/>
              <a:t>на </a:t>
            </a:r>
            <a:r>
              <a:rPr lang="ru-RU" sz="2000" dirty="0" smtClean="0"/>
              <a:t> </a:t>
            </a:r>
            <a:r>
              <a:rPr lang="ru-RU" sz="2000" dirty="0" err="1" smtClean="0"/>
              <a:t>ноември</a:t>
            </a:r>
            <a:r>
              <a:rPr lang="ru-RU" sz="2000" dirty="0" smtClean="0"/>
              <a:t> 2018 </a:t>
            </a:r>
            <a:r>
              <a:rPr lang="ru-RU" sz="20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БЪЛГАРИЯ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Социалното и икономическото развитие </a:t>
            </a:r>
            <a:r>
              <a:rPr lang="bg-BG" sz="2400" dirty="0" smtClean="0"/>
              <a:t>през </a:t>
            </a:r>
            <a:r>
              <a:rPr lang="bg-BG" sz="2400" dirty="0"/>
              <a:t>периода 20</a:t>
            </a:r>
            <a:r>
              <a:rPr lang="en-US" sz="2400" dirty="0"/>
              <a:t>10 </a:t>
            </a:r>
            <a:r>
              <a:rPr lang="bg-BG" sz="2400" dirty="0"/>
              <a:t>-</a:t>
            </a:r>
            <a:r>
              <a:rPr lang="bg-BG" sz="2400" dirty="0" smtClean="0"/>
              <a:t>2017 </a:t>
            </a:r>
            <a:r>
              <a:rPr lang="bg-BG" sz="2400" dirty="0"/>
              <a:t>г. се характеризира с положителна промяна на ключовите индикатори.</a:t>
            </a:r>
          </a:p>
          <a:p>
            <a:r>
              <a:rPr lang="ru-RU" sz="2400" dirty="0" err="1"/>
              <a:t>Възстановяване</a:t>
            </a:r>
            <a:r>
              <a:rPr lang="ru-RU" sz="2400" dirty="0"/>
              <a:t> на </a:t>
            </a:r>
            <a:r>
              <a:rPr lang="ru-RU" sz="2400" dirty="0" err="1"/>
              <a:t>относително</a:t>
            </a:r>
            <a:r>
              <a:rPr lang="ru-RU" sz="2400" dirty="0"/>
              <a:t> </a:t>
            </a:r>
            <a:r>
              <a:rPr lang="ru-RU" sz="2400" dirty="0" err="1"/>
              <a:t>ниските</a:t>
            </a:r>
            <a:r>
              <a:rPr lang="ru-RU" sz="2400" dirty="0"/>
              <a:t> нива на </a:t>
            </a:r>
            <a:r>
              <a:rPr lang="ru-RU" sz="2400" dirty="0" err="1"/>
              <a:t>растеж</a:t>
            </a:r>
            <a:r>
              <a:rPr lang="ru-RU" sz="2400" dirty="0"/>
              <a:t> след </a:t>
            </a:r>
            <a:r>
              <a:rPr lang="ru-RU" sz="2400" dirty="0" err="1"/>
              <a:t>средата</a:t>
            </a:r>
            <a:r>
              <a:rPr lang="ru-RU" sz="2400" dirty="0"/>
              <a:t> на 2011 г. и  </a:t>
            </a:r>
            <a:r>
              <a:rPr lang="ru-RU" sz="2400" dirty="0" err="1"/>
              <a:t>растеж</a:t>
            </a:r>
            <a:r>
              <a:rPr lang="ru-RU" sz="2400" dirty="0"/>
              <a:t> след 2015 г.</a:t>
            </a:r>
          </a:p>
          <a:p>
            <a:r>
              <a:rPr lang="ru-RU" sz="2400" dirty="0" err="1" smtClean="0"/>
              <a:t>Общата</a:t>
            </a:r>
            <a:r>
              <a:rPr lang="ru-RU" sz="2400" dirty="0" smtClean="0"/>
              <a:t> </a:t>
            </a:r>
            <a:r>
              <a:rPr lang="ru-RU" sz="2400" dirty="0"/>
              <a:t>перспектива на развитие </a:t>
            </a:r>
            <a:r>
              <a:rPr lang="ru-RU" sz="2400" dirty="0" err="1"/>
              <a:t>показва</a:t>
            </a:r>
            <a:r>
              <a:rPr lang="ru-RU" sz="2400" dirty="0"/>
              <a:t> наличие на потенциал за </a:t>
            </a:r>
            <a:r>
              <a:rPr lang="ru-RU" sz="2400" dirty="0" err="1"/>
              <a:t>постигане</a:t>
            </a:r>
            <a:r>
              <a:rPr lang="ru-RU" sz="2400" dirty="0"/>
              <a:t> на над 50% </a:t>
            </a:r>
            <a:r>
              <a:rPr lang="ru-RU" sz="2400" dirty="0" err="1"/>
              <a:t>дял</a:t>
            </a:r>
            <a:r>
              <a:rPr lang="ru-RU" sz="2400" dirty="0"/>
              <a:t> на БВП на </a:t>
            </a:r>
            <a:r>
              <a:rPr lang="ru-RU" sz="2400" dirty="0" err="1"/>
              <a:t>човек</a:t>
            </a:r>
            <a:r>
              <a:rPr lang="ru-RU" sz="2400" dirty="0"/>
              <a:t> от </a:t>
            </a:r>
            <a:r>
              <a:rPr lang="ru-RU" sz="2400" dirty="0" err="1"/>
              <a:t>населението</a:t>
            </a:r>
            <a:r>
              <a:rPr lang="ru-RU" sz="2400" dirty="0"/>
              <a:t> от </a:t>
            </a:r>
            <a:r>
              <a:rPr lang="ru-RU" sz="2400" dirty="0" err="1"/>
              <a:t>средната</a:t>
            </a:r>
            <a:r>
              <a:rPr lang="ru-RU" sz="2400" dirty="0"/>
              <a:t> </a:t>
            </a:r>
            <a:r>
              <a:rPr lang="ru-RU" sz="2400" dirty="0" err="1"/>
              <a:t>стойност</a:t>
            </a:r>
            <a:r>
              <a:rPr lang="ru-RU" sz="2400" dirty="0"/>
              <a:t> на ЕС 28 </a:t>
            </a:r>
            <a:r>
              <a:rPr lang="ru-RU" sz="2400" dirty="0" err="1"/>
              <a:t>през</a:t>
            </a:r>
            <a:r>
              <a:rPr lang="ru-RU" sz="2400" dirty="0"/>
              <a:t> 2020 г.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24750" cy="1527175"/>
          </a:xfrm>
        </p:spPr>
        <p:txBody>
          <a:bodyPr/>
          <a:lstStyle/>
          <a:p>
            <a:r>
              <a:rPr lang="ru-RU" sz="2800" dirty="0" smtClean="0"/>
              <a:t>РЪСТ НА БВП ЗА ПЕРИОДА 2011-2016 Г. НА НАЦИОНАЛНО И РЕГИОНАЛНО НИВО, 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млн. </a:t>
            </a:r>
            <a:r>
              <a:rPr lang="ru-RU" sz="2800" dirty="0" err="1"/>
              <a:t>лв</a:t>
            </a:r>
            <a:r>
              <a:rPr lang="ru-RU" sz="2800" dirty="0"/>
              <a:t>.)</a:t>
            </a:r>
            <a:endParaRPr lang="bg-BG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6" name="Chart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a16="http://schemas.microsoft.com/office/drawing/2014/main" xmlns:xdr="http://schemas.openxmlformats.org/drawingml/2006/spreadsheetDrawing" xmlns:arto="http://schemas.microsoft.com/office/word/2006/arto" xmlns:lc="http://schemas.openxmlformats.org/drawingml/2006/lockedCanvas" id="{4556BE04-F899-4EC6-BDE5-0AE3B613FA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443258"/>
              </p:ext>
            </p:extLst>
          </p:nvPr>
        </p:nvGraphicFramePr>
        <p:xfrm>
          <a:off x="152400" y="1767840"/>
          <a:ext cx="8869680" cy="498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63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24750" cy="1527175"/>
          </a:xfrm>
        </p:spPr>
        <p:txBody>
          <a:bodyPr/>
          <a:lstStyle/>
          <a:p>
            <a:r>
              <a:rPr lang="ru-RU" sz="2800" dirty="0" smtClean="0"/>
              <a:t>РЪСТ НА БВП ЗА ПЕРИОДА 2000-2016 Г. НА НАЦИОНАЛНО НИВО, (МЛН. ЛВ.) И ПРИНОС НА РАЙОНИТЕ ОТ НИВО 2, %</a:t>
            </a:r>
            <a:endParaRPr lang="bg-BG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5" name="Chart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a16="http://schemas.microsoft.com/office/drawing/2014/main" xmlns:xdr="http://schemas.openxmlformats.org/drawingml/2006/spreadsheetDrawing" xmlns:arto="http://schemas.microsoft.com/office/word/2006/arto" xmlns:lc="http://schemas.openxmlformats.org/drawingml/2006/lockedCanvas" id="{FE10C904-270F-416D-A6DC-E768F41ED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57382"/>
              </p:ext>
            </p:extLst>
          </p:nvPr>
        </p:nvGraphicFramePr>
        <p:xfrm>
          <a:off x="267017" y="1868804"/>
          <a:ext cx="8663623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ДЯЛ НА БВП НА ЧОВЕК ОТ НАСЕЛЕНИЕТО ОТ СРЕДНАТА СТОЙНОСТ НА ЕС 28, </a:t>
            </a:r>
            <a:r>
              <a:rPr lang="ru-RU" sz="2800" dirty="0"/>
              <a:t>%</a:t>
            </a:r>
            <a:endParaRPr lang="bg-BG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1741314"/>
              </p:ext>
            </p:extLst>
          </p:nvPr>
        </p:nvGraphicFramePr>
        <p:xfrm>
          <a:off x="129857" y="1774507"/>
          <a:ext cx="8838883" cy="496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8329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КОЕФИЦИЕНТ НА БЕЗРАБОТИЦА НА НАСЕЛЕНИЕТО НА 15 И ПОВЕЧЕ НАВЪРШЕНИ ГОДИНИ</a:t>
            </a:r>
            <a:r>
              <a:rPr lang="bg-BG" sz="2800" dirty="0" smtClean="0"/>
              <a:t>,</a:t>
            </a:r>
            <a:r>
              <a:rPr lang="ru-RU" sz="2800" dirty="0" smtClean="0"/>
              <a:t>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001083"/>
              </p:ext>
            </p:extLst>
          </p:nvPr>
        </p:nvGraphicFramePr>
        <p:xfrm>
          <a:off x="195400" y="1665046"/>
          <a:ext cx="8772330" cy="496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649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КОЕФИЦИЕНТ НА ИКОНОМИЧЕСКА АКТИВНОСТ НА НАСЕЛЕНИЕТО НА 15 И ПОВЕЧЕ НАВЪРШЕНИ ГОДИНИ  - %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564712"/>
              </p:ext>
            </p:extLst>
          </p:nvPr>
        </p:nvGraphicFramePr>
        <p:xfrm>
          <a:off x="203565" y="1530591"/>
          <a:ext cx="8731115" cy="518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23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ЦЕЛ НА МЕЖДИННАТА ОЦЕНКА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Оценка на първоначалните резултати от изпълнението на </a:t>
            </a:r>
            <a:r>
              <a:rPr lang="ru-RU" sz="2000" dirty="0" smtClean="0"/>
              <a:t>НСРР, </a:t>
            </a:r>
            <a:r>
              <a:rPr lang="ru-RU" sz="2000" dirty="0"/>
              <a:t>степента на постигане на поставените цели, очертаната тенденция на развитие и устойчивостта на резултатите към средата на периода на действие на </a:t>
            </a:r>
            <a:r>
              <a:rPr lang="ru-RU" sz="2000" dirty="0" err="1" smtClean="0"/>
              <a:t>стратегията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Оценка на ефективността и ефикасността на използваните финансови ресурси за развитие на </a:t>
            </a:r>
            <a:r>
              <a:rPr lang="ru-RU" sz="2000" dirty="0" err="1" smtClean="0"/>
              <a:t>страната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Представяне на изводи и препоръки за изпълнението на </a:t>
            </a:r>
            <a:r>
              <a:rPr lang="ru-RU" sz="2000" dirty="0" err="1" smtClean="0"/>
              <a:t>НСРРза</a:t>
            </a:r>
            <a:r>
              <a:rPr lang="ru-RU" sz="2000" dirty="0" smtClean="0"/>
              <a:t> </a:t>
            </a:r>
            <a:r>
              <a:rPr lang="ru-RU" sz="2000" dirty="0"/>
              <a:t>периода до 2020 г.;</a:t>
            </a:r>
          </a:p>
          <a:p>
            <a:r>
              <a:rPr lang="ru-RU" sz="2000" dirty="0"/>
              <a:t>Осигуряване на информация и публичност относно резултатите от междинната оценка за изпълнението на </a:t>
            </a:r>
            <a:r>
              <a:rPr lang="ru-RU" sz="2000" dirty="0" smtClean="0"/>
              <a:t>НСРР (2012-2022 </a:t>
            </a:r>
            <a:r>
              <a:rPr lang="ru-RU" sz="2000" dirty="0"/>
              <a:t>г.)</a:t>
            </a:r>
          </a:p>
        </p:txBody>
      </p:sp>
    </p:spTree>
    <p:extLst>
      <p:ext uri="{BB962C8B-B14F-4D97-AF65-F5344CB8AC3E}">
        <p14:creationId xmlns:p14="http://schemas.microsoft.com/office/powerpoint/2010/main" val="3472294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ОБЩ ДОХОД НА ЛИЦЕ ОТ ДОМАКИНСТВО - ЛВ.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670986"/>
              </p:ext>
            </p:extLst>
          </p:nvPr>
        </p:nvGraphicFramePr>
        <p:xfrm>
          <a:off x="242532" y="1281395"/>
          <a:ext cx="8659097" cy="5427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22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ДЯЛ НА ПРЕЖДЕВРЕМЕННО НАПУСНАЛИТЕ ОБРАЗОВАТЕЛНАТА СИСТЕМА (НА ВЪЗРАСТ 18-24 Г.) - %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997052"/>
              </p:ext>
            </p:extLst>
          </p:nvPr>
        </p:nvGraphicFramePr>
        <p:xfrm>
          <a:off x="238354" y="1653447"/>
          <a:ext cx="8674292" cy="5033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30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БВП НА ЧОВЕК ОТ НАСЕЛЕНИЕТО</a:t>
            </a:r>
            <a:r>
              <a:rPr lang="bg-BG" sz="2800" dirty="0"/>
              <a:t>, 2011-2015 Г., ЮЗР и по области [лв.] </a:t>
            </a:r>
          </a:p>
        </p:txBody>
      </p:sp>
      <p:graphicFrame>
        <p:nvGraphicFramePr>
          <p:cNvPr id="5" name="Диаграма 1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85B286B-29C9-43E7-88C2-442D53D247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854296"/>
              </p:ext>
            </p:extLst>
          </p:nvPr>
        </p:nvGraphicFramePr>
        <p:xfrm>
          <a:off x="297690" y="1722241"/>
          <a:ext cx="8537838" cy="4887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/>
              <a:t>КОЕФИЦИЕНТ НА ЗАЕТОСТ (15-64 Н.Г.) ЗА ЮЗР, ПО ОБЛАСТИ, 2007-2016 Г.</a:t>
            </a:r>
          </a:p>
        </p:txBody>
      </p:sp>
      <p:graphicFrame>
        <p:nvGraphicFramePr>
          <p:cNvPr id="6" name="Диаграма 11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9A88244-3C90-4A5D-A1C0-9652348E6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015262"/>
              </p:ext>
            </p:extLst>
          </p:nvPr>
        </p:nvGraphicFramePr>
        <p:xfrm>
          <a:off x="224963" y="1641515"/>
          <a:ext cx="8731749" cy="504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/>
              <a:t>КОЕФИЦИЕНТ НА БЕЗРАБОТИЦА ЗА ЮЗР, ПО ОБЛАСТИ, 2005-2016 Г.</a:t>
            </a:r>
          </a:p>
        </p:txBody>
      </p:sp>
      <p:graphicFrame>
        <p:nvGraphicFramePr>
          <p:cNvPr id="6" name="Диаграма 11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3F8FC7A-A7C5-4FE7-91BF-836D11262C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274966"/>
              </p:ext>
            </p:extLst>
          </p:nvPr>
        </p:nvGraphicFramePr>
        <p:xfrm>
          <a:off x="197884" y="1541694"/>
          <a:ext cx="8681711" cy="515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477125" cy="1527175"/>
          </a:xfrm>
        </p:spPr>
        <p:txBody>
          <a:bodyPr/>
          <a:lstStyle/>
          <a:p>
            <a:r>
              <a:rPr lang="bg-BG" sz="2800" dirty="0"/>
              <a:t>СРЕДНА ГОДИШНА ЗАПЛАТА НА НАЕТИТЕ ЛИЦА ПО ТРУДОВО И СЛУЖЕБНО ПРАВООТНО-ШЕНИЕ ЗА ЮЗР, ПО ОБЛАСТИ, 2008-2015 Г., лв.</a:t>
            </a:r>
          </a:p>
        </p:txBody>
      </p:sp>
      <p:graphicFrame>
        <p:nvGraphicFramePr>
          <p:cNvPr id="6" name="Диаграма 1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AB50D42-7782-4FCD-B7D0-FEE32A438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922124"/>
              </p:ext>
            </p:extLst>
          </p:nvPr>
        </p:nvGraphicFramePr>
        <p:xfrm>
          <a:off x="202098" y="1697875"/>
          <a:ext cx="8765631" cy="503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</a:t>
            </a:r>
            <a:r>
              <a:rPr lang="ru-RU" dirty="0" smtClean="0"/>
              <a:t>НА СТРАНАТА – </a:t>
            </a:r>
            <a:r>
              <a:rPr lang="ru-RU" dirty="0" err="1" smtClean="0"/>
              <a:t>междурегионални</a:t>
            </a:r>
            <a:r>
              <a:rPr lang="ru-RU" dirty="0" smtClean="0"/>
              <a:t> различия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bg-BG" sz="2000" dirty="0"/>
              <a:t>Коефициентът на </a:t>
            </a:r>
            <a:r>
              <a:rPr lang="bg-BG" sz="2000" b="1" dirty="0"/>
              <a:t>заетост</a:t>
            </a:r>
            <a:r>
              <a:rPr lang="bg-BG" sz="2000" dirty="0"/>
              <a:t> нараства значително през 2017 спрямо 2016 г., като на национално ниво нараства с 3,5 пункта и достига до 66,9</a:t>
            </a:r>
            <a:r>
              <a:rPr lang="bg-BG" sz="2000" dirty="0" smtClean="0"/>
              <a:t>.</a:t>
            </a:r>
          </a:p>
          <a:p>
            <a:r>
              <a:rPr lang="ru-RU" sz="2000" dirty="0"/>
              <a:t>За периода </a:t>
            </a:r>
            <a:r>
              <a:rPr lang="ru-RU" sz="2000" dirty="0" err="1"/>
              <a:t>няколко</a:t>
            </a:r>
            <a:r>
              <a:rPr lang="ru-RU" sz="2000" dirty="0"/>
              <a:t> от </a:t>
            </a:r>
            <a:r>
              <a:rPr lang="ru-RU" sz="2000" dirty="0" err="1"/>
              <a:t>областите</a:t>
            </a:r>
            <a:r>
              <a:rPr lang="ru-RU" sz="2000" dirty="0"/>
              <a:t> в </a:t>
            </a:r>
            <a:r>
              <a:rPr lang="ru-RU" sz="2000" dirty="0" err="1"/>
              <a:t>различните</a:t>
            </a:r>
            <a:r>
              <a:rPr lang="ru-RU" sz="2000" dirty="0"/>
              <a:t> </a:t>
            </a:r>
            <a:r>
              <a:rPr lang="ru-RU" sz="2000" dirty="0" err="1"/>
              <a:t>райони</a:t>
            </a:r>
            <a:r>
              <a:rPr lang="ru-RU" sz="2000" dirty="0"/>
              <a:t> </a:t>
            </a:r>
            <a:r>
              <a:rPr lang="ru-RU" sz="2000" dirty="0" err="1"/>
              <a:t>регистрират</a:t>
            </a:r>
            <a:r>
              <a:rPr lang="ru-RU" sz="2000" dirty="0"/>
              <a:t> </a:t>
            </a:r>
            <a:r>
              <a:rPr lang="ru-RU" sz="2000" dirty="0" err="1"/>
              <a:t>значително</a:t>
            </a:r>
            <a:r>
              <a:rPr lang="ru-RU" sz="2000" dirty="0"/>
              <a:t> </a:t>
            </a:r>
            <a:r>
              <a:rPr lang="ru-RU" sz="2000" dirty="0" err="1"/>
              <a:t>нарастване</a:t>
            </a:r>
            <a:r>
              <a:rPr lang="ru-RU" sz="2000" dirty="0"/>
              <a:t> на </a:t>
            </a:r>
            <a:r>
              <a:rPr lang="ru-RU" sz="2000" dirty="0" err="1"/>
              <a:t>заетостта</a:t>
            </a:r>
            <a:r>
              <a:rPr lang="ru-RU" sz="2000" dirty="0"/>
              <a:t> – </a:t>
            </a:r>
            <a:r>
              <a:rPr lang="ru-RU" sz="2000" dirty="0" err="1"/>
              <a:t>Плевен</a:t>
            </a:r>
            <a:r>
              <a:rPr lang="ru-RU" sz="2000" dirty="0"/>
              <a:t> в СЗР, Велико </a:t>
            </a:r>
            <a:r>
              <a:rPr lang="ru-RU" sz="2000" dirty="0" err="1"/>
              <a:t>Търново</a:t>
            </a:r>
            <a:r>
              <a:rPr lang="ru-RU" sz="2000" dirty="0"/>
              <a:t> и </a:t>
            </a:r>
            <a:r>
              <a:rPr lang="ru-RU" sz="2000" dirty="0" err="1"/>
              <a:t>Разград</a:t>
            </a:r>
            <a:r>
              <a:rPr lang="ru-RU" sz="2000" dirty="0"/>
              <a:t> в СЦР, </a:t>
            </a:r>
            <a:r>
              <a:rPr lang="ru-RU" sz="2000" dirty="0" err="1"/>
              <a:t>Добрич</a:t>
            </a:r>
            <a:r>
              <a:rPr lang="ru-RU" sz="2000" dirty="0"/>
              <a:t> и Шумен в СИР, </a:t>
            </a:r>
            <a:r>
              <a:rPr lang="ru-RU" sz="2000" dirty="0" err="1"/>
              <a:t>Ямбол</a:t>
            </a:r>
            <a:r>
              <a:rPr lang="ru-RU" sz="2000" dirty="0"/>
              <a:t> в ЮИР, </a:t>
            </a:r>
            <a:r>
              <a:rPr lang="ru-RU" sz="2000" dirty="0" err="1"/>
              <a:t>Кърджали</a:t>
            </a:r>
            <a:r>
              <a:rPr lang="ru-RU" sz="2000" dirty="0"/>
              <a:t>, Пловдив и Смолян в ЮЦР. </a:t>
            </a:r>
          </a:p>
          <a:p>
            <a:r>
              <a:rPr lang="ru-RU" sz="2000" dirty="0" err="1"/>
              <a:t>През</a:t>
            </a:r>
            <a:r>
              <a:rPr lang="ru-RU" sz="2000" dirty="0"/>
              <a:t> 2017 почти </a:t>
            </a:r>
            <a:r>
              <a:rPr lang="ru-RU" sz="2000" dirty="0" err="1"/>
              <a:t>всички</a:t>
            </a:r>
            <a:r>
              <a:rPr lang="ru-RU" sz="2000" dirty="0"/>
              <a:t> области </a:t>
            </a:r>
            <a:r>
              <a:rPr lang="ru-RU" sz="2000" dirty="0" err="1"/>
              <a:t>успяват</a:t>
            </a:r>
            <a:r>
              <a:rPr lang="ru-RU" sz="2000" dirty="0"/>
              <a:t> да </a:t>
            </a:r>
            <a:r>
              <a:rPr lang="ru-RU" sz="2000" dirty="0" err="1"/>
              <a:t>постигнат</a:t>
            </a:r>
            <a:r>
              <a:rPr lang="ru-RU" sz="2000" dirty="0"/>
              <a:t> </a:t>
            </a:r>
            <a:r>
              <a:rPr lang="ru-RU" sz="2000" dirty="0" err="1"/>
              <a:t>заетост</a:t>
            </a:r>
            <a:r>
              <a:rPr lang="ru-RU" sz="2000" dirty="0"/>
              <a:t> </a:t>
            </a:r>
            <a:r>
              <a:rPr lang="ru-RU" sz="2000" dirty="0" err="1"/>
              <a:t>по-висока</a:t>
            </a:r>
            <a:r>
              <a:rPr lang="ru-RU" sz="2000" dirty="0"/>
              <a:t> от </a:t>
            </a:r>
            <a:r>
              <a:rPr lang="ru-RU" sz="2000" dirty="0" err="1"/>
              <a:t>стойностите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2008. </a:t>
            </a:r>
            <a:r>
              <a:rPr lang="ru-RU" sz="2000" dirty="0" err="1"/>
              <a:t>Изключение</a:t>
            </a:r>
            <a:r>
              <a:rPr lang="ru-RU" sz="2000" dirty="0"/>
              <a:t> правят </a:t>
            </a:r>
            <a:r>
              <a:rPr lang="ru-RU" sz="2000" dirty="0" err="1"/>
              <a:t>Враца</a:t>
            </a:r>
            <a:r>
              <a:rPr lang="ru-RU" sz="2000" dirty="0"/>
              <a:t>, </a:t>
            </a:r>
            <a:r>
              <a:rPr lang="ru-RU" sz="2000" dirty="0" err="1"/>
              <a:t>Ловеч</a:t>
            </a:r>
            <a:r>
              <a:rPr lang="ru-RU" sz="2000" dirty="0"/>
              <a:t> и Монтана в СЗР, Габрово в СЦР, Варна в СИР, </a:t>
            </a:r>
            <a:r>
              <a:rPr lang="ru-RU" sz="2000" dirty="0" err="1"/>
              <a:t>Сливен</a:t>
            </a:r>
            <a:r>
              <a:rPr lang="ru-RU" sz="2000" dirty="0"/>
              <a:t> в ЮИР и </a:t>
            </a:r>
            <a:r>
              <a:rPr lang="ru-RU" sz="2000" dirty="0" err="1"/>
              <a:t>Благоевград</a:t>
            </a:r>
            <a:r>
              <a:rPr lang="ru-RU" sz="2000" dirty="0"/>
              <a:t> в ЮЗР.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761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СТРАНАТА – </a:t>
            </a:r>
            <a:r>
              <a:rPr lang="ru-RU" dirty="0" err="1"/>
              <a:t>междурегионални</a:t>
            </a:r>
            <a:r>
              <a:rPr lang="ru-RU" dirty="0"/>
              <a:t> различия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bg-BG" sz="2000" dirty="0"/>
              <a:t>Въпреки общата положителна тенденция във всички райони след 2013 г.,</a:t>
            </a:r>
            <a:r>
              <a:rPr lang="bg-BG" sz="2000" b="1" dirty="0"/>
              <a:t> </a:t>
            </a:r>
            <a:r>
              <a:rPr lang="bg-BG" sz="2000" b="1" dirty="0" err="1"/>
              <a:t>междурегионалните</a:t>
            </a:r>
            <a:r>
              <a:rPr lang="bg-BG" sz="2000" b="1" dirty="0"/>
              <a:t> различия по отношение на безработицата се задълбочават</a:t>
            </a:r>
            <a:r>
              <a:rPr lang="bg-BG" sz="2000" dirty="0"/>
              <a:t>. Разликата между най-високия и най-ниския коефициент на безработица на регионално ниво през 2017 г. е 8,1 пункта, или по-голяма от тази, регистрирана през 2010 г. (6,3 пункта</a:t>
            </a:r>
            <a:r>
              <a:rPr lang="bg-BG" sz="2000" dirty="0" smtClean="0"/>
              <a:t>).</a:t>
            </a:r>
          </a:p>
          <a:p>
            <a:r>
              <a:rPr lang="bg-BG" sz="2000" b="1" dirty="0"/>
              <a:t>На областно ниво най-неблагоприятно е изменението</a:t>
            </a:r>
            <a:r>
              <a:rPr lang="bg-BG" sz="2000" dirty="0"/>
              <a:t> (2008 – 2017) в областите Видин, Враца, Плевен и Ловеч в СЗР и в Бургас в ЮИР. </a:t>
            </a:r>
            <a:r>
              <a:rPr lang="bg-BG" sz="2000" b="1" dirty="0"/>
              <a:t>Най-високи изменения на безработицата в положителна посока</a:t>
            </a:r>
            <a:r>
              <a:rPr lang="bg-BG" sz="2000" dirty="0"/>
              <a:t> се наблюдават във Велико Търново и Разград в СЦР, Добрич в СИР и Кюстендил в ЮЗР.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559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СТРАНАТА – </a:t>
            </a:r>
            <a:r>
              <a:rPr lang="ru-RU" dirty="0" err="1"/>
              <a:t>междурегионални</a:t>
            </a:r>
            <a:r>
              <a:rPr lang="ru-RU" dirty="0"/>
              <a:t> различия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bg-BG" sz="2000" dirty="0"/>
              <a:t>За периода 2008 – 2017 г. </a:t>
            </a:r>
            <a:r>
              <a:rPr lang="bg-BG" sz="2000" b="1" dirty="0"/>
              <a:t>не се наблюдава съществена промяна в наличните </a:t>
            </a:r>
            <a:r>
              <a:rPr lang="bg-BG" sz="2000" b="1" dirty="0" err="1"/>
              <a:t>междурегионални</a:t>
            </a:r>
            <a:r>
              <a:rPr lang="bg-BG" sz="2000" b="1" dirty="0"/>
              <a:t> различия в нивата на заплащане</a:t>
            </a:r>
            <a:r>
              <a:rPr lang="bg-BG" sz="2000" dirty="0"/>
              <a:t>. Средната брутна заплата на наетите по трудово и служебно правоотношение остава най-ниска в СЗР, СЦР и ЮЦР. За наблюдавания десетгодишен период промени в негативен план се наблюдават в СЗР (спад от 84% на 79% от средното за страната), СИР (от 91% на 88% от средното за страната) и ЮИР (92% на 87% от средното за страната).</a:t>
            </a:r>
          </a:p>
          <a:p>
            <a:r>
              <a:rPr lang="bg-BG" sz="2000" dirty="0"/>
              <a:t>За периода 2010 – 2017 г. </a:t>
            </a:r>
            <a:r>
              <a:rPr lang="bg-BG" sz="2000" b="1" dirty="0"/>
              <a:t>най-висок темп на нарастване на заплащането</a:t>
            </a:r>
            <a:r>
              <a:rPr lang="bg-BG" sz="2000" dirty="0"/>
              <a:t> се наблюдава в областите Разград (60%), Търговище (59%) и Пловдив (53%), следвани от група области с нарастване между 45 – 48% - София (столица), Кърджали, Велико Търново, Русе, Ловеч, София. На-малко е нарастването в област Враца (29%).</a:t>
            </a:r>
          </a:p>
        </p:txBody>
      </p:sp>
    </p:spTree>
    <p:extLst>
      <p:ext uri="{BB962C8B-B14F-4D97-AF65-F5344CB8AC3E}">
        <p14:creationId xmlns:p14="http://schemas.microsoft.com/office/powerpoint/2010/main" val="2103610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СТРАНАТА – </a:t>
            </a:r>
            <a:r>
              <a:rPr lang="ru-RU" dirty="0" err="1"/>
              <a:t>междурегионални</a:t>
            </a:r>
            <a:r>
              <a:rPr lang="ru-RU" dirty="0"/>
              <a:t> различия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bg-BG" sz="2000" dirty="0"/>
              <a:t>За периода 2008 – 2017 г. </a:t>
            </a:r>
            <a:r>
              <a:rPr lang="bg-BG" sz="2000" b="1" dirty="0"/>
              <a:t>не се наблюдава съществена промяна в наличните </a:t>
            </a:r>
            <a:r>
              <a:rPr lang="bg-BG" sz="2000" b="1" dirty="0" err="1"/>
              <a:t>междурегионални</a:t>
            </a:r>
            <a:r>
              <a:rPr lang="bg-BG" sz="2000" b="1" dirty="0"/>
              <a:t> различия в нивата на заплащане</a:t>
            </a:r>
            <a:r>
              <a:rPr lang="bg-BG" sz="2000" dirty="0"/>
              <a:t>. Средната брутна заплата на наетите по трудово и служебно правоотношение остава най-ниска в СЗР, СЦР и ЮЦР. За наблюдавания десетгодишен период промени в негативен план се наблюдават в СЗР (спад от 84% на 79% от средното за страната), СИР (от 91% на 88% от средното за страната) и ЮИР (92% на 87% от средното за страната).</a:t>
            </a:r>
          </a:p>
          <a:p>
            <a:r>
              <a:rPr lang="bg-BG" sz="2000" dirty="0"/>
              <a:t>За периода 2010 – 2017 г. </a:t>
            </a:r>
            <a:r>
              <a:rPr lang="bg-BG" sz="2000" b="1" dirty="0"/>
              <a:t>най-висок темп на нарастване на заплащането</a:t>
            </a:r>
            <a:r>
              <a:rPr lang="bg-BG" sz="2000" dirty="0"/>
              <a:t> се наблюдава в областите Разград (60%), Търговище (59%) и Пловдив (53%), следвани от група области с нарастване между 45 – 48% - София (столица), Кърджали, Велико Търново, Русе, Ловеч, София. На-малко е нарастването в област Враца (29%).</a:t>
            </a:r>
          </a:p>
        </p:txBody>
      </p:sp>
    </p:spTree>
    <p:extLst>
      <p:ext uri="{BB962C8B-B14F-4D97-AF65-F5344CB8AC3E}">
        <p14:creationId xmlns:p14="http://schemas.microsoft.com/office/powerpoint/2010/main" val="54351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2005-2010 </a:t>
            </a:r>
            <a:br>
              <a:rPr lang="bg-BG"/>
            </a:br>
            <a:r>
              <a:rPr lang="bg-BG"/>
              <a:t>ПРАВНА РАМКА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  <a:p>
            <a:endParaRPr lang="bg-BG"/>
          </a:p>
          <a:p>
            <a:r>
              <a:rPr lang="bg-BG"/>
              <a:t>Закон за регионалното развитие (2008);</a:t>
            </a:r>
          </a:p>
          <a:p>
            <a:r>
              <a:rPr lang="bg-BG"/>
              <a:t>Правилник за прилагане на Закона за регионалното развитие (2008).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1064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Вътрешнорегионалните</a:t>
            </a:r>
            <a:r>
              <a:rPr lang="ru-RU" dirty="0" smtClean="0"/>
              <a:t> различия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средата</a:t>
            </a:r>
            <a:r>
              <a:rPr lang="ru-RU" dirty="0" smtClean="0"/>
              <a:t> на периода</a:t>
            </a:r>
            <a:endParaRPr lang="bg-B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39443"/>
              </p:ext>
            </p:extLst>
          </p:nvPr>
        </p:nvGraphicFramePr>
        <p:xfrm>
          <a:off x="451691" y="1762699"/>
          <a:ext cx="8064348" cy="4142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514"/>
                <a:gridCol w="1211855"/>
                <a:gridCol w="1277957"/>
                <a:gridCol w="1134737"/>
                <a:gridCol w="891491"/>
                <a:gridCol w="953397"/>
                <a:gridCol w="953397"/>
              </a:tblGrid>
              <a:tr h="96920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 dirty="0">
                          <a:effectLst/>
                        </a:rPr>
                        <a:t>Район от ниво 2</a:t>
                      </a:r>
                      <a:endParaRPr lang="bg-BG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СЗР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СЦР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СИР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ЮИР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ЮЗР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2000">
                          <a:effectLst/>
                        </a:rPr>
                        <a:t>ЮЦР</a:t>
                      </a:r>
                      <a:endParaRPr lang="bg-BG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314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400" dirty="0">
                          <a:effectLst/>
                        </a:rPr>
                        <a:t>Степен на преодоляването на </a:t>
                      </a:r>
                      <a:r>
                        <a:rPr lang="bg-BG" sz="1400" dirty="0" err="1">
                          <a:effectLst/>
                        </a:rPr>
                        <a:t>вътрешнорегионалните</a:t>
                      </a:r>
                      <a:r>
                        <a:rPr lang="bg-BG" sz="1400" dirty="0">
                          <a:effectLst/>
                        </a:rPr>
                        <a:t> различия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не се наблюдава 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силно ограничен 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силно ограничен 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ограничен </a:t>
                      </a:r>
                      <a:r>
                        <a:rPr lang="bg-BG" sz="1200" dirty="0">
                          <a:effectLst/>
                        </a:rPr>
                        <a:t>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не се наблюдава 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bg-BG" sz="1200" dirty="0">
                          <a:effectLst/>
                        </a:rPr>
                        <a:t>ограничен напредък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395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Вътрешнорегионалните</a:t>
            </a:r>
            <a:r>
              <a:rPr lang="ru-RU" dirty="0" smtClean="0"/>
              <a:t> различия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средата</a:t>
            </a:r>
            <a:r>
              <a:rPr lang="ru-RU" dirty="0" smtClean="0"/>
              <a:t> на периода</a:t>
            </a:r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94" y="1501698"/>
            <a:ext cx="7329526" cy="5733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693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419975" cy="1527175"/>
          </a:xfrm>
        </p:spPr>
        <p:txBody>
          <a:bodyPr/>
          <a:lstStyle/>
          <a:p>
            <a:r>
              <a:rPr lang="ru-RU" sz="2800" dirty="0"/>
              <a:t>НАПРЕДЪК ПО ОТНОШЕНИЕ НА ПРИОРИТЕТИ – чрез оценка на СПЕЦИФИЧНИТЕ ИНДИКАТОРИ</a:t>
            </a:r>
            <a:endParaRPr lang="bg-BG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68780"/>
              </p:ext>
            </p:extLst>
          </p:nvPr>
        </p:nvGraphicFramePr>
        <p:xfrm>
          <a:off x="1371599" y="1733549"/>
          <a:ext cx="6772276" cy="4383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14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21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4775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СТРАТЕГИЧЕСКА ЦЕЛ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средно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effectLst/>
                        </a:rPr>
                        <a:t>средно – скала</a:t>
                      </a:r>
                      <a:endParaRPr lang="bg-BG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Ключови индикатори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85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Европа 2020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2,8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704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Приоритети</a:t>
                      </a:r>
                      <a:r>
                        <a:rPr lang="bg-BG" sz="1400" b="1" u="none" strike="noStrike" baseline="0" dirty="0" smtClean="0">
                          <a:effectLst/>
                        </a:rPr>
                        <a:t> на стратегическите цели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Напредък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значително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над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планирания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изпълнение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приоритета</a:t>
                      </a:r>
                    </a:p>
                    <a:p>
                      <a:pPr algn="ctr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Напредък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над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планирания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изпълнение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приоритета</a:t>
                      </a:r>
                    </a:p>
                    <a:p>
                      <a:pPr algn="ctr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Постигнат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планиран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напредък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изпълнение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приоритета</a:t>
                      </a:r>
                    </a:p>
                    <a:p>
                      <a:pPr algn="ctr" fontAlgn="b"/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212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05700" cy="1527175"/>
          </a:xfrm>
        </p:spPr>
        <p:txBody>
          <a:bodyPr/>
          <a:lstStyle/>
          <a:p>
            <a:r>
              <a:rPr lang="ru-RU" sz="2800" dirty="0"/>
              <a:t>ДОГОВОРЕНИ И ИЗПЛАТЕНИТЕ СРЕДСТВА (ОП и </a:t>
            </a:r>
            <a:r>
              <a:rPr lang="ru-RU" sz="2800" dirty="0" smtClean="0">
                <a:solidFill>
                  <a:srgbClr val="FF0000"/>
                </a:solidFill>
              </a:rPr>
              <a:t>ПРСР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bg-BG" sz="2800" dirty="0" smtClean="0">
                <a:solidFill>
                  <a:srgbClr val="FF0000"/>
                </a:solidFill>
              </a:rPr>
              <a:t>(2017)</a:t>
            </a:r>
            <a:r>
              <a:rPr lang="ru-RU" sz="2800" dirty="0" smtClean="0"/>
              <a:t>)</a:t>
            </a:r>
            <a:r>
              <a:rPr lang="bg-BG" sz="2800" dirty="0" smtClean="0"/>
              <a:t> </a:t>
            </a:r>
            <a:r>
              <a:rPr lang="bg-BG" sz="2800" dirty="0"/>
              <a:t>ОБЩО И </a:t>
            </a:r>
            <a:r>
              <a:rPr lang="bg-BG" sz="2800" dirty="0" smtClean="0"/>
              <a:t>ПО РАЙОНИ И </a:t>
            </a:r>
            <a:r>
              <a:rPr lang="bg-BG" sz="2800" dirty="0"/>
              <a:t>СРАВНЕНИЕ С </a:t>
            </a:r>
            <a:r>
              <a:rPr lang="bg-BG" sz="2800" dirty="0" smtClean="0"/>
              <a:t>ПРЕДВИЖДАНИЯТА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smtClean="0"/>
              <a:t>НСРР, </a:t>
            </a:r>
            <a:r>
              <a:rPr lang="ru-RU" sz="2800" dirty="0" err="1" smtClean="0"/>
              <a:t>ноември</a:t>
            </a:r>
            <a:r>
              <a:rPr lang="ru-RU" sz="2800" dirty="0" smtClean="0"/>
              <a:t> 2018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850749"/>
              </p:ext>
            </p:extLst>
          </p:nvPr>
        </p:nvGraphicFramePr>
        <p:xfrm>
          <a:off x="317480" y="1651181"/>
          <a:ext cx="8584149" cy="4969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33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/>
              <a:t>КОРЦЕНТРАЦИЯ НА </a:t>
            </a:r>
            <a:r>
              <a:rPr lang="bg-BG" sz="2800" dirty="0" smtClean="0"/>
              <a:t>РЕСУРСИ</a:t>
            </a:r>
            <a:r>
              <a:rPr lang="en-US" sz="2800" dirty="0" smtClean="0"/>
              <a:t> </a:t>
            </a:r>
            <a:r>
              <a:rPr lang="bg-BG" sz="2800" dirty="0" smtClean="0"/>
              <a:t>– </a:t>
            </a:r>
            <a:r>
              <a:rPr lang="ru-RU" sz="2800" dirty="0"/>
              <a:t>по </a:t>
            </a:r>
            <a:r>
              <a:rPr lang="ru-RU" sz="2800" dirty="0" err="1"/>
              <a:t>програми</a:t>
            </a:r>
            <a:r>
              <a:rPr lang="ru-RU" sz="2800" dirty="0"/>
              <a:t>, </a:t>
            </a:r>
            <a:r>
              <a:rPr lang="ru-RU" sz="2800" dirty="0" err="1"/>
              <a:t>млн.лв</a:t>
            </a:r>
            <a:r>
              <a:rPr lang="ru-RU" sz="2800" dirty="0"/>
              <a:t>.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678328"/>
              </p:ext>
            </p:extLst>
          </p:nvPr>
        </p:nvGraphicFramePr>
        <p:xfrm>
          <a:off x="225845" y="1506556"/>
          <a:ext cx="8697817" cy="523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617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/>
              <a:t>УМЕСТНОСТ НА ИНДИКАТОРИТЕ НА </a:t>
            </a:r>
            <a:r>
              <a:rPr lang="bg-BG" sz="2800" dirty="0" smtClean="0"/>
              <a:t>НСРР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647825"/>
            <a:ext cx="7705725" cy="4114800"/>
          </a:xfrm>
        </p:spPr>
        <p:txBody>
          <a:bodyPr/>
          <a:lstStyle/>
          <a:p>
            <a:r>
              <a:rPr lang="ru-RU" sz="1800" dirty="0"/>
              <a:t>Определените в </a:t>
            </a:r>
            <a:r>
              <a:rPr lang="ru-RU" sz="1800" dirty="0" smtClean="0"/>
              <a:t>НСРР </a:t>
            </a:r>
            <a:r>
              <a:rPr lang="ru-RU" sz="1800" dirty="0" err="1" smtClean="0"/>
              <a:t>основни</a:t>
            </a:r>
            <a:r>
              <a:rPr lang="ru-RU" sz="1800" dirty="0" smtClean="0"/>
              <a:t> </a:t>
            </a:r>
            <a:r>
              <a:rPr lang="ru-RU" sz="1800" dirty="0"/>
              <a:t>индикатори за наблюдение на изпълнението</a:t>
            </a:r>
            <a:r>
              <a:rPr lang="en-US" sz="1800" dirty="0"/>
              <a:t> </a:t>
            </a:r>
            <a:r>
              <a:rPr lang="bg-BG" sz="1800" dirty="0"/>
              <a:t>са </a:t>
            </a:r>
            <a:r>
              <a:rPr lang="bg-BG" sz="1800" dirty="0" smtClean="0"/>
              <a:t>частично уместни </a:t>
            </a:r>
            <a:r>
              <a:rPr lang="bg-BG" sz="1800" dirty="0"/>
              <a:t>по отношение проследяването на продуктите, резултатите и въздействието на планираните мерки, приоритети и стратегически цели;</a:t>
            </a:r>
            <a:endParaRPr lang="en-US" sz="1800" dirty="0"/>
          </a:p>
          <a:p>
            <a:r>
              <a:rPr lang="ru-RU" sz="1800" dirty="0" smtClean="0"/>
              <a:t>За </a:t>
            </a:r>
            <a:r>
              <a:rPr lang="ru-RU" sz="1800" dirty="0" err="1" smtClean="0"/>
              <a:t>ключовите</a:t>
            </a:r>
            <a:r>
              <a:rPr lang="ru-RU" sz="1800" dirty="0" smtClean="0"/>
              <a:t> </a:t>
            </a:r>
            <a:r>
              <a:rPr lang="ru-RU" sz="1800" dirty="0" err="1" smtClean="0"/>
              <a:t>индикатори</a:t>
            </a:r>
            <a:r>
              <a:rPr lang="ru-RU" sz="1800" dirty="0" smtClean="0"/>
              <a:t> не за </a:t>
            </a:r>
            <a:r>
              <a:rPr lang="ru-RU" sz="1800" dirty="0" err="1" smtClean="0"/>
              <a:t>определени</a:t>
            </a:r>
            <a:r>
              <a:rPr lang="ru-RU" sz="1800" dirty="0" smtClean="0"/>
              <a:t> </a:t>
            </a:r>
            <a:r>
              <a:rPr lang="ru-RU" sz="1800" dirty="0" err="1" smtClean="0"/>
              <a:t>целеви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стойности</a:t>
            </a:r>
            <a:endParaRPr lang="ru-RU" sz="1800" dirty="0" smtClean="0"/>
          </a:p>
          <a:p>
            <a:r>
              <a:rPr lang="ru-RU" sz="1800" dirty="0" smtClean="0"/>
              <a:t>За </a:t>
            </a:r>
            <a:r>
              <a:rPr lang="ru-RU" sz="1800" dirty="0" err="1"/>
              <a:t>определени</a:t>
            </a:r>
            <a:r>
              <a:rPr lang="ru-RU" sz="1800" dirty="0"/>
              <a:t> </a:t>
            </a:r>
            <a:r>
              <a:rPr lang="ru-RU" sz="1800" dirty="0" err="1" smtClean="0"/>
              <a:t>основни</a:t>
            </a:r>
            <a:r>
              <a:rPr lang="ru-RU" sz="1800" dirty="0" smtClean="0"/>
              <a:t> </a:t>
            </a:r>
            <a:r>
              <a:rPr lang="ru-RU" sz="1800" dirty="0" err="1" smtClean="0"/>
              <a:t>индикатори</a:t>
            </a:r>
            <a:r>
              <a:rPr lang="ru-RU" sz="1800" dirty="0" smtClean="0"/>
              <a:t> </a:t>
            </a:r>
            <a:r>
              <a:rPr lang="ru-RU" sz="1800" dirty="0"/>
              <a:t>не са зададени </a:t>
            </a:r>
            <a:r>
              <a:rPr lang="ru-RU" sz="1800" dirty="0" err="1"/>
              <a:t>начални</a:t>
            </a:r>
            <a:r>
              <a:rPr lang="ru-RU" sz="1800" dirty="0"/>
              <a:t> </a:t>
            </a:r>
            <a:r>
              <a:rPr lang="ru-RU" sz="1800" dirty="0" err="1"/>
              <a:t>стойности</a:t>
            </a:r>
            <a:r>
              <a:rPr lang="ru-RU" sz="1800" dirty="0"/>
              <a:t>, </a:t>
            </a:r>
            <a:r>
              <a:rPr lang="ru-RU" sz="1800" dirty="0" err="1"/>
              <a:t>съответно</a:t>
            </a:r>
            <a:r>
              <a:rPr lang="ru-RU" sz="1800" dirty="0"/>
              <a:t> е </a:t>
            </a:r>
            <a:r>
              <a:rPr lang="ru-RU" sz="1800" dirty="0" err="1"/>
              <a:t>дискусионен</a:t>
            </a:r>
            <a:r>
              <a:rPr lang="ru-RU" sz="1800" dirty="0"/>
              <a:t> </a:t>
            </a:r>
            <a:r>
              <a:rPr lang="ru-RU" sz="1800" dirty="0" err="1"/>
              <a:t>начания</a:t>
            </a:r>
            <a:r>
              <a:rPr lang="ru-RU" sz="1800" dirty="0"/>
              <a:t> период за оценка на </a:t>
            </a:r>
            <a:r>
              <a:rPr lang="ru-RU" sz="1800" dirty="0" err="1"/>
              <a:t>промяната</a:t>
            </a:r>
            <a:r>
              <a:rPr lang="ru-RU" sz="1800" dirty="0"/>
              <a:t> на индикатора;</a:t>
            </a:r>
          </a:p>
          <a:p>
            <a:r>
              <a:rPr lang="ru-RU" sz="1800" dirty="0" err="1"/>
              <a:t>Необходимост</a:t>
            </a:r>
            <a:r>
              <a:rPr lang="ru-RU" sz="1800" dirty="0"/>
              <a:t> от </a:t>
            </a:r>
            <a:r>
              <a:rPr lang="ru-RU" sz="1800" dirty="0" err="1"/>
              <a:t>дискусия</a:t>
            </a:r>
            <a:r>
              <a:rPr lang="ru-RU" sz="1800" dirty="0"/>
              <a:t> </a:t>
            </a:r>
            <a:r>
              <a:rPr lang="ru-RU" sz="1800" dirty="0" err="1"/>
              <a:t>относно</a:t>
            </a:r>
            <a:r>
              <a:rPr lang="ru-RU" sz="1800" dirty="0"/>
              <a:t> </a:t>
            </a:r>
            <a:r>
              <a:rPr lang="ru-RU" sz="1800" dirty="0" err="1"/>
              <a:t>определените</a:t>
            </a:r>
            <a:r>
              <a:rPr lang="ru-RU" sz="1800" dirty="0"/>
              <a:t> </a:t>
            </a:r>
            <a:r>
              <a:rPr lang="ru-RU" sz="1800" dirty="0" err="1"/>
              <a:t>целеви</a:t>
            </a:r>
            <a:r>
              <a:rPr lang="ru-RU" sz="1800" dirty="0"/>
              <a:t> </a:t>
            </a:r>
            <a:r>
              <a:rPr lang="ru-RU" sz="1800" dirty="0" err="1"/>
              <a:t>стойности</a:t>
            </a:r>
            <a:endParaRPr lang="ru-RU" sz="1800" dirty="0"/>
          </a:p>
          <a:p>
            <a:r>
              <a:rPr lang="ru-RU" sz="1800" dirty="0" err="1"/>
              <a:t>Необходимост</a:t>
            </a:r>
            <a:r>
              <a:rPr lang="ru-RU" sz="1800" dirty="0"/>
              <a:t> от </a:t>
            </a:r>
            <a:r>
              <a:rPr lang="ru-RU" sz="1800" dirty="0" err="1"/>
              <a:t>проследяване</a:t>
            </a:r>
            <a:r>
              <a:rPr lang="ru-RU" sz="1800" dirty="0"/>
              <a:t> на </a:t>
            </a:r>
            <a:r>
              <a:rPr lang="ru-RU" sz="1800" dirty="0" err="1"/>
              <a:t>динамиката</a:t>
            </a:r>
            <a:r>
              <a:rPr lang="ru-RU" sz="1800" dirty="0"/>
              <a:t> на </a:t>
            </a:r>
            <a:r>
              <a:rPr lang="ru-RU" sz="1800" dirty="0" err="1"/>
              <a:t>ключовите</a:t>
            </a:r>
            <a:r>
              <a:rPr lang="ru-RU" sz="1800" dirty="0"/>
              <a:t> </a:t>
            </a:r>
            <a:r>
              <a:rPr lang="ru-RU" sz="1800" dirty="0" err="1"/>
              <a:t>индикатори</a:t>
            </a:r>
            <a:r>
              <a:rPr lang="ru-RU" sz="1800" dirty="0"/>
              <a:t> и </a:t>
            </a:r>
            <a:r>
              <a:rPr lang="ru-RU" sz="1800" dirty="0" err="1"/>
              <a:t>индикаторите</a:t>
            </a:r>
            <a:r>
              <a:rPr lang="ru-RU" sz="1800" dirty="0"/>
              <a:t> по Европа 2020 с цел </a:t>
            </a:r>
            <a:r>
              <a:rPr lang="ru-RU" sz="1800" dirty="0" err="1"/>
              <a:t>реалистичност</a:t>
            </a:r>
            <a:r>
              <a:rPr lang="ru-RU" sz="1800" dirty="0"/>
              <a:t> на </a:t>
            </a:r>
            <a:r>
              <a:rPr lang="ru-RU" sz="1800" dirty="0" err="1"/>
              <a:t>оценките</a:t>
            </a:r>
            <a:endParaRPr lang="ru-RU" sz="1800" dirty="0"/>
          </a:p>
          <a:p>
            <a:r>
              <a:rPr lang="ru-RU" sz="1800" dirty="0" err="1"/>
              <a:t>Необходимост</a:t>
            </a:r>
            <a:r>
              <a:rPr lang="ru-RU" sz="1800" dirty="0"/>
              <a:t> от </a:t>
            </a:r>
            <a:r>
              <a:rPr lang="ru-RU" sz="1800" dirty="0" err="1" smtClean="0"/>
              <a:t>презициране</a:t>
            </a:r>
            <a:r>
              <a:rPr lang="ru-RU" sz="1800" dirty="0" smtClean="0"/>
              <a:t> на </a:t>
            </a:r>
            <a:r>
              <a:rPr lang="ru-RU" sz="1800" dirty="0" err="1" smtClean="0"/>
              <a:t>дефинициите</a:t>
            </a:r>
            <a:r>
              <a:rPr lang="ru-RU" sz="1800" dirty="0" smtClean="0"/>
              <a:t>, </a:t>
            </a:r>
            <a:r>
              <a:rPr lang="ru-RU" sz="1800" dirty="0" err="1" smtClean="0"/>
              <a:t>съответно</a:t>
            </a:r>
            <a:r>
              <a:rPr lang="ru-RU" sz="1800" dirty="0" smtClean="0"/>
              <a:t> на </a:t>
            </a:r>
            <a:r>
              <a:rPr lang="ru-RU" sz="1800" dirty="0" err="1" smtClean="0"/>
              <a:t>източниците</a:t>
            </a:r>
            <a:r>
              <a:rPr lang="ru-RU" sz="1800" dirty="0" smtClean="0"/>
              <a:t> на информация на </a:t>
            </a:r>
            <a:r>
              <a:rPr lang="ru-RU" sz="1800" dirty="0" err="1" smtClean="0"/>
              <a:t>значителна</a:t>
            </a:r>
            <a:r>
              <a:rPr lang="ru-RU" sz="1800" dirty="0" smtClean="0"/>
              <a:t> част от </a:t>
            </a:r>
            <a:r>
              <a:rPr lang="ru-RU" sz="1800" dirty="0" err="1" smtClean="0"/>
              <a:t>основните</a:t>
            </a:r>
            <a:r>
              <a:rPr lang="ru-RU" sz="1800" dirty="0" smtClean="0"/>
              <a:t> </a:t>
            </a:r>
            <a:r>
              <a:rPr lang="ru-RU" sz="1800" dirty="0" err="1" smtClean="0"/>
              <a:t>индикатори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86623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>
                <a:solidFill>
                  <a:schemeClr val="tx1"/>
                </a:solidFill>
              </a:rPr>
              <a:t>ПРЕПОРЪКИ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504950"/>
            <a:ext cx="8353425" cy="5353050"/>
          </a:xfrm>
        </p:spPr>
        <p:txBody>
          <a:bodyPr/>
          <a:lstStyle/>
          <a:p>
            <a:r>
              <a:rPr lang="ru-RU" sz="2000" dirty="0" err="1"/>
              <a:t>Усилията</a:t>
            </a:r>
            <a:r>
              <a:rPr lang="ru-RU" sz="2000" dirty="0"/>
              <a:t> следва да бъдат насочени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подкрепа</a:t>
            </a:r>
            <a:r>
              <a:rPr lang="ru-RU" sz="2000" dirty="0"/>
              <a:t> на </a:t>
            </a:r>
            <a:r>
              <a:rPr lang="ru-RU" sz="2000" dirty="0" err="1"/>
              <a:t>устойчивостта</a:t>
            </a:r>
            <a:r>
              <a:rPr lang="ru-RU" sz="2000" dirty="0"/>
              <a:t> на </a:t>
            </a:r>
            <a:r>
              <a:rPr lang="ru-RU" sz="2000" dirty="0" err="1"/>
              <a:t>постиганите</a:t>
            </a:r>
            <a:r>
              <a:rPr lang="ru-RU" sz="2000" dirty="0"/>
              <a:t> </a:t>
            </a:r>
            <a:r>
              <a:rPr lang="ru-RU" sz="2000" dirty="0" err="1"/>
              <a:t>резултати</a:t>
            </a:r>
            <a:r>
              <a:rPr lang="ru-RU" sz="2000" dirty="0"/>
              <a:t> и </a:t>
            </a:r>
            <a:r>
              <a:rPr lang="ru-RU" sz="2000" dirty="0" err="1"/>
              <a:t>изпълнение</a:t>
            </a:r>
            <a:r>
              <a:rPr lang="ru-RU" sz="2000" dirty="0"/>
              <a:t> на мерки, </a:t>
            </a:r>
            <a:r>
              <a:rPr lang="ru-RU" sz="2000" dirty="0" err="1"/>
              <a:t>осигуряващи</a:t>
            </a:r>
            <a:r>
              <a:rPr lang="ru-RU" sz="2000" dirty="0"/>
              <a:t> </a:t>
            </a:r>
            <a:r>
              <a:rPr lang="ru-RU" sz="2000" dirty="0" err="1"/>
              <a:t>устойчивост</a:t>
            </a:r>
            <a:r>
              <a:rPr lang="ru-RU" sz="2000" dirty="0"/>
              <a:t> и </a:t>
            </a:r>
            <a:r>
              <a:rPr lang="ru-RU" sz="2000" dirty="0" err="1"/>
              <a:t>интензифициране</a:t>
            </a:r>
            <a:r>
              <a:rPr lang="ru-RU" sz="2000" dirty="0"/>
              <a:t> на </a:t>
            </a:r>
            <a:r>
              <a:rPr lang="ru-RU" sz="2000" dirty="0" err="1"/>
              <a:t>развитието</a:t>
            </a:r>
            <a:endParaRPr lang="ru-RU" sz="2000" dirty="0"/>
          </a:p>
          <a:p>
            <a:r>
              <a:rPr lang="ru-RU" sz="2000" dirty="0" err="1"/>
              <a:t>Преглед</a:t>
            </a:r>
            <a:r>
              <a:rPr lang="ru-RU" sz="2000" dirty="0"/>
              <a:t> на подхода за </a:t>
            </a:r>
            <a:r>
              <a:rPr lang="ru-RU" sz="2000" dirty="0" err="1"/>
              <a:t>събиране</a:t>
            </a:r>
            <a:r>
              <a:rPr lang="ru-RU" sz="2000" dirty="0"/>
              <a:t> на информация за </a:t>
            </a:r>
            <a:r>
              <a:rPr lang="ru-RU" sz="2000" dirty="0" err="1"/>
              <a:t>изпълнението</a:t>
            </a:r>
            <a:r>
              <a:rPr lang="ru-RU" sz="2000" dirty="0"/>
              <a:t> на </a:t>
            </a:r>
            <a:r>
              <a:rPr lang="ru-RU" sz="2000" dirty="0" err="1" smtClean="0"/>
              <a:t>основните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smtClean="0"/>
              <a:t>НСРР </a:t>
            </a:r>
          </a:p>
          <a:p>
            <a:r>
              <a:rPr lang="ru-RU" sz="2000" dirty="0" err="1" smtClean="0"/>
              <a:t>Изработване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механизъм</a:t>
            </a:r>
            <a:r>
              <a:rPr lang="ru-RU" sz="2000" dirty="0"/>
              <a:t> за </a:t>
            </a:r>
            <a:r>
              <a:rPr lang="ru-RU" sz="2000" dirty="0" err="1"/>
              <a:t>отчитане</a:t>
            </a:r>
            <a:r>
              <a:rPr lang="ru-RU" sz="2000" dirty="0"/>
              <a:t> на приноса на </a:t>
            </a:r>
            <a:r>
              <a:rPr lang="ru-RU" sz="2000" dirty="0" err="1"/>
              <a:t>националното</a:t>
            </a:r>
            <a:r>
              <a:rPr lang="ru-RU" sz="2000" dirty="0"/>
              <a:t> и </a:t>
            </a:r>
            <a:r>
              <a:rPr lang="ru-RU" sz="2000" dirty="0" err="1"/>
              <a:t>местно</a:t>
            </a:r>
            <a:r>
              <a:rPr lang="ru-RU" sz="2000" dirty="0"/>
              <a:t> </a:t>
            </a:r>
            <a:r>
              <a:rPr lang="ru-RU" sz="2000" dirty="0" err="1"/>
              <a:t>финансиране</a:t>
            </a:r>
            <a:r>
              <a:rPr lang="ru-RU" sz="2000" dirty="0"/>
              <a:t>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 smtClean="0"/>
              <a:t>регионалното</a:t>
            </a:r>
            <a:r>
              <a:rPr lang="ru-RU" sz="2000" dirty="0" smtClean="0"/>
              <a:t> развитие, </a:t>
            </a:r>
            <a:r>
              <a:rPr lang="ru-RU" sz="2000" dirty="0"/>
              <a:t>вкл. и чрез </a:t>
            </a:r>
            <a:r>
              <a:rPr lang="ru-RU" sz="2000" dirty="0" err="1"/>
              <a:t>информацията</a:t>
            </a:r>
            <a:r>
              <a:rPr lang="ru-RU" sz="2000" dirty="0"/>
              <a:t> в </a:t>
            </a:r>
            <a:r>
              <a:rPr lang="ru-RU" sz="2000" dirty="0" err="1"/>
              <a:t>годишните</a:t>
            </a:r>
            <a:r>
              <a:rPr lang="ru-RU" sz="2000" dirty="0"/>
              <a:t> </a:t>
            </a:r>
            <a:r>
              <a:rPr lang="ru-RU" sz="2000" dirty="0" err="1"/>
              <a:t>доклади</a:t>
            </a:r>
            <a:r>
              <a:rPr lang="ru-RU" sz="2000" dirty="0"/>
              <a:t> за </a:t>
            </a:r>
            <a:r>
              <a:rPr lang="ru-RU" sz="2000" dirty="0" err="1"/>
              <a:t>изпълнение</a:t>
            </a:r>
            <a:r>
              <a:rPr lang="ru-RU" sz="2000" dirty="0"/>
              <a:t> </a:t>
            </a:r>
            <a:r>
              <a:rPr lang="ru-RU" sz="2000" dirty="0" smtClean="0"/>
              <a:t>на РПР</a:t>
            </a:r>
            <a:endParaRPr lang="bg-BG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094436" y="2797314"/>
            <a:ext cx="2620655" cy="1798893"/>
          </a:xfrm>
          <a:custGeom>
            <a:avLst/>
            <a:gdLst>
              <a:gd name="T0" fmla="*/ 1122 w 2220"/>
              <a:gd name="T1" fmla="*/ 1484 h 1524"/>
              <a:gd name="T2" fmla="*/ 1038 w 2220"/>
              <a:gd name="T3" fmla="*/ 1448 h 1524"/>
              <a:gd name="T4" fmla="*/ 894 w 2220"/>
              <a:gd name="T5" fmla="*/ 1400 h 1524"/>
              <a:gd name="T6" fmla="*/ 780 w 2220"/>
              <a:gd name="T7" fmla="*/ 1388 h 1524"/>
              <a:gd name="T8" fmla="*/ 676 w 2220"/>
              <a:gd name="T9" fmla="*/ 1356 h 1524"/>
              <a:gd name="T10" fmla="*/ 584 w 2220"/>
              <a:gd name="T11" fmla="*/ 1286 h 1524"/>
              <a:gd name="T12" fmla="*/ 542 w 2220"/>
              <a:gd name="T13" fmla="*/ 1242 h 1524"/>
              <a:gd name="T14" fmla="*/ 498 w 2220"/>
              <a:gd name="T15" fmla="*/ 1274 h 1524"/>
              <a:gd name="T16" fmla="*/ 374 w 2220"/>
              <a:gd name="T17" fmla="*/ 1156 h 1524"/>
              <a:gd name="T18" fmla="*/ 260 w 2220"/>
              <a:gd name="T19" fmla="*/ 1180 h 1524"/>
              <a:gd name="T20" fmla="*/ 238 w 2220"/>
              <a:gd name="T21" fmla="*/ 1052 h 1524"/>
              <a:gd name="T22" fmla="*/ 202 w 2220"/>
              <a:gd name="T23" fmla="*/ 1014 h 1524"/>
              <a:gd name="T24" fmla="*/ 146 w 2220"/>
              <a:gd name="T25" fmla="*/ 986 h 1524"/>
              <a:gd name="T26" fmla="*/ 72 w 2220"/>
              <a:gd name="T27" fmla="*/ 914 h 1524"/>
              <a:gd name="T28" fmla="*/ 26 w 2220"/>
              <a:gd name="T29" fmla="*/ 860 h 1524"/>
              <a:gd name="T30" fmla="*/ 44 w 2220"/>
              <a:gd name="T31" fmla="*/ 728 h 1524"/>
              <a:gd name="T32" fmla="*/ 18 w 2220"/>
              <a:gd name="T33" fmla="*/ 630 h 1524"/>
              <a:gd name="T34" fmla="*/ 6 w 2220"/>
              <a:gd name="T35" fmla="*/ 542 h 1524"/>
              <a:gd name="T36" fmla="*/ 110 w 2220"/>
              <a:gd name="T37" fmla="*/ 482 h 1524"/>
              <a:gd name="T38" fmla="*/ 112 w 2220"/>
              <a:gd name="T39" fmla="*/ 444 h 1524"/>
              <a:gd name="T40" fmla="*/ 184 w 2220"/>
              <a:gd name="T41" fmla="*/ 372 h 1524"/>
              <a:gd name="T42" fmla="*/ 200 w 2220"/>
              <a:gd name="T43" fmla="*/ 310 h 1524"/>
              <a:gd name="T44" fmla="*/ 110 w 2220"/>
              <a:gd name="T45" fmla="*/ 296 h 1524"/>
              <a:gd name="T46" fmla="*/ 86 w 2220"/>
              <a:gd name="T47" fmla="*/ 244 h 1524"/>
              <a:gd name="T48" fmla="*/ 148 w 2220"/>
              <a:gd name="T49" fmla="*/ 178 h 1524"/>
              <a:gd name="T50" fmla="*/ 240 w 2220"/>
              <a:gd name="T51" fmla="*/ 190 h 1524"/>
              <a:gd name="T52" fmla="*/ 330 w 2220"/>
              <a:gd name="T53" fmla="*/ 164 h 1524"/>
              <a:gd name="T54" fmla="*/ 490 w 2220"/>
              <a:gd name="T55" fmla="*/ 208 h 1524"/>
              <a:gd name="T56" fmla="*/ 466 w 2220"/>
              <a:gd name="T57" fmla="*/ 114 h 1524"/>
              <a:gd name="T58" fmla="*/ 504 w 2220"/>
              <a:gd name="T59" fmla="*/ 28 h 1524"/>
              <a:gd name="T60" fmla="*/ 644 w 2220"/>
              <a:gd name="T61" fmla="*/ 16 h 1524"/>
              <a:gd name="T62" fmla="*/ 824 w 2220"/>
              <a:gd name="T63" fmla="*/ 42 h 1524"/>
              <a:gd name="T64" fmla="*/ 956 w 2220"/>
              <a:gd name="T65" fmla="*/ 90 h 1524"/>
              <a:gd name="T66" fmla="*/ 992 w 2220"/>
              <a:gd name="T67" fmla="*/ 198 h 1524"/>
              <a:gd name="T68" fmla="*/ 1062 w 2220"/>
              <a:gd name="T69" fmla="*/ 250 h 1524"/>
              <a:gd name="T70" fmla="*/ 1104 w 2220"/>
              <a:gd name="T71" fmla="*/ 296 h 1524"/>
              <a:gd name="T72" fmla="*/ 1112 w 2220"/>
              <a:gd name="T73" fmla="*/ 376 h 1524"/>
              <a:gd name="T74" fmla="*/ 1068 w 2220"/>
              <a:gd name="T75" fmla="*/ 420 h 1524"/>
              <a:gd name="T76" fmla="*/ 1050 w 2220"/>
              <a:gd name="T77" fmla="*/ 528 h 1524"/>
              <a:gd name="T78" fmla="*/ 1114 w 2220"/>
              <a:gd name="T79" fmla="*/ 560 h 1524"/>
              <a:gd name="T80" fmla="*/ 1216 w 2220"/>
              <a:gd name="T81" fmla="*/ 684 h 1524"/>
              <a:gd name="T82" fmla="*/ 1320 w 2220"/>
              <a:gd name="T83" fmla="*/ 628 h 1524"/>
              <a:gd name="T84" fmla="*/ 1434 w 2220"/>
              <a:gd name="T85" fmla="*/ 618 h 1524"/>
              <a:gd name="T86" fmla="*/ 1518 w 2220"/>
              <a:gd name="T87" fmla="*/ 662 h 1524"/>
              <a:gd name="T88" fmla="*/ 1566 w 2220"/>
              <a:gd name="T89" fmla="*/ 680 h 1524"/>
              <a:gd name="T90" fmla="*/ 1746 w 2220"/>
              <a:gd name="T91" fmla="*/ 736 h 1524"/>
              <a:gd name="T92" fmla="*/ 1960 w 2220"/>
              <a:gd name="T93" fmla="*/ 762 h 1524"/>
              <a:gd name="T94" fmla="*/ 2074 w 2220"/>
              <a:gd name="T95" fmla="*/ 822 h 1524"/>
              <a:gd name="T96" fmla="*/ 2116 w 2220"/>
              <a:gd name="T97" fmla="*/ 776 h 1524"/>
              <a:gd name="T98" fmla="*/ 2140 w 2220"/>
              <a:gd name="T99" fmla="*/ 798 h 1524"/>
              <a:gd name="T100" fmla="*/ 2196 w 2220"/>
              <a:gd name="T101" fmla="*/ 898 h 1524"/>
              <a:gd name="T102" fmla="*/ 2128 w 2220"/>
              <a:gd name="T103" fmla="*/ 948 h 1524"/>
              <a:gd name="T104" fmla="*/ 2072 w 2220"/>
              <a:gd name="T105" fmla="*/ 1026 h 1524"/>
              <a:gd name="T106" fmla="*/ 1970 w 2220"/>
              <a:gd name="T107" fmla="*/ 1040 h 1524"/>
              <a:gd name="T108" fmla="*/ 1858 w 2220"/>
              <a:gd name="T109" fmla="*/ 1068 h 1524"/>
              <a:gd name="T110" fmla="*/ 1900 w 2220"/>
              <a:gd name="T111" fmla="*/ 1160 h 1524"/>
              <a:gd name="T112" fmla="*/ 1930 w 2220"/>
              <a:gd name="T113" fmla="*/ 1202 h 1524"/>
              <a:gd name="T114" fmla="*/ 1942 w 2220"/>
              <a:gd name="T115" fmla="*/ 1286 h 1524"/>
              <a:gd name="T116" fmla="*/ 1922 w 2220"/>
              <a:gd name="T117" fmla="*/ 1406 h 1524"/>
              <a:gd name="T118" fmla="*/ 1776 w 2220"/>
              <a:gd name="T119" fmla="*/ 1448 h 1524"/>
              <a:gd name="T120" fmla="*/ 1578 w 2220"/>
              <a:gd name="T121" fmla="*/ 1456 h 1524"/>
              <a:gd name="T122" fmla="*/ 1488 w 2220"/>
              <a:gd name="T123" fmla="*/ 1474 h 1524"/>
              <a:gd name="T124" fmla="*/ 1332 w 2220"/>
              <a:gd name="T125" fmla="*/ 1510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20" h="1524">
                <a:moveTo>
                  <a:pt x="1212" y="1524"/>
                </a:moveTo>
                <a:lnTo>
                  <a:pt x="1208" y="1520"/>
                </a:lnTo>
                <a:lnTo>
                  <a:pt x="1202" y="1514"/>
                </a:lnTo>
                <a:lnTo>
                  <a:pt x="1194" y="1510"/>
                </a:lnTo>
                <a:lnTo>
                  <a:pt x="1188" y="1508"/>
                </a:lnTo>
                <a:lnTo>
                  <a:pt x="1182" y="1496"/>
                </a:lnTo>
                <a:lnTo>
                  <a:pt x="1170" y="1492"/>
                </a:lnTo>
                <a:lnTo>
                  <a:pt x="1158" y="1490"/>
                </a:lnTo>
                <a:lnTo>
                  <a:pt x="1146" y="1492"/>
                </a:lnTo>
                <a:lnTo>
                  <a:pt x="1132" y="1490"/>
                </a:lnTo>
                <a:lnTo>
                  <a:pt x="1122" y="1484"/>
                </a:lnTo>
                <a:lnTo>
                  <a:pt x="1118" y="1484"/>
                </a:lnTo>
                <a:lnTo>
                  <a:pt x="1114" y="1482"/>
                </a:lnTo>
                <a:lnTo>
                  <a:pt x="1114" y="1478"/>
                </a:lnTo>
                <a:lnTo>
                  <a:pt x="1114" y="1474"/>
                </a:lnTo>
                <a:lnTo>
                  <a:pt x="1100" y="1470"/>
                </a:lnTo>
                <a:lnTo>
                  <a:pt x="1086" y="1464"/>
                </a:lnTo>
                <a:lnTo>
                  <a:pt x="1074" y="1458"/>
                </a:lnTo>
                <a:lnTo>
                  <a:pt x="1056" y="1456"/>
                </a:lnTo>
                <a:lnTo>
                  <a:pt x="1038" y="1456"/>
                </a:lnTo>
                <a:lnTo>
                  <a:pt x="1038" y="1452"/>
                </a:lnTo>
                <a:lnTo>
                  <a:pt x="1038" y="1448"/>
                </a:lnTo>
                <a:lnTo>
                  <a:pt x="1020" y="1444"/>
                </a:lnTo>
                <a:lnTo>
                  <a:pt x="1002" y="1440"/>
                </a:lnTo>
                <a:lnTo>
                  <a:pt x="1002" y="1436"/>
                </a:lnTo>
                <a:lnTo>
                  <a:pt x="1002" y="1432"/>
                </a:lnTo>
                <a:lnTo>
                  <a:pt x="982" y="1426"/>
                </a:lnTo>
                <a:lnTo>
                  <a:pt x="964" y="1416"/>
                </a:lnTo>
                <a:lnTo>
                  <a:pt x="958" y="1404"/>
                </a:lnTo>
                <a:lnTo>
                  <a:pt x="944" y="1398"/>
                </a:lnTo>
                <a:lnTo>
                  <a:pt x="928" y="1394"/>
                </a:lnTo>
                <a:lnTo>
                  <a:pt x="910" y="1396"/>
                </a:lnTo>
                <a:lnTo>
                  <a:pt x="894" y="1400"/>
                </a:lnTo>
                <a:lnTo>
                  <a:pt x="884" y="1406"/>
                </a:lnTo>
                <a:lnTo>
                  <a:pt x="878" y="1416"/>
                </a:lnTo>
                <a:lnTo>
                  <a:pt x="868" y="1422"/>
                </a:lnTo>
                <a:lnTo>
                  <a:pt x="856" y="1424"/>
                </a:lnTo>
                <a:lnTo>
                  <a:pt x="842" y="1424"/>
                </a:lnTo>
                <a:lnTo>
                  <a:pt x="828" y="1424"/>
                </a:lnTo>
                <a:lnTo>
                  <a:pt x="814" y="1422"/>
                </a:lnTo>
                <a:lnTo>
                  <a:pt x="810" y="1412"/>
                </a:lnTo>
                <a:lnTo>
                  <a:pt x="800" y="1402"/>
                </a:lnTo>
                <a:lnTo>
                  <a:pt x="788" y="1394"/>
                </a:lnTo>
                <a:lnTo>
                  <a:pt x="780" y="1388"/>
                </a:lnTo>
                <a:lnTo>
                  <a:pt x="778" y="1384"/>
                </a:lnTo>
                <a:lnTo>
                  <a:pt x="778" y="1380"/>
                </a:lnTo>
                <a:lnTo>
                  <a:pt x="758" y="1384"/>
                </a:lnTo>
                <a:lnTo>
                  <a:pt x="740" y="1388"/>
                </a:lnTo>
                <a:lnTo>
                  <a:pt x="720" y="1388"/>
                </a:lnTo>
                <a:lnTo>
                  <a:pt x="704" y="1382"/>
                </a:lnTo>
                <a:lnTo>
                  <a:pt x="694" y="1380"/>
                </a:lnTo>
                <a:lnTo>
                  <a:pt x="686" y="1376"/>
                </a:lnTo>
                <a:lnTo>
                  <a:pt x="682" y="1370"/>
                </a:lnTo>
                <a:lnTo>
                  <a:pt x="678" y="1364"/>
                </a:lnTo>
                <a:lnTo>
                  <a:pt x="676" y="1356"/>
                </a:lnTo>
                <a:lnTo>
                  <a:pt x="672" y="1354"/>
                </a:lnTo>
                <a:lnTo>
                  <a:pt x="668" y="1354"/>
                </a:lnTo>
                <a:lnTo>
                  <a:pt x="660" y="1338"/>
                </a:lnTo>
                <a:lnTo>
                  <a:pt x="648" y="1328"/>
                </a:lnTo>
                <a:lnTo>
                  <a:pt x="630" y="1322"/>
                </a:lnTo>
                <a:lnTo>
                  <a:pt x="630" y="1316"/>
                </a:lnTo>
                <a:lnTo>
                  <a:pt x="630" y="1312"/>
                </a:lnTo>
                <a:lnTo>
                  <a:pt x="616" y="1308"/>
                </a:lnTo>
                <a:lnTo>
                  <a:pt x="606" y="1300"/>
                </a:lnTo>
                <a:lnTo>
                  <a:pt x="596" y="1292"/>
                </a:lnTo>
                <a:lnTo>
                  <a:pt x="584" y="1286"/>
                </a:lnTo>
                <a:lnTo>
                  <a:pt x="582" y="1284"/>
                </a:lnTo>
                <a:lnTo>
                  <a:pt x="582" y="1280"/>
                </a:lnTo>
                <a:lnTo>
                  <a:pt x="580" y="1278"/>
                </a:lnTo>
                <a:lnTo>
                  <a:pt x="578" y="1276"/>
                </a:lnTo>
                <a:lnTo>
                  <a:pt x="576" y="1274"/>
                </a:lnTo>
                <a:lnTo>
                  <a:pt x="570" y="1258"/>
                </a:lnTo>
                <a:lnTo>
                  <a:pt x="564" y="1248"/>
                </a:lnTo>
                <a:lnTo>
                  <a:pt x="552" y="1236"/>
                </a:lnTo>
                <a:lnTo>
                  <a:pt x="548" y="1238"/>
                </a:lnTo>
                <a:lnTo>
                  <a:pt x="544" y="1240"/>
                </a:lnTo>
                <a:lnTo>
                  <a:pt x="542" y="1242"/>
                </a:lnTo>
                <a:lnTo>
                  <a:pt x="540" y="1244"/>
                </a:lnTo>
                <a:lnTo>
                  <a:pt x="536" y="1248"/>
                </a:lnTo>
                <a:lnTo>
                  <a:pt x="532" y="1252"/>
                </a:lnTo>
                <a:lnTo>
                  <a:pt x="526" y="1254"/>
                </a:lnTo>
                <a:lnTo>
                  <a:pt x="520" y="1254"/>
                </a:lnTo>
                <a:lnTo>
                  <a:pt x="516" y="1258"/>
                </a:lnTo>
                <a:lnTo>
                  <a:pt x="512" y="1260"/>
                </a:lnTo>
                <a:lnTo>
                  <a:pt x="510" y="1266"/>
                </a:lnTo>
                <a:lnTo>
                  <a:pt x="510" y="1272"/>
                </a:lnTo>
                <a:lnTo>
                  <a:pt x="504" y="1272"/>
                </a:lnTo>
                <a:lnTo>
                  <a:pt x="498" y="1274"/>
                </a:lnTo>
                <a:lnTo>
                  <a:pt x="494" y="1278"/>
                </a:lnTo>
                <a:lnTo>
                  <a:pt x="490" y="1282"/>
                </a:lnTo>
                <a:lnTo>
                  <a:pt x="486" y="1286"/>
                </a:lnTo>
                <a:lnTo>
                  <a:pt x="458" y="1286"/>
                </a:lnTo>
                <a:lnTo>
                  <a:pt x="432" y="1286"/>
                </a:lnTo>
                <a:lnTo>
                  <a:pt x="420" y="1276"/>
                </a:lnTo>
                <a:lnTo>
                  <a:pt x="408" y="1266"/>
                </a:lnTo>
                <a:lnTo>
                  <a:pt x="408" y="1222"/>
                </a:lnTo>
                <a:lnTo>
                  <a:pt x="406" y="1178"/>
                </a:lnTo>
                <a:lnTo>
                  <a:pt x="390" y="1166"/>
                </a:lnTo>
                <a:lnTo>
                  <a:pt x="374" y="1156"/>
                </a:lnTo>
                <a:lnTo>
                  <a:pt x="352" y="1152"/>
                </a:lnTo>
                <a:lnTo>
                  <a:pt x="352" y="1162"/>
                </a:lnTo>
                <a:lnTo>
                  <a:pt x="350" y="1172"/>
                </a:lnTo>
                <a:lnTo>
                  <a:pt x="332" y="1180"/>
                </a:lnTo>
                <a:lnTo>
                  <a:pt x="316" y="1194"/>
                </a:lnTo>
                <a:lnTo>
                  <a:pt x="308" y="1192"/>
                </a:lnTo>
                <a:lnTo>
                  <a:pt x="300" y="1192"/>
                </a:lnTo>
                <a:lnTo>
                  <a:pt x="290" y="1186"/>
                </a:lnTo>
                <a:lnTo>
                  <a:pt x="280" y="1184"/>
                </a:lnTo>
                <a:lnTo>
                  <a:pt x="270" y="1182"/>
                </a:lnTo>
                <a:lnTo>
                  <a:pt x="260" y="1180"/>
                </a:lnTo>
                <a:lnTo>
                  <a:pt x="252" y="1174"/>
                </a:lnTo>
                <a:lnTo>
                  <a:pt x="246" y="1160"/>
                </a:lnTo>
                <a:lnTo>
                  <a:pt x="242" y="1148"/>
                </a:lnTo>
                <a:lnTo>
                  <a:pt x="242" y="1134"/>
                </a:lnTo>
                <a:lnTo>
                  <a:pt x="248" y="1120"/>
                </a:lnTo>
                <a:lnTo>
                  <a:pt x="256" y="1110"/>
                </a:lnTo>
                <a:lnTo>
                  <a:pt x="256" y="1088"/>
                </a:lnTo>
                <a:lnTo>
                  <a:pt x="256" y="1066"/>
                </a:lnTo>
                <a:lnTo>
                  <a:pt x="250" y="1060"/>
                </a:lnTo>
                <a:lnTo>
                  <a:pt x="244" y="1056"/>
                </a:lnTo>
                <a:lnTo>
                  <a:pt x="238" y="1052"/>
                </a:lnTo>
                <a:lnTo>
                  <a:pt x="230" y="1050"/>
                </a:lnTo>
                <a:lnTo>
                  <a:pt x="230" y="1044"/>
                </a:lnTo>
                <a:lnTo>
                  <a:pt x="230" y="1042"/>
                </a:lnTo>
                <a:lnTo>
                  <a:pt x="226" y="1042"/>
                </a:lnTo>
                <a:lnTo>
                  <a:pt x="222" y="1042"/>
                </a:lnTo>
                <a:lnTo>
                  <a:pt x="220" y="1036"/>
                </a:lnTo>
                <a:lnTo>
                  <a:pt x="216" y="1030"/>
                </a:lnTo>
                <a:lnTo>
                  <a:pt x="212" y="1028"/>
                </a:lnTo>
                <a:lnTo>
                  <a:pt x="208" y="1024"/>
                </a:lnTo>
                <a:lnTo>
                  <a:pt x="204" y="1020"/>
                </a:lnTo>
                <a:lnTo>
                  <a:pt x="202" y="1014"/>
                </a:lnTo>
                <a:lnTo>
                  <a:pt x="200" y="1010"/>
                </a:lnTo>
                <a:lnTo>
                  <a:pt x="192" y="1008"/>
                </a:lnTo>
                <a:lnTo>
                  <a:pt x="184" y="1008"/>
                </a:lnTo>
                <a:lnTo>
                  <a:pt x="182" y="1004"/>
                </a:lnTo>
                <a:lnTo>
                  <a:pt x="182" y="1000"/>
                </a:lnTo>
                <a:lnTo>
                  <a:pt x="176" y="998"/>
                </a:lnTo>
                <a:lnTo>
                  <a:pt x="170" y="996"/>
                </a:lnTo>
                <a:lnTo>
                  <a:pt x="164" y="992"/>
                </a:lnTo>
                <a:lnTo>
                  <a:pt x="156" y="992"/>
                </a:lnTo>
                <a:lnTo>
                  <a:pt x="146" y="990"/>
                </a:lnTo>
                <a:lnTo>
                  <a:pt x="146" y="986"/>
                </a:lnTo>
                <a:lnTo>
                  <a:pt x="146" y="982"/>
                </a:lnTo>
                <a:lnTo>
                  <a:pt x="128" y="982"/>
                </a:lnTo>
                <a:lnTo>
                  <a:pt x="118" y="980"/>
                </a:lnTo>
                <a:lnTo>
                  <a:pt x="112" y="974"/>
                </a:lnTo>
                <a:lnTo>
                  <a:pt x="108" y="958"/>
                </a:lnTo>
                <a:lnTo>
                  <a:pt x="96" y="950"/>
                </a:lnTo>
                <a:lnTo>
                  <a:pt x="88" y="946"/>
                </a:lnTo>
                <a:lnTo>
                  <a:pt x="82" y="946"/>
                </a:lnTo>
                <a:lnTo>
                  <a:pt x="76" y="944"/>
                </a:lnTo>
                <a:lnTo>
                  <a:pt x="74" y="934"/>
                </a:lnTo>
                <a:lnTo>
                  <a:pt x="72" y="914"/>
                </a:lnTo>
                <a:lnTo>
                  <a:pt x="62" y="914"/>
                </a:lnTo>
                <a:lnTo>
                  <a:pt x="54" y="914"/>
                </a:lnTo>
                <a:lnTo>
                  <a:pt x="52" y="908"/>
                </a:lnTo>
                <a:lnTo>
                  <a:pt x="48" y="902"/>
                </a:lnTo>
                <a:lnTo>
                  <a:pt x="44" y="894"/>
                </a:lnTo>
                <a:lnTo>
                  <a:pt x="40" y="888"/>
                </a:lnTo>
                <a:lnTo>
                  <a:pt x="36" y="884"/>
                </a:lnTo>
                <a:lnTo>
                  <a:pt x="34" y="874"/>
                </a:lnTo>
                <a:lnTo>
                  <a:pt x="34" y="864"/>
                </a:lnTo>
                <a:lnTo>
                  <a:pt x="30" y="862"/>
                </a:lnTo>
                <a:lnTo>
                  <a:pt x="26" y="860"/>
                </a:lnTo>
                <a:lnTo>
                  <a:pt x="26" y="854"/>
                </a:lnTo>
                <a:lnTo>
                  <a:pt x="26" y="846"/>
                </a:lnTo>
                <a:lnTo>
                  <a:pt x="16" y="846"/>
                </a:lnTo>
                <a:lnTo>
                  <a:pt x="8" y="846"/>
                </a:lnTo>
                <a:lnTo>
                  <a:pt x="8" y="820"/>
                </a:lnTo>
                <a:lnTo>
                  <a:pt x="8" y="794"/>
                </a:lnTo>
                <a:lnTo>
                  <a:pt x="18" y="778"/>
                </a:lnTo>
                <a:lnTo>
                  <a:pt x="26" y="760"/>
                </a:lnTo>
                <a:lnTo>
                  <a:pt x="34" y="752"/>
                </a:lnTo>
                <a:lnTo>
                  <a:pt x="44" y="744"/>
                </a:lnTo>
                <a:lnTo>
                  <a:pt x="44" y="728"/>
                </a:lnTo>
                <a:lnTo>
                  <a:pt x="44" y="712"/>
                </a:lnTo>
                <a:lnTo>
                  <a:pt x="40" y="710"/>
                </a:lnTo>
                <a:lnTo>
                  <a:pt x="36" y="710"/>
                </a:lnTo>
                <a:lnTo>
                  <a:pt x="36" y="686"/>
                </a:lnTo>
                <a:lnTo>
                  <a:pt x="34" y="662"/>
                </a:lnTo>
                <a:lnTo>
                  <a:pt x="30" y="656"/>
                </a:lnTo>
                <a:lnTo>
                  <a:pt x="28" y="650"/>
                </a:lnTo>
                <a:lnTo>
                  <a:pt x="26" y="646"/>
                </a:lnTo>
                <a:lnTo>
                  <a:pt x="24" y="640"/>
                </a:lnTo>
                <a:lnTo>
                  <a:pt x="22" y="634"/>
                </a:lnTo>
                <a:lnTo>
                  <a:pt x="18" y="630"/>
                </a:lnTo>
                <a:lnTo>
                  <a:pt x="18" y="624"/>
                </a:lnTo>
                <a:lnTo>
                  <a:pt x="16" y="620"/>
                </a:lnTo>
                <a:lnTo>
                  <a:pt x="12" y="616"/>
                </a:lnTo>
                <a:lnTo>
                  <a:pt x="10" y="612"/>
                </a:lnTo>
                <a:lnTo>
                  <a:pt x="4" y="608"/>
                </a:lnTo>
                <a:lnTo>
                  <a:pt x="0" y="604"/>
                </a:lnTo>
                <a:lnTo>
                  <a:pt x="0" y="592"/>
                </a:lnTo>
                <a:lnTo>
                  <a:pt x="0" y="580"/>
                </a:lnTo>
                <a:lnTo>
                  <a:pt x="6" y="570"/>
                </a:lnTo>
                <a:lnTo>
                  <a:pt x="6" y="556"/>
                </a:lnTo>
                <a:lnTo>
                  <a:pt x="6" y="542"/>
                </a:lnTo>
                <a:lnTo>
                  <a:pt x="6" y="530"/>
                </a:lnTo>
                <a:lnTo>
                  <a:pt x="12" y="518"/>
                </a:lnTo>
                <a:lnTo>
                  <a:pt x="30" y="514"/>
                </a:lnTo>
                <a:lnTo>
                  <a:pt x="46" y="510"/>
                </a:lnTo>
                <a:lnTo>
                  <a:pt x="62" y="506"/>
                </a:lnTo>
                <a:lnTo>
                  <a:pt x="74" y="496"/>
                </a:lnTo>
                <a:lnTo>
                  <a:pt x="84" y="492"/>
                </a:lnTo>
                <a:lnTo>
                  <a:pt x="94" y="490"/>
                </a:lnTo>
                <a:lnTo>
                  <a:pt x="110" y="490"/>
                </a:lnTo>
                <a:lnTo>
                  <a:pt x="110" y="486"/>
                </a:lnTo>
                <a:lnTo>
                  <a:pt x="110" y="482"/>
                </a:lnTo>
                <a:lnTo>
                  <a:pt x="124" y="482"/>
                </a:lnTo>
                <a:lnTo>
                  <a:pt x="138" y="482"/>
                </a:lnTo>
                <a:lnTo>
                  <a:pt x="138" y="470"/>
                </a:lnTo>
                <a:lnTo>
                  <a:pt x="138" y="458"/>
                </a:lnTo>
                <a:lnTo>
                  <a:pt x="132" y="454"/>
                </a:lnTo>
                <a:lnTo>
                  <a:pt x="126" y="452"/>
                </a:lnTo>
                <a:lnTo>
                  <a:pt x="122" y="450"/>
                </a:lnTo>
                <a:lnTo>
                  <a:pt x="120" y="450"/>
                </a:lnTo>
                <a:lnTo>
                  <a:pt x="118" y="448"/>
                </a:lnTo>
                <a:lnTo>
                  <a:pt x="114" y="446"/>
                </a:lnTo>
                <a:lnTo>
                  <a:pt x="112" y="444"/>
                </a:lnTo>
                <a:lnTo>
                  <a:pt x="112" y="428"/>
                </a:lnTo>
                <a:lnTo>
                  <a:pt x="112" y="412"/>
                </a:lnTo>
                <a:lnTo>
                  <a:pt x="122" y="404"/>
                </a:lnTo>
                <a:lnTo>
                  <a:pt x="132" y="398"/>
                </a:lnTo>
                <a:lnTo>
                  <a:pt x="140" y="392"/>
                </a:lnTo>
                <a:lnTo>
                  <a:pt x="146" y="380"/>
                </a:lnTo>
                <a:lnTo>
                  <a:pt x="152" y="380"/>
                </a:lnTo>
                <a:lnTo>
                  <a:pt x="156" y="378"/>
                </a:lnTo>
                <a:lnTo>
                  <a:pt x="160" y="374"/>
                </a:lnTo>
                <a:lnTo>
                  <a:pt x="172" y="374"/>
                </a:lnTo>
                <a:lnTo>
                  <a:pt x="184" y="372"/>
                </a:lnTo>
                <a:lnTo>
                  <a:pt x="184" y="368"/>
                </a:lnTo>
                <a:lnTo>
                  <a:pt x="184" y="364"/>
                </a:lnTo>
                <a:lnTo>
                  <a:pt x="198" y="360"/>
                </a:lnTo>
                <a:lnTo>
                  <a:pt x="208" y="354"/>
                </a:lnTo>
                <a:lnTo>
                  <a:pt x="220" y="344"/>
                </a:lnTo>
                <a:lnTo>
                  <a:pt x="220" y="334"/>
                </a:lnTo>
                <a:lnTo>
                  <a:pt x="222" y="324"/>
                </a:lnTo>
                <a:lnTo>
                  <a:pt x="216" y="318"/>
                </a:lnTo>
                <a:lnTo>
                  <a:pt x="210" y="312"/>
                </a:lnTo>
                <a:lnTo>
                  <a:pt x="204" y="310"/>
                </a:lnTo>
                <a:lnTo>
                  <a:pt x="200" y="310"/>
                </a:lnTo>
                <a:lnTo>
                  <a:pt x="198" y="310"/>
                </a:lnTo>
                <a:lnTo>
                  <a:pt x="196" y="308"/>
                </a:lnTo>
                <a:lnTo>
                  <a:pt x="194" y="308"/>
                </a:lnTo>
                <a:lnTo>
                  <a:pt x="192" y="306"/>
                </a:lnTo>
                <a:lnTo>
                  <a:pt x="158" y="304"/>
                </a:lnTo>
                <a:lnTo>
                  <a:pt x="126" y="304"/>
                </a:lnTo>
                <a:lnTo>
                  <a:pt x="124" y="302"/>
                </a:lnTo>
                <a:lnTo>
                  <a:pt x="120" y="300"/>
                </a:lnTo>
                <a:lnTo>
                  <a:pt x="118" y="298"/>
                </a:lnTo>
                <a:lnTo>
                  <a:pt x="114" y="298"/>
                </a:lnTo>
                <a:lnTo>
                  <a:pt x="110" y="296"/>
                </a:lnTo>
                <a:lnTo>
                  <a:pt x="110" y="290"/>
                </a:lnTo>
                <a:lnTo>
                  <a:pt x="106" y="286"/>
                </a:lnTo>
                <a:lnTo>
                  <a:pt x="104" y="284"/>
                </a:lnTo>
                <a:lnTo>
                  <a:pt x="100" y="282"/>
                </a:lnTo>
                <a:lnTo>
                  <a:pt x="94" y="280"/>
                </a:lnTo>
                <a:lnTo>
                  <a:pt x="90" y="278"/>
                </a:lnTo>
                <a:lnTo>
                  <a:pt x="86" y="276"/>
                </a:lnTo>
                <a:lnTo>
                  <a:pt x="82" y="274"/>
                </a:lnTo>
                <a:lnTo>
                  <a:pt x="82" y="262"/>
                </a:lnTo>
                <a:lnTo>
                  <a:pt x="82" y="250"/>
                </a:lnTo>
                <a:lnTo>
                  <a:pt x="86" y="244"/>
                </a:lnTo>
                <a:lnTo>
                  <a:pt x="90" y="238"/>
                </a:lnTo>
                <a:lnTo>
                  <a:pt x="94" y="232"/>
                </a:lnTo>
                <a:lnTo>
                  <a:pt x="98" y="226"/>
                </a:lnTo>
                <a:lnTo>
                  <a:pt x="100" y="218"/>
                </a:lnTo>
                <a:lnTo>
                  <a:pt x="102" y="212"/>
                </a:lnTo>
                <a:lnTo>
                  <a:pt x="104" y="210"/>
                </a:lnTo>
                <a:lnTo>
                  <a:pt x="108" y="210"/>
                </a:lnTo>
                <a:lnTo>
                  <a:pt x="110" y="196"/>
                </a:lnTo>
                <a:lnTo>
                  <a:pt x="112" y="182"/>
                </a:lnTo>
                <a:lnTo>
                  <a:pt x="128" y="178"/>
                </a:lnTo>
                <a:lnTo>
                  <a:pt x="148" y="178"/>
                </a:lnTo>
                <a:lnTo>
                  <a:pt x="154" y="192"/>
                </a:lnTo>
                <a:lnTo>
                  <a:pt x="166" y="200"/>
                </a:lnTo>
                <a:lnTo>
                  <a:pt x="182" y="202"/>
                </a:lnTo>
                <a:lnTo>
                  <a:pt x="184" y="196"/>
                </a:lnTo>
                <a:lnTo>
                  <a:pt x="186" y="190"/>
                </a:lnTo>
                <a:lnTo>
                  <a:pt x="202" y="182"/>
                </a:lnTo>
                <a:lnTo>
                  <a:pt x="222" y="178"/>
                </a:lnTo>
                <a:lnTo>
                  <a:pt x="222" y="182"/>
                </a:lnTo>
                <a:lnTo>
                  <a:pt x="222" y="186"/>
                </a:lnTo>
                <a:lnTo>
                  <a:pt x="230" y="188"/>
                </a:lnTo>
                <a:lnTo>
                  <a:pt x="240" y="190"/>
                </a:lnTo>
                <a:lnTo>
                  <a:pt x="248" y="192"/>
                </a:lnTo>
                <a:lnTo>
                  <a:pt x="254" y="188"/>
                </a:lnTo>
                <a:lnTo>
                  <a:pt x="258" y="178"/>
                </a:lnTo>
                <a:lnTo>
                  <a:pt x="268" y="176"/>
                </a:lnTo>
                <a:lnTo>
                  <a:pt x="276" y="176"/>
                </a:lnTo>
                <a:lnTo>
                  <a:pt x="280" y="164"/>
                </a:lnTo>
                <a:lnTo>
                  <a:pt x="288" y="156"/>
                </a:lnTo>
                <a:lnTo>
                  <a:pt x="298" y="152"/>
                </a:lnTo>
                <a:lnTo>
                  <a:pt x="312" y="152"/>
                </a:lnTo>
                <a:lnTo>
                  <a:pt x="326" y="152"/>
                </a:lnTo>
                <a:lnTo>
                  <a:pt x="330" y="164"/>
                </a:lnTo>
                <a:lnTo>
                  <a:pt x="338" y="170"/>
                </a:lnTo>
                <a:lnTo>
                  <a:pt x="350" y="176"/>
                </a:lnTo>
                <a:lnTo>
                  <a:pt x="362" y="178"/>
                </a:lnTo>
                <a:lnTo>
                  <a:pt x="368" y="192"/>
                </a:lnTo>
                <a:lnTo>
                  <a:pt x="382" y="202"/>
                </a:lnTo>
                <a:lnTo>
                  <a:pt x="398" y="206"/>
                </a:lnTo>
                <a:lnTo>
                  <a:pt x="418" y="210"/>
                </a:lnTo>
                <a:lnTo>
                  <a:pt x="438" y="210"/>
                </a:lnTo>
                <a:lnTo>
                  <a:pt x="458" y="210"/>
                </a:lnTo>
                <a:lnTo>
                  <a:pt x="476" y="210"/>
                </a:lnTo>
                <a:lnTo>
                  <a:pt x="490" y="208"/>
                </a:lnTo>
                <a:lnTo>
                  <a:pt x="496" y="206"/>
                </a:lnTo>
                <a:lnTo>
                  <a:pt x="502" y="202"/>
                </a:lnTo>
                <a:lnTo>
                  <a:pt x="510" y="198"/>
                </a:lnTo>
                <a:lnTo>
                  <a:pt x="518" y="194"/>
                </a:lnTo>
                <a:lnTo>
                  <a:pt x="518" y="182"/>
                </a:lnTo>
                <a:lnTo>
                  <a:pt x="518" y="170"/>
                </a:lnTo>
                <a:lnTo>
                  <a:pt x="506" y="160"/>
                </a:lnTo>
                <a:lnTo>
                  <a:pt x="494" y="150"/>
                </a:lnTo>
                <a:lnTo>
                  <a:pt x="482" y="144"/>
                </a:lnTo>
                <a:lnTo>
                  <a:pt x="476" y="130"/>
                </a:lnTo>
                <a:lnTo>
                  <a:pt x="466" y="114"/>
                </a:lnTo>
                <a:lnTo>
                  <a:pt x="454" y="102"/>
                </a:lnTo>
                <a:lnTo>
                  <a:pt x="452" y="90"/>
                </a:lnTo>
                <a:lnTo>
                  <a:pt x="448" y="78"/>
                </a:lnTo>
                <a:lnTo>
                  <a:pt x="446" y="64"/>
                </a:lnTo>
                <a:lnTo>
                  <a:pt x="456" y="58"/>
                </a:lnTo>
                <a:lnTo>
                  <a:pt x="468" y="58"/>
                </a:lnTo>
                <a:lnTo>
                  <a:pt x="482" y="58"/>
                </a:lnTo>
                <a:lnTo>
                  <a:pt x="482" y="50"/>
                </a:lnTo>
                <a:lnTo>
                  <a:pt x="482" y="42"/>
                </a:lnTo>
                <a:lnTo>
                  <a:pt x="492" y="38"/>
                </a:lnTo>
                <a:lnTo>
                  <a:pt x="504" y="28"/>
                </a:lnTo>
                <a:lnTo>
                  <a:pt x="514" y="18"/>
                </a:lnTo>
                <a:lnTo>
                  <a:pt x="518" y="8"/>
                </a:lnTo>
                <a:lnTo>
                  <a:pt x="528" y="6"/>
                </a:lnTo>
                <a:lnTo>
                  <a:pt x="536" y="4"/>
                </a:lnTo>
                <a:lnTo>
                  <a:pt x="544" y="0"/>
                </a:lnTo>
                <a:lnTo>
                  <a:pt x="576" y="0"/>
                </a:lnTo>
                <a:lnTo>
                  <a:pt x="606" y="0"/>
                </a:lnTo>
                <a:lnTo>
                  <a:pt x="610" y="2"/>
                </a:lnTo>
                <a:lnTo>
                  <a:pt x="616" y="6"/>
                </a:lnTo>
                <a:lnTo>
                  <a:pt x="632" y="10"/>
                </a:lnTo>
                <a:lnTo>
                  <a:pt x="644" y="16"/>
                </a:lnTo>
                <a:lnTo>
                  <a:pt x="654" y="26"/>
                </a:lnTo>
                <a:lnTo>
                  <a:pt x="660" y="42"/>
                </a:lnTo>
                <a:lnTo>
                  <a:pt x="684" y="42"/>
                </a:lnTo>
                <a:lnTo>
                  <a:pt x="708" y="42"/>
                </a:lnTo>
                <a:lnTo>
                  <a:pt x="714" y="46"/>
                </a:lnTo>
                <a:lnTo>
                  <a:pt x="718" y="48"/>
                </a:lnTo>
                <a:lnTo>
                  <a:pt x="724" y="50"/>
                </a:lnTo>
                <a:lnTo>
                  <a:pt x="728" y="48"/>
                </a:lnTo>
                <a:lnTo>
                  <a:pt x="734" y="46"/>
                </a:lnTo>
                <a:lnTo>
                  <a:pt x="738" y="42"/>
                </a:lnTo>
                <a:lnTo>
                  <a:pt x="824" y="42"/>
                </a:lnTo>
                <a:lnTo>
                  <a:pt x="908" y="40"/>
                </a:lnTo>
                <a:lnTo>
                  <a:pt x="908" y="38"/>
                </a:lnTo>
                <a:lnTo>
                  <a:pt x="910" y="34"/>
                </a:lnTo>
                <a:lnTo>
                  <a:pt x="924" y="34"/>
                </a:lnTo>
                <a:lnTo>
                  <a:pt x="938" y="34"/>
                </a:lnTo>
                <a:lnTo>
                  <a:pt x="938" y="36"/>
                </a:lnTo>
                <a:lnTo>
                  <a:pt x="938" y="42"/>
                </a:lnTo>
                <a:lnTo>
                  <a:pt x="944" y="42"/>
                </a:lnTo>
                <a:lnTo>
                  <a:pt x="950" y="44"/>
                </a:lnTo>
                <a:lnTo>
                  <a:pt x="956" y="48"/>
                </a:lnTo>
                <a:lnTo>
                  <a:pt x="956" y="90"/>
                </a:lnTo>
                <a:lnTo>
                  <a:pt x="958" y="134"/>
                </a:lnTo>
                <a:lnTo>
                  <a:pt x="966" y="146"/>
                </a:lnTo>
                <a:lnTo>
                  <a:pt x="972" y="162"/>
                </a:lnTo>
                <a:lnTo>
                  <a:pt x="974" y="176"/>
                </a:lnTo>
                <a:lnTo>
                  <a:pt x="978" y="176"/>
                </a:lnTo>
                <a:lnTo>
                  <a:pt x="984" y="178"/>
                </a:lnTo>
                <a:lnTo>
                  <a:pt x="984" y="182"/>
                </a:lnTo>
                <a:lnTo>
                  <a:pt x="984" y="188"/>
                </a:lnTo>
                <a:lnTo>
                  <a:pt x="986" y="192"/>
                </a:lnTo>
                <a:lnTo>
                  <a:pt x="988" y="194"/>
                </a:lnTo>
                <a:lnTo>
                  <a:pt x="992" y="198"/>
                </a:lnTo>
                <a:lnTo>
                  <a:pt x="992" y="216"/>
                </a:lnTo>
                <a:lnTo>
                  <a:pt x="994" y="234"/>
                </a:lnTo>
                <a:lnTo>
                  <a:pt x="1004" y="244"/>
                </a:lnTo>
                <a:lnTo>
                  <a:pt x="1014" y="252"/>
                </a:lnTo>
                <a:lnTo>
                  <a:pt x="1014" y="254"/>
                </a:lnTo>
                <a:lnTo>
                  <a:pt x="1014" y="254"/>
                </a:lnTo>
                <a:lnTo>
                  <a:pt x="1034" y="254"/>
                </a:lnTo>
                <a:lnTo>
                  <a:pt x="1056" y="254"/>
                </a:lnTo>
                <a:lnTo>
                  <a:pt x="1056" y="254"/>
                </a:lnTo>
                <a:lnTo>
                  <a:pt x="1056" y="252"/>
                </a:lnTo>
                <a:lnTo>
                  <a:pt x="1062" y="250"/>
                </a:lnTo>
                <a:lnTo>
                  <a:pt x="1068" y="246"/>
                </a:lnTo>
                <a:lnTo>
                  <a:pt x="1068" y="250"/>
                </a:lnTo>
                <a:lnTo>
                  <a:pt x="1068" y="254"/>
                </a:lnTo>
                <a:lnTo>
                  <a:pt x="1078" y="254"/>
                </a:lnTo>
                <a:lnTo>
                  <a:pt x="1086" y="254"/>
                </a:lnTo>
                <a:lnTo>
                  <a:pt x="1088" y="258"/>
                </a:lnTo>
                <a:lnTo>
                  <a:pt x="1088" y="262"/>
                </a:lnTo>
                <a:lnTo>
                  <a:pt x="1096" y="264"/>
                </a:lnTo>
                <a:lnTo>
                  <a:pt x="1104" y="266"/>
                </a:lnTo>
                <a:lnTo>
                  <a:pt x="1104" y="280"/>
                </a:lnTo>
                <a:lnTo>
                  <a:pt x="1104" y="296"/>
                </a:lnTo>
                <a:lnTo>
                  <a:pt x="1100" y="296"/>
                </a:lnTo>
                <a:lnTo>
                  <a:pt x="1096" y="296"/>
                </a:lnTo>
                <a:lnTo>
                  <a:pt x="1096" y="308"/>
                </a:lnTo>
                <a:lnTo>
                  <a:pt x="1096" y="320"/>
                </a:lnTo>
                <a:lnTo>
                  <a:pt x="1100" y="324"/>
                </a:lnTo>
                <a:lnTo>
                  <a:pt x="1102" y="328"/>
                </a:lnTo>
                <a:lnTo>
                  <a:pt x="1106" y="334"/>
                </a:lnTo>
                <a:lnTo>
                  <a:pt x="1108" y="338"/>
                </a:lnTo>
                <a:lnTo>
                  <a:pt x="1112" y="342"/>
                </a:lnTo>
                <a:lnTo>
                  <a:pt x="1112" y="358"/>
                </a:lnTo>
                <a:lnTo>
                  <a:pt x="1112" y="376"/>
                </a:lnTo>
                <a:lnTo>
                  <a:pt x="1108" y="380"/>
                </a:lnTo>
                <a:lnTo>
                  <a:pt x="1106" y="386"/>
                </a:lnTo>
                <a:lnTo>
                  <a:pt x="1102" y="390"/>
                </a:lnTo>
                <a:lnTo>
                  <a:pt x="1100" y="392"/>
                </a:lnTo>
                <a:lnTo>
                  <a:pt x="1096" y="396"/>
                </a:lnTo>
                <a:lnTo>
                  <a:pt x="1088" y="398"/>
                </a:lnTo>
                <a:lnTo>
                  <a:pt x="1084" y="402"/>
                </a:lnTo>
                <a:lnTo>
                  <a:pt x="1080" y="404"/>
                </a:lnTo>
                <a:lnTo>
                  <a:pt x="1074" y="406"/>
                </a:lnTo>
                <a:lnTo>
                  <a:pt x="1068" y="406"/>
                </a:lnTo>
                <a:lnTo>
                  <a:pt x="1068" y="420"/>
                </a:lnTo>
                <a:lnTo>
                  <a:pt x="1066" y="434"/>
                </a:lnTo>
                <a:lnTo>
                  <a:pt x="1060" y="444"/>
                </a:lnTo>
                <a:lnTo>
                  <a:pt x="1062" y="454"/>
                </a:lnTo>
                <a:lnTo>
                  <a:pt x="1068" y="464"/>
                </a:lnTo>
                <a:lnTo>
                  <a:pt x="1078" y="472"/>
                </a:lnTo>
                <a:lnTo>
                  <a:pt x="1086" y="480"/>
                </a:lnTo>
                <a:lnTo>
                  <a:pt x="1086" y="494"/>
                </a:lnTo>
                <a:lnTo>
                  <a:pt x="1086" y="508"/>
                </a:lnTo>
                <a:lnTo>
                  <a:pt x="1072" y="510"/>
                </a:lnTo>
                <a:lnTo>
                  <a:pt x="1060" y="516"/>
                </a:lnTo>
                <a:lnTo>
                  <a:pt x="1050" y="528"/>
                </a:lnTo>
                <a:lnTo>
                  <a:pt x="1048" y="538"/>
                </a:lnTo>
                <a:lnTo>
                  <a:pt x="1048" y="550"/>
                </a:lnTo>
                <a:lnTo>
                  <a:pt x="1056" y="550"/>
                </a:lnTo>
                <a:lnTo>
                  <a:pt x="1062" y="552"/>
                </a:lnTo>
                <a:lnTo>
                  <a:pt x="1068" y="556"/>
                </a:lnTo>
                <a:lnTo>
                  <a:pt x="1072" y="560"/>
                </a:lnTo>
                <a:lnTo>
                  <a:pt x="1078" y="564"/>
                </a:lnTo>
                <a:lnTo>
                  <a:pt x="1096" y="566"/>
                </a:lnTo>
                <a:lnTo>
                  <a:pt x="1114" y="566"/>
                </a:lnTo>
                <a:lnTo>
                  <a:pt x="1114" y="564"/>
                </a:lnTo>
                <a:lnTo>
                  <a:pt x="1114" y="560"/>
                </a:lnTo>
                <a:lnTo>
                  <a:pt x="1152" y="560"/>
                </a:lnTo>
                <a:lnTo>
                  <a:pt x="1192" y="560"/>
                </a:lnTo>
                <a:lnTo>
                  <a:pt x="1198" y="564"/>
                </a:lnTo>
                <a:lnTo>
                  <a:pt x="1202" y="568"/>
                </a:lnTo>
                <a:lnTo>
                  <a:pt x="1204" y="572"/>
                </a:lnTo>
                <a:lnTo>
                  <a:pt x="1206" y="578"/>
                </a:lnTo>
                <a:lnTo>
                  <a:pt x="1208" y="584"/>
                </a:lnTo>
                <a:lnTo>
                  <a:pt x="1210" y="584"/>
                </a:lnTo>
                <a:lnTo>
                  <a:pt x="1216" y="584"/>
                </a:lnTo>
                <a:lnTo>
                  <a:pt x="1216" y="634"/>
                </a:lnTo>
                <a:lnTo>
                  <a:pt x="1216" y="684"/>
                </a:lnTo>
                <a:lnTo>
                  <a:pt x="1230" y="684"/>
                </a:lnTo>
                <a:lnTo>
                  <a:pt x="1242" y="684"/>
                </a:lnTo>
                <a:lnTo>
                  <a:pt x="1242" y="680"/>
                </a:lnTo>
                <a:lnTo>
                  <a:pt x="1244" y="678"/>
                </a:lnTo>
                <a:lnTo>
                  <a:pt x="1270" y="676"/>
                </a:lnTo>
                <a:lnTo>
                  <a:pt x="1298" y="676"/>
                </a:lnTo>
                <a:lnTo>
                  <a:pt x="1298" y="672"/>
                </a:lnTo>
                <a:lnTo>
                  <a:pt x="1298" y="666"/>
                </a:lnTo>
                <a:lnTo>
                  <a:pt x="1308" y="656"/>
                </a:lnTo>
                <a:lnTo>
                  <a:pt x="1316" y="642"/>
                </a:lnTo>
                <a:lnTo>
                  <a:pt x="1320" y="628"/>
                </a:lnTo>
                <a:lnTo>
                  <a:pt x="1322" y="628"/>
                </a:lnTo>
                <a:lnTo>
                  <a:pt x="1324" y="626"/>
                </a:lnTo>
                <a:lnTo>
                  <a:pt x="1358" y="626"/>
                </a:lnTo>
                <a:lnTo>
                  <a:pt x="1392" y="626"/>
                </a:lnTo>
                <a:lnTo>
                  <a:pt x="1396" y="614"/>
                </a:lnTo>
                <a:lnTo>
                  <a:pt x="1404" y="608"/>
                </a:lnTo>
                <a:lnTo>
                  <a:pt x="1416" y="608"/>
                </a:lnTo>
                <a:lnTo>
                  <a:pt x="1430" y="610"/>
                </a:lnTo>
                <a:lnTo>
                  <a:pt x="1430" y="614"/>
                </a:lnTo>
                <a:lnTo>
                  <a:pt x="1430" y="618"/>
                </a:lnTo>
                <a:lnTo>
                  <a:pt x="1434" y="618"/>
                </a:lnTo>
                <a:lnTo>
                  <a:pt x="1440" y="618"/>
                </a:lnTo>
                <a:lnTo>
                  <a:pt x="1440" y="636"/>
                </a:lnTo>
                <a:lnTo>
                  <a:pt x="1440" y="652"/>
                </a:lnTo>
                <a:lnTo>
                  <a:pt x="1444" y="652"/>
                </a:lnTo>
                <a:lnTo>
                  <a:pt x="1448" y="652"/>
                </a:lnTo>
                <a:lnTo>
                  <a:pt x="1448" y="656"/>
                </a:lnTo>
                <a:lnTo>
                  <a:pt x="1448" y="660"/>
                </a:lnTo>
                <a:lnTo>
                  <a:pt x="1466" y="662"/>
                </a:lnTo>
                <a:lnTo>
                  <a:pt x="1484" y="666"/>
                </a:lnTo>
                <a:lnTo>
                  <a:pt x="1502" y="668"/>
                </a:lnTo>
                <a:lnTo>
                  <a:pt x="1518" y="662"/>
                </a:lnTo>
                <a:lnTo>
                  <a:pt x="1522" y="662"/>
                </a:lnTo>
                <a:lnTo>
                  <a:pt x="1528" y="662"/>
                </a:lnTo>
                <a:lnTo>
                  <a:pt x="1534" y="666"/>
                </a:lnTo>
                <a:lnTo>
                  <a:pt x="1538" y="668"/>
                </a:lnTo>
                <a:lnTo>
                  <a:pt x="1544" y="668"/>
                </a:lnTo>
                <a:lnTo>
                  <a:pt x="1552" y="670"/>
                </a:lnTo>
                <a:lnTo>
                  <a:pt x="1552" y="672"/>
                </a:lnTo>
                <a:lnTo>
                  <a:pt x="1552" y="676"/>
                </a:lnTo>
                <a:lnTo>
                  <a:pt x="1558" y="678"/>
                </a:lnTo>
                <a:lnTo>
                  <a:pt x="1562" y="678"/>
                </a:lnTo>
                <a:lnTo>
                  <a:pt x="1566" y="680"/>
                </a:lnTo>
                <a:lnTo>
                  <a:pt x="1568" y="684"/>
                </a:lnTo>
                <a:lnTo>
                  <a:pt x="1588" y="684"/>
                </a:lnTo>
                <a:lnTo>
                  <a:pt x="1606" y="684"/>
                </a:lnTo>
                <a:lnTo>
                  <a:pt x="1622" y="668"/>
                </a:lnTo>
                <a:lnTo>
                  <a:pt x="1638" y="652"/>
                </a:lnTo>
                <a:lnTo>
                  <a:pt x="1668" y="652"/>
                </a:lnTo>
                <a:lnTo>
                  <a:pt x="1698" y="652"/>
                </a:lnTo>
                <a:lnTo>
                  <a:pt x="1710" y="672"/>
                </a:lnTo>
                <a:lnTo>
                  <a:pt x="1726" y="690"/>
                </a:lnTo>
                <a:lnTo>
                  <a:pt x="1736" y="714"/>
                </a:lnTo>
                <a:lnTo>
                  <a:pt x="1746" y="736"/>
                </a:lnTo>
                <a:lnTo>
                  <a:pt x="1826" y="736"/>
                </a:lnTo>
                <a:lnTo>
                  <a:pt x="1906" y="738"/>
                </a:lnTo>
                <a:lnTo>
                  <a:pt x="1912" y="742"/>
                </a:lnTo>
                <a:lnTo>
                  <a:pt x="1916" y="744"/>
                </a:lnTo>
                <a:lnTo>
                  <a:pt x="1922" y="746"/>
                </a:lnTo>
                <a:lnTo>
                  <a:pt x="1922" y="748"/>
                </a:lnTo>
                <a:lnTo>
                  <a:pt x="1924" y="754"/>
                </a:lnTo>
                <a:lnTo>
                  <a:pt x="1942" y="754"/>
                </a:lnTo>
                <a:lnTo>
                  <a:pt x="1960" y="754"/>
                </a:lnTo>
                <a:lnTo>
                  <a:pt x="1960" y="758"/>
                </a:lnTo>
                <a:lnTo>
                  <a:pt x="1960" y="762"/>
                </a:lnTo>
                <a:lnTo>
                  <a:pt x="1976" y="764"/>
                </a:lnTo>
                <a:lnTo>
                  <a:pt x="1992" y="764"/>
                </a:lnTo>
                <a:lnTo>
                  <a:pt x="2012" y="782"/>
                </a:lnTo>
                <a:lnTo>
                  <a:pt x="2030" y="800"/>
                </a:lnTo>
                <a:lnTo>
                  <a:pt x="2034" y="806"/>
                </a:lnTo>
                <a:lnTo>
                  <a:pt x="2036" y="812"/>
                </a:lnTo>
                <a:lnTo>
                  <a:pt x="2040" y="816"/>
                </a:lnTo>
                <a:lnTo>
                  <a:pt x="2044" y="822"/>
                </a:lnTo>
                <a:lnTo>
                  <a:pt x="2050" y="822"/>
                </a:lnTo>
                <a:lnTo>
                  <a:pt x="2060" y="822"/>
                </a:lnTo>
                <a:lnTo>
                  <a:pt x="2074" y="822"/>
                </a:lnTo>
                <a:lnTo>
                  <a:pt x="2084" y="822"/>
                </a:lnTo>
                <a:lnTo>
                  <a:pt x="2088" y="822"/>
                </a:lnTo>
                <a:lnTo>
                  <a:pt x="2090" y="810"/>
                </a:lnTo>
                <a:lnTo>
                  <a:pt x="2090" y="800"/>
                </a:lnTo>
                <a:lnTo>
                  <a:pt x="2094" y="796"/>
                </a:lnTo>
                <a:lnTo>
                  <a:pt x="2096" y="792"/>
                </a:lnTo>
                <a:lnTo>
                  <a:pt x="2098" y="788"/>
                </a:lnTo>
                <a:lnTo>
                  <a:pt x="2104" y="786"/>
                </a:lnTo>
                <a:lnTo>
                  <a:pt x="2108" y="784"/>
                </a:lnTo>
                <a:lnTo>
                  <a:pt x="2112" y="780"/>
                </a:lnTo>
                <a:lnTo>
                  <a:pt x="2116" y="776"/>
                </a:lnTo>
                <a:lnTo>
                  <a:pt x="2118" y="770"/>
                </a:lnTo>
                <a:lnTo>
                  <a:pt x="2122" y="772"/>
                </a:lnTo>
                <a:lnTo>
                  <a:pt x="2124" y="774"/>
                </a:lnTo>
                <a:lnTo>
                  <a:pt x="2126" y="780"/>
                </a:lnTo>
                <a:lnTo>
                  <a:pt x="2126" y="786"/>
                </a:lnTo>
                <a:lnTo>
                  <a:pt x="2130" y="786"/>
                </a:lnTo>
                <a:lnTo>
                  <a:pt x="2136" y="788"/>
                </a:lnTo>
                <a:lnTo>
                  <a:pt x="2136" y="792"/>
                </a:lnTo>
                <a:lnTo>
                  <a:pt x="2138" y="794"/>
                </a:lnTo>
                <a:lnTo>
                  <a:pt x="2140" y="796"/>
                </a:lnTo>
                <a:lnTo>
                  <a:pt x="2140" y="798"/>
                </a:lnTo>
                <a:lnTo>
                  <a:pt x="2144" y="802"/>
                </a:lnTo>
                <a:lnTo>
                  <a:pt x="2148" y="818"/>
                </a:lnTo>
                <a:lnTo>
                  <a:pt x="2156" y="834"/>
                </a:lnTo>
                <a:lnTo>
                  <a:pt x="2168" y="848"/>
                </a:lnTo>
                <a:lnTo>
                  <a:pt x="2182" y="856"/>
                </a:lnTo>
                <a:lnTo>
                  <a:pt x="2182" y="872"/>
                </a:lnTo>
                <a:lnTo>
                  <a:pt x="2184" y="890"/>
                </a:lnTo>
                <a:lnTo>
                  <a:pt x="2188" y="890"/>
                </a:lnTo>
                <a:lnTo>
                  <a:pt x="2192" y="890"/>
                </a:lnTo>
                <a:lnTo>
                  <a:pt x="2192" y="894"/>
                </a:lnTo>
                <a:lnTo>
                  <a:pt x="2196" y="898"/>
                </a:lnTo>
                <a:lnTo>
                  <a:pt x="2198" y="902"/>
                </a:lnTo>
                <a:lnTo>
                  <a:pt x="2202" y="906"/>
                </a:lnTo>
                <a:lnTo>
                  <a:pt x="2208" y="910"/>
                </a:lnTo>
                <a:lnTo>
                  <a:pt x="2208" y="916"/>
                </a:lnTo>
                <a:lnTo>
                  <a:pt x="2212" y="922"/>
                </a:lnTo>
                <a:lnTo>
                  <a:pt x="2216" y="922"/>
                </a:lnTo>
                <a:lnTo>
                  <a:pt x="2220" y="924"/>
                </a:lnTo>
                <a:lnTo>
                  <a:pt x="2220" y="936"/>
                </a:lnTo>
                <a:lnTo>
                  <a:pt x="2220" y="948"/>
                </a:lnTo>
                <a:lnTo>
                  <a:pt x="2174" y="948"/>
                </a:lnTo>
                <a:lnTo>
                  <a:pt x="2128" y="948"/>
                </a:lnTo>
                <a:lnTo>
                  <a:pt x="2126" y="952"/>
                </a:lnTo>
                <a:lnTo>
                  <a:pt x="2124" y="952"/>
                </a:lnTo>
                <a:lnTo>
                  <a:pt x="2122" y="954"/>
                </a:lnTo>
                <a:lnTo>
                  <a:pt x="2118" y="956"/>
                </a:lnTo>
                <a:lnTo>
                  <a:pt x="2114" y="956"/>
                </a:lnTo>
                <a:lnTo>
                  <a:pt x="2110" y="958"/>
                </a:lnTo>
                <a:lnTo>
                  <a:pt x="2094" y="972"/>
                </a:lnTo>
                <a:lnTo>
                  <a:pt x="2080" y="986"/>
                </a:lnTo>
                <a:lnTo>
                  <a:pt x="2078" y="1004"/>
                </a:lnTo>
                <a:lnTo>
                  <a:pt x="2078" y="1022"/>
                </a:lnTo>
                <a:lnTo>
                  <a:pt x="2072" y="1026"/>
                </a:lnTo>
                <a:lnTo>
                  <a:pt x="2068" y="1032"/>
                </a:lnTo>
                <a:lnTo>
                  <a:pt x="2064" y="1038"/>
                </a:lnTo>
                <a:lnTo>
                  <a:pt x="2060" y="1044"/>
                </a:lnTo>
                <a:lnTo>
                  <a:pt x="2056" y="1050"/>
                </a:lnTo>
                <a:lnTo>
                  <a:pt x="2032" y="1050"/>
                </a:lnTo>
                <a:lnTo>
                  <a:pt x="2006" y="1050"/>
                </a:lnTo>
                <a:lnTo>
                  <a:pt x="2006" y="1046"/>
                </a:lnTo>
                <a:lnTo>
                  <a:pt x="2004" y="1042"/>
                </a:lnTo>
                <a:lnTo>
                  <a:pt x="1998" y="1040"/>
                </a:lnTo>
                <a:lnTo>
                  <a:pt x="1986" y="1040"/>
                </a:lnTo>
                <a:lnTo>
                  <a:pt x="1970" y="1040"/>
                </a:lnTo>
                <a:lnTo>
                  <a:pt x="1958" y="1040"/>
                </a:lnTo>
                <a:lnTo>
                  <a:pt x="1952" y="1042"/>
                </a:lnTo>
                <a:lnTo>
                  <a:pt x="1938" y="1052"/>
                </a:lnTo>
                <a:lnTo>
                  <a:pt x="1922" y="1056"/>
                </a:lnTo>
                <a:lnTo>
                  <a:pt x="1902" y="1058"/>
                </a:lnTo>
                <a:lnTo>
                  <a:pt x="1886" y="1060"/>
                </a:lnTo>
                <a:lnTo>
                  <a:pt x="1880" y="1064"/>
                </a:lnTo>
                <a:lnTo>
                  <a:pt x="1876" y="1066"/>
                </a:lnTo>
                <a:lnTo>
                  <a:pt x="1870" y="1066"/>
                </a:lnTo>
                <a:lnTo>
                  <a:pt x="1864" y="1066"/>
                </a:lnTo>
                <a:lnTo>
                  <a:pt x="1858" y="1068"/>
                </a:lnTo>
                <a:lnTo>
                  <a:pt x="1856" y="1072"/>
                </a:lnTo>
                <a:lnTo>
                  <a:pt x="1856" y="1078"/>
                </a:lnTo>
                <a:lnTo>
                  <a:pt x="1852" y="1080"/>
                </a:lnTo>
                <a:lnTo>
                  <a:pt x="1848" y="1084"/>
                </a:lnTo>
                <a:lnTo>
                  <a:pt x="1848" y="1104"/>
                </a:lnTo>
                <a:lnTo>
                  <a:pt x="1848" y="1126"/>
                </a:lnTo>
                <a:lnTo>
                  <a:pt x="1864" y="1128"/>
                </a:lnTo>
                <a:lnTo>
                  <a:pt x="1878" y="1136"/>
                </a:lnTo>
                <a:lnTo>
                  <a:pt x="1890" y="1146"/>
                </a:lnTo>
                <a:lnTo>
                  <a:pt x="1894" y="1160"/>
                </a:lnTo>
                <a:lnTo>
                  <a:pt x="1900" y="1160"/>
                </a:lnTo>
                <a:lnTo>
                  <a:pt x="1904" y="1160"/>
                </a:lnTo>
                <a:lnTo>
                  <a:pt x="1906" y="1166"/>
                </a:lnTo>
                <a:lnTo>
                  <a:pt x="1908" y="1170"/>
                </a:lnTo>
                <a:lnTo>
                  <a:pt x="1910" y="1174"/>
                </a:lnTo>
                <a:lnTo>
                  <a:pt x="1912" y="1180"/>
                </a:lnTo>
                <a:lnTo>
                  <a:pt x="1914" y="1186"/>
                </a:lnTo>
                <a:lnTo>
                  <a:pt x="1918" y="1186"/>
                </a:lnTo>
                <a:lnTo>
                  <a:pt x="1922" y="1186"/>
                </a:lnTo>
                <a:lnTo>
                  <a:pt x="1924" y="1190"/>
                </a:lnTo>
                <a:lnTo>
                  <a:pt x="1928" y="1196"/>
                </a:lnTo>
                <a:lnTo>
                  <a:pt x="1930" y="1202"/>
                </a:lnTo>
                <a:lnTo>
                  <a:pt x="1932" y="1208"/>
                </a:lnTo>
                <a:lnTo>
                  <a:pt x="1940" y="1222"/>
                </a:lnTo>
                <a:lnTo>
                  <a:pt x="1946" y="1238"/>
                </a:lnTo>
                <a:lnTo>
                  <a:pt x="1950" y="1254"/>
                </a:lnTo>
                <a:lnTo>
                  <a:pt x="1946" y="1254"/>
                </a:lnTo>
                <a:lnTo>
                  <a:pt x="1942" y="1254"/>
                </a:lnTo>
                <a:lnTo>
                  <a:pt x="1942" y="1254"/>
                </a:lnTo>
                <a:lnTo>
                  <a:pt x="1942" y="1256"/>
                </a:lnTo>
                <a:lnTo>
                  <a:pt x="1942" y="1260"/>
                </a:lnTo>
                <a:lnTo>
                  <a:pt x="1942" y="1270"/>
                </a:lnTo>
                <a:lnTo>
                  <a:pt x="1942" y="1286"/>
                </a:lnTo>
                <a:lnTo>
                  <a:pt x="1942" y="1312"/>
                </a:lnTo>
                <a:lnTo>
                  <a:pt x="1942" y="1344"/>
                </a:lnTo>
                <a:lnTo>
                  <a:pt x="1940" y="1390"/>
                </a:lnTo>
                <a:lnTo>
                  <a:pt x="1936" y="1390"/>
                </a:lnTo>
                <a:lnTo>
                  <a:pt x="1932" y="1390"/>
                </a:lnTo>
                <a:lnTo>
                  <a:pt x="1932" y="1392"/>
                </a:lnTo>
                <a:lnTo>
                  <a:pt x="1932" y="1396"/>
                </a:lnTo>
                <a:lnTo>
                  <a:pt x="1926" y="1396"/>
                </a:lnTo>
                <a:lnTo>
                  <a:pt x="1924" y="1398"/>
                </a:lnTo>
                <a:lnTo>
                  <a:pt x="1922" y="1402"/>
                </a:lnTo>
                <a:lnTo>
                  <a:pt x="1922" y="1406"/>
                </a:lnTo>
                <a:lnTo>
                  <a:pt x="1918" y="1406"/>
                </a:lnTo>
                <a:lnTo>
                  <a:pt x="1914" y="1408"/>
                </a:lnTo>
                <a:lnTo>
                  <a:pt x="1910" y="1410"/>
                </a:lnTo>
                <a:lnTo>
                  <a:pt x="1906" y="1412"/>
                </a:lnTo>
                <a:lnTo>
                  <a:pt x="1860" y="1414"/>
                </a:lnTo>
                <a:lnTo>
                  <a:pt x="1812" y="1414"/>
                </a:lnTo>
                <a:lnTo>
                  <a:pt x="1812" y="1418"/>
                </a:lnTo>
                <a:lnTo>
                  <a:pt x="1812" y="1422"/>
                </a:lnTo>
                <a:lnTo>
                  <a:pt x="1798" y="1428"/>
                </a:lnTo>
                <a:lnTo>
                  <a:pt x="1786" y="1436"/>
                </a:lnTo>
                <a:lnTo>
                  <a:pt x="1776" y="1448"/>
                </a:lnTo>
                <a:lnTo>
                  <a:pt x="1754" y="1448"/>
                </a:lnTo>
                <a:lnTo>
                  <a:pt x="1730" y="1446"/>
                </a:lnTo>
                <a:lnTo>
                  <a:pt x="1708" y="1442"/>
                </a:lnTo>
                <a:lnTo>
                  <a:pt x="1688" y="1432"/>
                </a:lnTo>
                <a:lnTo>
                  <a:pt x="1642" y="1434"/>
                </a:lnTo>
                <a:lnTo>
                  <a:pt x="1596" y="1434"/>
                </a:lnTo>
                <a:lnTo>
                  <a:pt x="1592" y="1438"/>
                </a:lnTo>
                <a:lnTo>
                  <a:pt x="1586" y="1442"/>
                </a:lnTo>
                <a:lnTo>
                  <a:pt x="1582" y="1446"/>
                </a:lnTo>
                <a:lnTo>
                  <a:pt x="1580" y="1450"/>
                </a:lnTo>
                <a:lnTo>
                  <a:pt x="1578" y="1456"/>
                </a:lnTo>
                <a:lnTo>
                  <a:pt x="1574" y="1456"/>
                </a:lnTo>
                <a:lnTo>
                  <a:pt x="1570" y="1456"/>
                </a:lnTo>
                <a:lnTo>
                  <a:pt x="1570" y="1464"/>
                </a:lnTo>
                <a:lnTo>
                  <a:pt x="1568" y="1470"/>
                </a:lnTo>
                <a:lnTo>
                  <a:pt x="1566" y="1476"/>
                </a:lnTo>
                <a:lnTo>
                  <a:pt x="1562" y="1482"/>
                </a:lnTo>
                <a:lnTo>
                  <a:pt x="1542" y="1482"/>
                </a:lnTo>
                <a:lnTo>
                  <a:pt x="1522" y="1482"/>
                </a:lnTo>
                <a:lnTo>
                  <a:pt x="1520" y="1478"/>
                </a:lnTo>
                <a:lnTo>
                  <a:pt x="1520" y="1474"/>
                </a:lnTo>
                <a:lnTo>
                  <a:pt x="1488" y="1474"/>
                </a:lnTo>
                <a:lnTo>
                  <a:pt x="1458" y="1474"/>
                </a:lnTo>
                <a:lnTo>
                  <a:pt x="1450" y="1482"/>
                </a:lnTo>
                <a:lnTo>
                  <a:pt x="1442" y="1490"/>
                </a:lnTo>
                <a:lnTo>
                  <a:pt x="1428" y="1490"/>
                </a:lnTo>
                <a:lnTo>
                  <a:pt x="1416" y="1492"/>
                </a:lnTo>
                <a:lnTo>
                  <a:pt x="1406" y="1500"/>
                </a:lnTo>
                <a:lnTo>
                  <a:pt x="1384" y="1500"/>
                </a:lnTo>
                <a:lnTo>
                  <a:pt x="1364" y="1500"/>
                </a:lnTo>
                <a:lnTo>
                  <a:pt x="1364" y="1504"/>
                </a:lnTo>
                <a:lnTo>
                  <a:pt x="1364" y="1508"/>
                </a:lnTo>
                <a:lnTo>
                  <a:pt x="1332" y="1510"/>
                </a:lnTo>
                <a:lnTo>
                  <a:pt x="1300" y="1510"/>
                </a:lnTo>
                <a:lnTo>
                  <a:pt x="1292" y="1516"/>
                </a:lnTo>
                <a:lnTo>
                  <a:pt x="1284" y="1524"/>
                </a:lnTo>
                <a:lnTo>
                  <a:pt x="1248" y="1524"/>
                </a:lnTo>
                <a:lnTo>
                  <a:pt x="1212" y="1524"/>
                </a:lnTo>
                <a:close/>
              </a:path>
            </a:pathLst>
          </a:custGeom>
          <a:solidFill>
            <a:srgbClr val="356E8D">
              <a:alpha val="50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788830" y="2334607"/>
            <a:ext cx="1905287" cy="2150645"/>
          </a:xfrm>
          <a:custGeom>
            <a:avLst/>
            <a:gdLst>
              <a:gd name="T0" fmla="*/ 464 w 1614"/>
              <a:gd name="T1" fmla="*/ 1700 h 1822"/>
              <a:gd name="T2" fmla="*/ 444 w 1614"/>
              <a:gd name="T3" fmla="*/ 1602 h 1822"/>
              <a:gd name="T4" fmla="*/ 470 w 1614"/>
              <a:gd name="T5" fmla="*/ 1466 h 1822"/>
              <a:gd name="T6" fmla="*/ 474 w 1614"/>
              <a:gd name="T7" fmla="*/ 1374 h 1822"/>
              <a:gd name="T8" fmla="*/ 430 w 1614"/>
              <a:gd name="T9" fmla="*/ 1298 h 1822"/>
              <a:gd name="T10" fmla="*/ 388 w 1614"/>
              <a:gd name="T11" fmla="*/ 1176 h 1822"/>
              <a:gd name="T12" fmla="*/ 348 w 1614"/>
              <a:gd name="T13" fmla="*/ 1136 h 1822"/>
              <a:gd name="T14" fmla="*/ 250 w 1614"/>
              <a:gd name="T15" fmla="*/ 1110 h 1822"/>
              <a:gd name="T16" fmla="*/ 168 w 1614"/>
              <a:gd name="T17" fmla="*/ 1084 h 1822"/>
              <a:gd name="T18" fmla="*/ 76 w 1614"/>
              <a:gd name="T19" fmla="*/ 1002 h 1822"/>
              <a:gd name="T20" fmla="*/ 22 w 1614"/>
              <a:gd name="T21" fmla="*/ 906 h 1822"/>
              <a:gd name="T22" fmla="*/ 48 w 1614"/>
              <a:gd name="T23" fmla="*/ 800 h 1822"/>
              <a:gd name="T24" fmla="*/ 118 w 1614"/>
              <a:gd name="T25" fmla="*/ 702 h 1822"/>
              <a:gd name="T26" fmla="*/ 96 w 1614"/>
              <a:gd name="T27" fmla="*/ 626 h 1822"/>
              <a:gd name="T28" fmla="*/ 82 w 1614"/>
              <a:gd name="T29" fmla="*/ 492 h 1822"/>
              <a:gd name="T30" fmla="*/ 86 w 1614"/>
              <a:gd name="T31" fmla="*/ 334 h 1822"/>
              <a:gd name="T32" fmla="*/ 196 w 1614"/>
              <a:gd name="T33" fmla="*/ 290 h 1822"/>
              <a:gd name="T34" fmla="*/ 324 w 1614"/>
              <a:gd name="T35" fmla="*/ 248 h 1822"/>
              <a:gd name="T36" fmla="*/ 398 w 1614"/>
              <a:gd name="T37" fmla="*/ 144 h 1822"/>
              <a:gd name="T38" fmla="*/ 428 w 1614"/>
              <a:gd name="T39" fmla="*/ 72 h 1822"/>
              <a:gd name="T40" fmla="*/ 530 w 1614"/>
              <a:gd name="T41" fmla="*/ 30 h 1822"/>
              <a:gd name="T42" fmla="*/ 678 w 1614"/>
              <a:gd name="T43" fmla="*/ 52 h 1822"/>
              <a:gd name="T44" fmla="*/ 780 w 1614"/>
              <a:gd name="T45" fmla="*/ 12 h 1822"/>
              <a:gd name="T46" fmla="*/ 836 w 1614"/>
              <a:gd name="T47" fmla="*/ 94 h 1822"/>
              <a:gd name="T48" fmla="*/ 920 w 1614"/>
              <a:gd name="T49" fmla="*/ 128 h 1822"/>
              <a:gd name="T50" fmla="*/ 984 w 1614"/>
              <a:gd name="T51" fmla="*/ 140 h 1822"/>
              <a:gd name="T52" fmla="*/ 1072 w 1614"/>
              <a:gd name="T53" fmla="*/ 104 h 1822"/>
              <a:gd name="T54" fmla="*/ 1300 w 1614"/>
              <a:gd name="T55" fmla="*/ 174 h 1822"/>
              <a:gd name="T56" fmla="*/ 1344 w 1614"/>
              <a:gd name="T57" fmla="*/ 252 h 1822"/>
              <a:gd name="T58" fmla="*/ 1458 w 1614"/>
              <a:gd name="T59" fmla="*/ 424 h 1822"/>
              <a:gd name="T60" fmla="*/ 1552 w 1614"/>
              <a:gd name="T61" fmla="*/ 488 h 1822"/>
              <a:gd name="T62" fmla="*/ 1578 w 1614"/>
              <a:gd name="T63" fmla="*/ 544 h 1822"/>
              <a:gd name="T64" fmla="*/ 1592 w 1614"/>
              <a:gd name="T65" fmla="*/ 592 h 1822"/>
              <a:gd name="T66" fmla="*/ 1396 w 1614"/>
              <a:gd name="T67" fmla="*/ 536 h 1822"/>
              <a:gd name="T68" fmla="*/ 1348 w 1614"/>
              <a:gd name="T69" fmla="*/ 572 h 1822"/>
              <a:gd name="T70" fmla="*/ 1282 w 1614"/>
              <a:gd name="T71" fmla="*/ 586 h 1822"/>
              <a:gd name="T72" fmla="*/ 1208 w 1614"/>
              <a:gd name="T73" fmla="*/ 594 h 1822"/>
              <a:gd name="T74" fmla="*/ 1202 w 1614"/>
              <a:gd name="T75" fmla="*/ 682 h 1822"/>
              <a:gd name="T76" fmla="*/ 1304 w 1614"/>
              <a:gd name="T77" fmla="*/ 712 h 1822"/>
              <a:gd name="T78" fmla="*/ 1280 w 1614"/>
              <a:gd name="T79" fmla="*/ 752 h 1822"/>
              <a:gd name="T80" fmla="*/ 1220 w 1614"/>
              <a:gd name="T81" fmla="*/ 850 h 1822"/>
              <a:gd name="T82" fmla="*/ 1138 w 1614"/>
              <a:gd name="T83" fmla="*/ 896 h 1822"/>
              <a:gd name="T84" fmla="*/ 1096 w 1614"/>
              <a:gd name="T85" fmla="*/ 968 h 1822"/>
              <a:gd name="T86" fmla="*/ 1138 w 1614"/>
              <a:gd name="T87" fmla="*/ 1112 h 1822"/>
              <a:gd name="T88" fmla="*/ 1104 w 1614"/>
              <a:gd name="T89" fmla="*/ 1242 h 1822"/>
              <a:gd name="T90" fmla="*/ 1160 w 1614"/>
              <a:gd name="T91" fmla="*/ 1314 h 1822"/>
              <a:gd name="T92" fmla="*/ 1244 w 1614"/>
              <a:gd name="T93" fmla="*/ 1382 h 1822"/>
              <a:gd name="T94" fmla="*/ 1282 w 1614"/>
              <a:gd name="T95" fmla="*/ 1408 h 1822"/>
              <a:gd name="T96" fmla="*/ 1342 w 1614"/>
              <a:gd name="T97" fmla="*/ 1452 h 1822"/>
              <a:gd name="T98" fmla="*/ 1352 w 1614"/>
              <a:gd name="T99" fmla="*/ 1572 h 1822"/>
              <a:gd name="T100" fmla="*/ 1486 w 1614"/>
              <a:gd name="T101" fmla="*/ 1562 h 1822"/>
              <a:gd name="T102" fmla="*/ 1428 w 1614"/>
              <a:gd name="T103" fmla="*/ 1648 h 1822"/>
              <a:gd name="T104" fmla="*/ 1352 w 1614"/>
              <a:gd name="T105" fmla="*/ 1652 h 1822"/>
              <a:gd name="T106" fmla="*/ 1318 w 1614"/>
              <a:gd name="T107" fmla="*/ 1730 h 1822"/>
              <a:gd name="T108" fmla="*/ 1134 w 1614"/>
              <a:gd name="T109" fmla="*/ 1748 h 1822"/>
              <a:gd name="T110" fmla="*/ 1032 w 1614"/>
              <a:gd name="T111" fmla="*/ 1782 h 1822"/>
              <a:gd name="T112" fmla="*/ 964 w 1614"/>
              <a:gd name="T113" fmla="*/ 1800 h 1822"/>
              <a:gd name="T114" fmla="*/ 908 w 1614"/>
              <a:gd name="T115" fmla="*/ 1772 h 1822"/>
              <a:gd name="T116" fmla="*/ 804 w 1614"/>
              <a:gd name="T117" fmla="*/ 1796 h 1822"/>
              <a:gd name="T118" fmla="*/ 714 w 1614"/>
              <a:gd name="T119" fmla="*/ 1780 h 1822"/>
              <a:gd name="T120" fmla="*/ 624 w 1614"/>
              <a:gd name="T121" fmla="*/ 1798 h 1822"/>
              <a:gd name="T122" fmla="*/ 466 w 1614"/>
              <a:gd name="T123" fmla="*/ 1814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14" h="1822">
                <a:moveTo>
                  <a:pt x="446" y="1808"/>
                </a:moveTo>
                <a:lnTo>
                  <a:pt x="446" y="1780"/>
                </a:lnTo>
                <a:lnTo>
                  <a:pt x="446" y="1752"/>
                </a:lnTo>
                <a:lnTo>
                  <a:pt x="450" y="1748"/>
                </a:lnTo>
                <a:lnTo>
                  <a:pt x="452" y="1742"/>
                </a:lnTo>
                <a:lnTo>
                  <a:pt x="454" y="1736"/>
                </a:lnTo>
                <a:lnTo>
                  <a:pt x="454" y="1728"/>
                </a:lnTo>
                <a:lnTo>
                  <a:pt x="454" y="1722"/>
                </a:lnTo>
                <a:lnTo>
                  <a:pt x="458" y="1722"/>
                </a:lnTo>
                <a:lnTo>
                  <a:pt x="462" y="1722"/>
                </a:lnTo>
                <a:lnTo>
                  <a:pt x="464" y="1700"/>
                </a:lnTo>
                <a:lnTo>
                  <a:pt x="464" y="1688"/>
                </a:lnTo>
                <a:lnTo>
                  <a:pt x="464" y="1682"/>
                </a:lnTo>
                <a:lnTo>
                  <a:pt x="464" y="1678"/>
                </a:lnTo>
                <a:lnTo>
                  <a:pt x="462" y="1678"/>
                </a:lnTo>
                <a:lnTo>
                  <a:pt x="458" y="1678"/>
                </a:lnTo>
                <a:lnTo>
                  <a:pt x="454" y="1678"/>
                </a:lnTo>
                <a:lnTo>
                  <a:pt x="454" y="1646"/>
                </a:lnTo>
                <a:lnTo>
                  <a:pt x="452" y="1612"/>
                </a:lnTo>
                <a:lnTo>
                  <a:pt x="448" y="1612"/>
                </a:lnTo>
                <a:lnTo>
                  <a:pt x="444" y="1612"/>
                </a:lnTo>
                <a:lnTo>
                  <a:pt x="444" y="1602"/>
                </a:lnTo>
                <a:lnTo>
                  <a:pt x="446" y="1590"/>
                </a:lnTo>
                <a:lnTo>
                  <a:pt x="448" y="1588"/>
                </a:lnTo>
                <a:lnTo>
                  <a:pt x="450" y="1584"/>
                </a:lnTo>
                <a:lnTo>
                  <a:pt x="452" y="1582"/>
                </a:lnTo>
                <a:lnTo>
                  <a:pt x="452" y="1580"/>
                </a:lnTo>
                <a:lnTo>
                  <a:pt x="454" y="1578"/>
                </a:lnTo>
                <a:lnTo>
                  <a:pt x="458" y="1578"/>
                </a:lnTo>
                <a:lnTo>
                  <a:pt x="462" y="1578"/>
                </a:lnTo>
                <a:lnTo>
                  <a:pt x="464" y="1524"/>
                </a:lnTo>
                <a:lnTo>
                  <a:pt x="464" y="1472"/>
                </a:lnTo>
                <a:lnTo>
                  <a:pt x="470" y="1466"/>
                </a:lnTo>
                <a:lnTo>
                  <a:pt x="472" y="1460"/>
                </a:lnTo>
                <a:lnTo>
                  <a:pt x="476" y="1454"/>
                </a:lnTo>
                <a:lnTo>
                  <a:pt x="482" y="1448"/>
                </a:lnTo>
                <a:lnTo>
                  <a:pt x="482" y="1448"/>
                </a:lnTo>
                <a:lnTo>
                  <a:pt x="484" y="1448"/>
                </a:lnTo>
                <a:lnTo>
                  <a:pt x="484" y="1410"/>
                </a:lnTo>
                <a:lnTo>
                  <a:pt x="484" y="1374"/>
                </a:lnTo>
                <a:lnTo>
                  <a:pt x="482" y="1374"/>
                </a:lnTo>
                <a:lnTo>
                  <a:pt x="482" y="1374"/>
                </a:lnTo>
                <a:lnTo>
                  <a:pt x="478" y="1374"/>
                </a:lnTo>
                <a:lnTo>
                  <a:pt x="474" y="1374"/>
                </a:lnTo>
                <a:lnTo>
                  <a:pt x="472" y="1358"/>
                </a:lnTo>
                <a:lnTo>
                  <a:pt x="468" y="1350"/>
                </a:lnTo>
                <a:lnTo>
                  <a:pt x="464" y="1346"/>
                </a:lnTo>
                <a:lnTo>
                  <a:pt x="456" y="1342"/>
                </a:lnTo>
                <a:lnTo>
                  <a:pt x="444" y="1334"/>
                </a:lnTo>
                <a:lnTo>
                  <a:pt x="444" y="1330"/>
                </a:lnTo>
                <a:lnTo>
                  <a:pt x="442" y="1326"/>
                </a:lnTo>
                <a:lnTo>
                  <a:pt x="442" y="1324"/>
                </a:lnTo>
                <a:lnTo>
                  <a:pt x="438" y="1322"/>
                </a:lnTo>
                <a:lnTo>
                  <a:pt x="436" y="1318"/>
                </a:lnTo>
                <a:lnTo>
                  <a:pt x="430" y="1298"/>
                </a:lnTo>
                <a:lnTo>
                  <a:pt x="422" y="1278"/>
                </a:lnTo>
                <a:lnTo>
                  <a:pt x="414" y="1256"/>
                </a:lnTo>
                <a:lnTo>
                  <a:pt x="410" y="1252"/>
                </a:lnTo>
                <a:lnTo>
                  <a:pt x="408" y="1246"/>
                </a:lnTo>
                <a:lnTo>
                  <a:pt x="408" y="1240"/>
                </a:lnTo>
                <a:lnTo>
                  <a:pt x="406" y="1232"/>
                </a:lnTo>
                <a:lnTo>
                  <a:pt x="400" y="1220"/>
                </a:lnTo>
                <a:lnTo>
                  <a:pt x="398" y="1206"/>
                </a:lnTo>
                <a:lnTo>
                  <a:pt x="396" y="1194"/>
                </a:lnTo>
                <a:lnTo>
                  <a:pt x="390" y="1182"/>
                </a:lnTo>
                <a:lnTo>
                  <a:pt x="388" y="1176"/>
                </a:lnTo>
                <a:lnTo>
                  <a:pt x="388" y="1172"/>
                </a:lnTo>
                <a:lnTo>
                  <a:pt x="384" y="1170"/>
                </a:lnTo>
                <a:lnTo>
                  <a:pt x="380" y="1170"/>
                </a:lnTo>
                <a:lnTo>
                  <a:pt x="378" y="1162"/>
                </a:lnTo>
                <a:lnTo>
                  <a:pt x="376" y="1156"/>
                </a:lnTo>
                <a:lnTo>
                  <a:pt x="374" y="1152"/>
                </a:lnTo>
                <a:lnTo>
                  <a:pt x="368" y="1150"/>
                </a:lnTo>
                <a:lnTo>
                  <a:pt x="362" y="1146"/>
                </a:lnTo>
                <a:lnTo>
                  <a:pt x="360" y="1142"/>
                </a:lnTo>
                <a:lnTo>
                  <a:pt x="360" y="1136"/>
                </a:lnTo>
                <a:lnTo>
                  <a:pt x="348" y="1136"/>
                </a:lnTo>
                <a:lnTo>
                  <a:pt x="334" y="1134"/>
                </a:lnTo>
                <a:lnTo>
                  <a:pt x="324" y="1128"/>
                </a:lnTo>
                <a:lnTo>
                  <a:pt x="304" y="1128"/>
                </a:lnTo>
                <a:lnTo>
                  <a:pt x="286" y="1128"/>
                </a:lnTo>
                <a:lnTo>
                  <a:pt x="286" y="1124"/>
                </a:lnTo>
                <a:lnTo>
                  <a:pt x="286" y="1120"/>
                </a:lnTo>
                <a:lnTo>
                  <a:pt x="268" y="1118"/>
                </a:lnTo>
                <a:lnTo>
                  <a:pt x="258" y="1118"/>
                </a:lnTo>
                <a:lnTo>
                  <a:pt x="252" y="1116"/>
                </a:lnTo>
                <a:lnTo>
                  <a:pt x="250" y="1116"/>
                </a:lnTo>
                <a:lnTo>
                  <a:pt x="250" y="1110"/>
                </a:lnTo>
                <a:lnTo>
                  <a:pt x="250" y="1104"/>
                </a:lnTo>
                <a:lnTo>
                  <a:pt x="224" y="1102"/>
                </a:lnTo>
                <a:lnTo>
                  <a:pt x="200" y="1102"/>
                </a:lnTo>
                <a:lnTo>
                  <a:pt x="194" y="1098"/>
                </a:lnTo>
                <a:lnTo>
                  <a:pt x="190" y="1096"/>
                </a:lnTo>
                <a:lnTo>
                  <a:pt x="186" y="1096"/>
                </a:lnTo>
                <a:lnTo>
                  <a:pt x="182" y="1094"/>
                </a:lnTo>
                <a:lnTo>
                  <a:pt x="176" y="1094"/>
                </a:lnTo>
                <a:lnTo>
                  <a:pt x="176" y="1090"/>
                </a:lnTo>
                <a:lnTo>
                  <a:pt x="176" y="1086"/>
                </a:lnTo>
                <a:lnTo>
                  <a:pt x="168" y="1084"/>
                </a:lnTo>
                <a:lnTo>
                  <a:pt x="162" y="1082"/>
                </a:lnTo>
                <a:lnTo>
                  <a:pt x="156" y="1080"/>
                </a:lnTo>
                <a:lnTo>
                  <a:pt x="152" y="1076"/>
                </a:lnTo>
                <a:lnTo>
                  <a:pt x="146" y="1070"/>
                </a:lnTo>
                <a:lnTo>
                  <a:pt x="132" y="1062"/>
                </a:lnTo>
                <a:lnTo>
                  <a:pt x="122" y="1052"/>
                </a:lnTo>
                <a:lnTo>
                  <a:pt x="112" y="1040"/>
                </a:lnTo>
                <a:lnTo>
                  <a:pt x="102" y="1028"/>
                </a:lnTo>
                <a:lnTo>
                  <a:pt x="96" y="1016"/>
                </a:lnTo>
                <a:lnTo>
                  <a:pt x="86" y="1008"/>
                </a:lnTo>
                <a:lnTo>
                  <a:pt x="76" y="1002"/>
                </a:lnTo>
                <a:lnTo>
                  <a:pt x="64" y="996"/>
                </a:lnTo>
                <a:lnTo>
                  <a:pt x="64" y="982"/>
                </a:lnTo>
                <a:lnTo>
                  <a:pt x="62" y="968"/>
                </a:lnTo>
                <a:lnTo>
                  <a:pt x="58" y="966"/>
                </a:lnTo>
                <a:lnTo>
                  <a:pt x="56" y="966"/>
                </a:lnTo>
                <a:lnTo>
                  <a:pt x="48" y="952"/>
                </a:lnTo>
                <a:lnTo>
                  <a:pt x="40" y="940"/>
                </a:lnTo>
                <a:lnTo>
                  <a:pt x="28" y="928"/>
                </a:lnTo>
                <a:lnTo>
                  <a:pt x="28" y="918"/>
                </a:lnTo>
                <a:lnTo>
                  <a:pt x="26" y="910"/>
                </a:lnTo>
                <a:lnTo>
                  <a:pt x="22" y="906"/>
                </a:lnTo>
                <a:lnTo>
                  <a:pt x="16" y="902"/>
                </a:lnTo>
                <a:lnTo>
                  <a:pt x="10" y="900"/>
                </a:lnTo>
                <a:lnTo>
                  <a:pt x="0" y="900"/>
                </a:lnTo>
                <a:lnTo>
                  <a:pt x="0" y="868"/>
                </a:lnTo>
                <a:lnTo>
                  <a:pt x="2" y="836"/>
                </a:lnTo>
                <a:lnTo>
                  <a:pt x="4" y="834"/>
                </a:lnTo>
                <a:lnTo>
                  <a:pt x="6" y="832"/>
                </a:lnTo>
                <a:lnTo>
                  <a:pt x="12" y="818"/>
                </a:lnTo>
                <a:lnTo>
                  <a:pt x="22" y="810"/>
                </a:lnTo>
                <a:lnTo>
                  <a:pt x="34" y="804"/>
                </a:lnTo>
                <a:lnTo>
                  <a:pt x="48" y="800"/>
                </a:lnTo>
                <a:lnTo>
                  <a:pt x="60" y="798"/>
                </a:lnTo>
                <a:lnTo>
                  <a:pt x="72" y="790"/>
                </a:lnTo>
                <a:lnTo>
                  <a:pt x="86" y="784"/>
                </a:lnTo>
                <a:lnTo>
                  <a:pt x="100" y="782"/>
                </a:lnTo>
                <a:lnTo>
                  <a:pt x="100" y="760"/>
                </a:lnTo>
                <a:lnTo>
                  <a:pt x="102" y="740"/>
                </a:lnTo>
                <a:lnTo>
                  <a:pt x="106" y="740"/>
                </a:lnTo>
                <a:lnTo>
                  <a:pt x="110" y="740"/>
                </a:lnTo>
                <a:lnTo>
                  <a:pt x="110" y="726"/>
                </a:lnTo>
                <a:lnTo>
                  <a:pt x="112" y="712"/>
                </a:lnTo>
                <a:lnTo>
                  <a:pt x="118" y="702"/>
                </a:lnTo>
                <a:lnTo>
                  <a:pt x="120" y="690"/>
                </a:lnTo>
                <a:lnTo>
                  <a:pt x="126" y="680"/>
                </a:lnTo>
                <a:lnTo>
                  <a:pt x="126" y="676"/>
                </a:lnTo>
                <a:lnTo>
                  <a:pt x="124" y="672"/>
                </a:lnTo>
                <a:lnTo>
                  <a:pt x="120" y="666"/>
                </a:lnTo>
                <a:lnTo>
                  <a:pt x="118" y="656"/>
                </a:lnTo>
                <a:lnTo>
                  <a:pt x="118" y="646"/>
                </a:lnTo>
                <a:lnTo>
                  <a:pt x="118" y="638"/>
                </a:lnTo>
                <a:lnTo>
                  <a:pt x="112" y="632"/>
                </a:lnTo>
                <a:lnTo>
                  <a:pt x="104" y="628"/>
                </a:lnTo>
                <a:lnTo>
                  <a:pt x="96" y="626"/>
                </a:lnTo>
                <a:lnTo>
                  <a:pt x="80" y="612"/>
                </a:lnTo>
                <a:lnTo>
                  <a:pt x="66" y="598"/>
                </a:lnTo>
                <a:lnTo>
                  <a:pt x="66" y="566"/>
                </a:lnTo>
                <a:lnTo>
                  <a:pt x="66" y="536"/>
                </a:lnTo>
                <a:lnTo>
                  <a:pt x="70" y="536"/>
                </a:lnTo>
                <a:lnTo>
                  <a:pt x="74" y="536"/>
                </a:lnTo>
                <a:lnTo>
                  <a:pt x="74" y="530"/>
                </a:lnTo>
                <a:lnTo>
                  <a:pt x="74" y="524"/>
                </a:lnTo>
                <a:lnTo>
                  <a:pt x="80" y="514"/>
                </a:lnTo>
                <a:lnTo>
                  <a:pt x="80" y="504"/>
                </a:lnTo>
                <a:lnTo>
                  <a:pt x="82" y="492"/>
                </a:lnTo>
                <a:lnTo>
                  <a:pt x="84" y="482"/>
                </a:lnTo>
                <a:lnTo>
                  <a:pt x="92" y="476"/>
                </a:lnTo>
                <a:lnTo>
                  <a:pt x="92" y="472"/>
                </a:lnTo>
                <a:lnTo>
                  <a:pt x="92" y="468"/>
                </a:lnTo>
                <a:lnTo>
                  <a:pt x="88" y="466"/>
                </a:lnTo>
                <a:lnTo>
                  <a:pt x="86" y="464"/>
                </a:lnTo>
                <a:lnTo>
                  <a:pt x="84" y="464"/>
                </a:lnTo>
                <a:lnTo>
                  <a:pt x="82" y="462"/>
                </a:lnTo>
                <a:lnTo>
                  <a:pt x="82" y="400"/>
                </a:lnTo>
                <a:lnTo>
                  <a:pt x="82" y="338"/>
                </a:lnTo>
                <a:lnTo>
                  <a:pt x="86" y="334"/>
                </a:lnTo>
                <a:lnTo>
                  <a:pt x="90" y="332"/>
                </a:lnTo>
                <a:lnTo>
                  <a:pt x="96" y="332"/>
                </a:lnTo>
                <a:lnTo>
                  <a:pt x="100" y="330"/>
                </a:lnTo>
                <a:lnTo>
                  <a:pt x="100" y="326"/>
                </a:lnTo>
                <a:lnTo>
                  <a:pt x="100" y="324"/>
                </a:lnTo>
                <a:lnTo>
                  <a:pt x="124" y="312"/>
                </a:lnTo>
                <a:lnTo>
                  <a:pt x="148" y="304"/>
                </a:lnTo>
                <a:lnTo>
                  <a:pt x="158" y="298"/>
                </a:lnTo>
                <a:lnTo>
                  <a:pt x="170" y="296"/>
                </a:lnTo>
                <a:lnTo>
                  <a:pt x="180" y="290"/>
                </a:lnTo>
                <a:lnTo>
                  <a:pt x="196" y="290"/>
                </a:lnTo>
                <a:lnTo>
                  <a:pt x="212" y="288"/>
                </a:lnTo>
                <a:lnTo>
                  <a:pt x="212" y="286"/>
                </a:lnTo>
                <a:lnTo>
                  <a:pt x="214" y="282"/>
                </a:lnTo>
                <a:lnTo>
                  <a:pt x="250" y="280"/>
                </a:lnTo>
                <a:lnTo>
                  <a:pt x="286" y="280"/>
                </a:lnTo>
                <a:lnTo>
                  <a:pt x="290" y="268"/>
                </a:lnTo>
                <a:lnTo>
                  <a:pt x="300" y="262"/>
                </a:lnTo>
                <a:lnTo>
                  <a:pt x="312" y="258"/>
                </a:lnTo>
                <a:lnTo>
                  <a:pt x="324" y="256"/>
                </a:lnTo>
                <a:lnTo>
                  <a:pt x="324" y="252"/>
                </a:lnTo>
                <a:lnTo>
                  <a:pt x="324" y="248"/>
                </a:lnTo>
                <a:lnTo>
                  <a:pt x="324" y="222"/>
                </a:lnTo>
                <a:lnTo>
                  <a:pt x="324" y="196"/>
                </a:lnTo>
                <a:lnTo>
                  <a:pt x="328" y="196"/>
                </a:lnTo>
                <a:lnTo>
                  <a:pt x="332" y="196"/>
                </a:lnTo>
                <a:lnTo>
                  <a:pt x="334" y="180"/>
                </a:lnTo>
                <a:lnTo>
                  <a:pt x="340" y="170"/>
                </a:lnTo>
                <a:lnTo>
                  <a:pt x="350" y="164"/>
                </a:lnTo>
                <a:lnTo>
                  <a:pt x="362" y="162"/>
                </a:lnTo>
                <a:lnTo>
                  <a:pt x="378" y="160"/>
                </a:lnTo>
                <a:lnTo>
                  <a:pt x="388" y="152"/>
                </a:lnTo>
                <a:lnTo>
                  <a:pt x="398" y="144"/>
                </a:lnTo>
                <a:lnTo>
                  <a:pt x="398" y="124"/>
                </a:lnTo>
                <a:lnTo>
                  <a:pt x="400" y="106"/>
                </a:lnTo>
                <a:lnTo>
                  <a:pt x="404" y="104"/>
                </a:lnTo>
                <a:lnTo>
                  <a:pt x="406" y="100"/>
                </a:lnTo>
                <a:lnTo>
                  <a:pt x="408" y="96"/>
                </a:lnTo>
                <a:lnTo>
                  <a:pt x="408" y="92"/>
                </a:lnTo>
                <a:lnTo>
                  <a:pt x="408" y="86"/>
                </a:lnTo>
                <a:lnTo>
                  <a:pt x="414" y="84"/>
                </a:lnTo>
                <a:lnTo>
                  <a:pt x="420" y="80"/>
                </a:lnTo>
                <a:lnTo>
                  <a:pt x="424" y="76"/>
                </a:lnTo>
                <a:lnTo>
                  <a:pt x="428" y="72"/>
                </a:lnTo>
                <a:lnTo>
                  <a:pt x="434" y="70"/>
                </a:lnTo>
                <a:lnTo>
                  <a:pt x="448" y="68"/>
                </a:lnTo>
                <a:lnTo>
                  <a:pt x="462" y="68"/>
                </a:lnTo>
                <a:lnTo>
                  <a:pt x="466" y="64"/>
                </a:lnTo>
                <a:lnTo>
                  <a:pt x="470" y="62"/>
                </a:lnTo>
                <a:lnTo>
                  <a:pt x="474" y="60"/>
                </a:lnTo>
                <a:lnTo>
                  <a:pt x="480" y="60"/>
                </a:lnTo>
                <a:lnTo>
                  <a:pt x="484" y="44"/>
                </a:lnTo>
                <a:lnTo>
                  <a:pt x="492" y="28"/>
                </a:lnTo>
                <a:lnTo>
                  <a:pt x="510" y="28"/>
                </a:lnTo>
                <a:lnTo>
                  <a:pt x="530" y="30"/>
                </a:lnTo>
                <a:lnTo>
                  <a:pt x="550" y="34"/>
                </a:lnTo>
                <a:lnTo>
                  <a:pt x="568" y="42"/>
                </a:lnTo>
                <a:lnTo>
                  <a:pt x="572" y="42"/>
                </a:lnTo>
                <a:lnTo>
                  <a:pt x="578" y="44"/>
                </a:lnTo>
                <a:lnTo>
                  <a:pt x="584" y="44"/>
                </a:lnTo>
                <a:lnTo>
                  <a:pt x="590" y="46"/>
                </a:lnTo>
                <a:lnTo>
                  <a:pt x="594" y="50"/>
                </a:lnTo>
                <a:lnTo>
                  <a:pt x="620" y="52"/>
                </a:lnTo>
                <a:lnTo>
                  <a:pt x="642" y="56"/>
                </a:lnTo>
                <a:lnTo>
                  <a:pt x="666" y="58"/>
                </a:lnTo>
                <a:lnTo>
                  <a:pt x="678" y="52"/>
                </a:lnTo>
                <a:lnTo>
                  <a:pt x="692" y="50"/>
                </a:lnTo>
                <a:lnTo>
                  <a:pt x="706" y="50"/>
                </a:lnTo>
                <a:lnTo>
                  <a:pt x="718" y="44"/>
                </a:lnTo>
                <a:lnTo>
                  <a:pt x="726" y="44"/>
                </a:lnTo>
                <a:lnTo>
                  <a:pt x="734" y="44"/>
                </a:lnTo>
                <a:lnTo>
                  <a:pt x="734" y="36"/>
                </a:lnTo>
                <a:lnTo>
                  <a:pt x="734" y="30"/>
                </a:lnTo>
                <a:lnTo>
                  <a:pt x="736" y="28"/>
                </a:lnTo>
                <a:lnTo>
                  <a:pt x="738" y="28"/>
                </a:lnTo>
                <a:lnTo>
                  <a:pt x="758" y="22"/>
                </a:lnTo>
                <a:lnTo>
                  <a:pt x="780" y="12"/>
                </a:lnTo>
                <a:lnTo>
                  <a:pt x="798" y="0"/>
                </a:lnTo>
                <a:lnTo>
                  <a:pt x="800" y="8"/>
                </a:lnTo>
                <a:lnTo>
                  <a:pt x="804" y="12"/>
                </a:lnTo>
                <a:lnTo>
                  <a:pt x="808" y="16"/>
                </a:lnTo>
                <a:lnTo>
                  <a:pt x="816" y="18"/>
                </a:lnTo>
                <a:lnTo>
                  <a:pt x="816" y="50"/>
                </a:lnTo>
                <a:lnTo>
                  <a:pt x="818" y="84"/>
                </a:lnTo>
                <a:lnTo>
                  <a:pt x="822" y="88"/>
                </a:lnTo>
                <a:lnTo>
                  <a:pt x="826" y="92"/>
                </a:lnTo>
                <a:lnTo>
                  <a:pt x="830" y="94"/>
                </a:lnTo>
                <a:lnTo>
                  <a:pt x="836" y="94"/>
                </a:lnTo>
                <a:lnTo>
                  <a:pt x="836" y="102"/>
                </a:lnTo>
                <a:lnTo>
                  <a:pt x="836" y="112"/>
                </a:lnTo>
                <a:lnTo>
                  <a:pt x="844" y="112"/>
                </a:lnTo>
                <a:lnTo>
                  <a:pt x="856" y="112"/>
                </a:lnTo>
                <a:lnTo>
                  <a:pt x="868" y="120"/>
                </a:lnTo>
                <a:lnTo>
                  <a:pt x="880" y="128"/>
                </a:lnTo>
                <a:lnTo>
                  <a:pt x="892" y="136"/>
                </a:lnTo>
                <a:lnTo>
                  <a:pt x="906" y="136"/>
                </a:lnTo>
                <a:lnTo>
                  <a:pt x="918" y="138"/>
                </a:lnTo>
                <a:lnTo>
                  <a:pt x="918" y="132"/>
                </a:lnTo>
                <a:lnTo>
                  <a:pt x="920" y="128"/>
                </a:lnTo>
                <a:lnTo>
                  <a:pt x="928" y="128"/>
                </a:lnTo>
                <a:lnTo>
                  <a:pt x="936" y="126"/>
                </a:lnTo>
                <a:lnTo>
                  <a:pt x="940" y="122"/>
                </a:lnTo>
                <a:lnTo>
                  <a:pt x="944" y="118"/>
                </a:lnTo>
                <a:lnTo>
                  <a:pt x="946" y="116"/>
                </a:lnTo>
                <a:lnTo>
                  <a:pt x="948" y="116"/>
                </a:lnTo>
                <a:lnTo>
                  <a:pt x="950" y="114"/>
                </a:lnTo>
                <a:lnTo>
                  <a:pt x="952" y="114"/>
                </a:lnTo>
                <a:lnTo>
                  <a:pt x="966" y="124"/>
                </a:lnTo>
                <a:lnTo>
                  <a:pt x="984" y="134"/>
                </a:lnTo>
                <a:lnTo>
                  <a:pt x="984" y="140"/>
                </a:lnTo>
                <a:lnTo>
                  <a:pt x="984" y="146"/>
                </a:lnTo>
                <a:lnTo>
                  <a:pt x="996" y="146"/>
                </a:lnTo>
                <a:lnTo>
                  <a:pt x="1006" y="146"/>
                </a:lnTo>
                <a:lnTo>
                  <a:pt x="1018" y="144"/>
                </a:lnTo>
                <a:lnTo>
                  <a:pt x="1026" y="138"/>
                </a:lnTo>
                <a:lnTo>
                  <a:pt x="1030" y="128"/>
                </a:lnTo>
                <a:lnTo>
                  <a:pt x="1040" y="124"/>
                </a:lnTo>
                <a:lnTo>
                  <a:pt x="1048" y="118"/>
                </a:lnTo>
                <a:lnTo>
                  <a:pt x="1054" y="110"/>
                </a:lnTo>
                <a:lnTo>
                  <a:pt x="1062" y="104"/>
                </a:lnTo>
                <a:lnTo>
                  <a:pt x="1072" y="104"/>
                </a:lnTo>
                <a:lnTo>
                  <a:pt x="1082" y="104"/>
                </a:lnTo>
                <a:lnTo>
                  <a:pt x="1086" y="108"/>
                </a:lnTo>
                <a:lnTo>
                  <a:pt x="1090" y="112"/>
                </a:lnTo>
                <a:lnTo>
                  <a:pt x="1092" y="116"/>
                </a:lnTo>
                <a:lnTo>
                  <a:pt x="1094" y="122"/>
                </a:lnTo>
                <a:lnTo>
                  <a:pt x="1096" y="128"/>
                </a:lnTo>
                <a:lnTo>
                  <a:pt x="1186" y="128"/>
                </a:lnTo>
                <a:lnTo>
                  <a:pt x="1276" y="130"/>
                </a:lnTo>
                <a:lnTo>
                  <a:pt x="1288" y="144"/>
                </a:lnTo>
                <a:lnTo>
                  <a:pt x="1296" y="158"/>
                </a:lnTo>
                <a:lnTo>
                  <a:pt x="1300" y="174"/>
                </a:lnTo>
                <a:lnTo>
                  <a:pt x="1302" y="196"/>
                </a:lnTo>
                <a:lnTo>
                  <a:pt x="1308" y="204"/>
                </a:lnTo>
                <a:lnTo>
                  <a:pt x="1310" y="212"/>
                </a:lnTo>
                <a:lnTo>
                  <a:pt x="1312" y="220"/>
                </a:lnTo>
                <a:lnTo>
                  <a:pt x="1318" y="226"/>
                </a:lnTo>
                <a:lnTo>
                  <a:pt x="1328" y="230"/>
                </a:lnTo>
                <a:lnTo>
                  <a:pt x="1328" y="238"/>
                </a:lnTo>
                <a:lnTo>
                  <a:pt x="1328" y="246"/>
                </a:lnTo>
                <a:lnTo>
                  <a:pt x="1334" y="248"/>
                </a:lnTo>
                <a:lnTo>
                  <a:pt x="1340" y="248"/>
                </a:lnTo>
                <a:lnTo>
                  <a:pt x="1344" y="252"/>
                </a:lnTo>
                <a:lnTo>
                  <a:pt x="1350" y="256"/>
                </a:lnTo>
                <a:lnTo>
                  <a:pt x="1370" y="256"/>
                </a:lnTo>
                <a:lnTo>
                  <a:pt x="1392" y="256"/>
                </a:lnTo>
                <a:lnTo>
                  <a:pt x="1392" y="322"/>
                </a:lnTo>
                <a:lnTo>
                  <a:pt x="1394" y="390"/>
                </a:lnTo>
                <a:lnTo>
                  <a:pt x="1412" y="402"/>
                </a:lnTo>
                <a:lnTo>
                  <a:pt x="1432" y="408"/>
                </a:lnTo>
                <a:lnTo>
                  <a:pt x="1432" y="412"/>
                </a:lnTo>
                <a:lnTo>
                  <a:pt x="1432" y="418"/>
                </a:lnTo>
                <a:lnTo>
                  <a:pt x="1444" y="420"/>
                </a:lnTo>
                <a:lnTo>
                  <a:pt x="1458" y="424"/>
                </a:lnTo>
                <a:lnTo>
                  <a:pt x="1468" y="432"/>
                </a:lnTo>
                <a:lnTo>
                  <a:pt x="1486" y="434"/>
                </a:lnTo>
                <a:lnTo>
                  <a:pt x="1500" y="438"/>
                </a:lnTo>
                <a:lnTo>
                  <a:pt x="1514" y="448"/>
                </a:lnTo>
                <a:lnTo>
                  <a:pt x="1528" y="448"/>
                </a:lnTo>
                <a:lnTo>
                  <a:pt x="1542" y="450"/>
                </a:lnTo>
                <a:lnTo>
                  <a:pt x="1542" y="462"/>
                </a:lnTo>
                <a:lnTo>
                  <a:pt x="1544" y="476"/>
                </a:lnTo>
                <a:lnTo>
                  <a:pt x="1548" y="480"/>
                </a:lnTo>
                <a:lnTo>
                  <a:pt x="1550" y="484"/>
                </a:lnTo>
                <a:lnTo>
                  <a:pt x="1552" y="488"/>
                </a:lnTo>
                <a:lnTo>
                  <a:pt x="1552" y="494"/>
                </a:lnTo>
                <a:lnTo>
                  <a:pt x="1552" y="500"/>
                </a:lnTo>
                <a:lnTo>
                  <a:pt x="1558" y="506"/>
                </a:lnTo>
                <a:lnTo>
                  <a:pt x="1562" y="510"/>
                </a:lnTo>
                <a:lnTo>
                  <a:pt x="1566" y="514"/>
                </a:lnTo>
                <a:lnTo>
                  <a:pt x="1568" y="518"/>
                </a:lnTo>
                <a:lnTo>
                  <a:pt x="1570" y="526"/>
                </a:lnTo>
                <a:lnTo>
                  <a:pt x="1574" y="528"/>
                </a:lnTo>
                <a:lnTo>
                  <a:pt x="1578" y="532"/>
                </a:lnTo>
                <a:lnTo>
                  <a:pt x="1578" y="538"/>
                </a:lnTo>
                <a:lnTo>
                  <a:pt x="1578" y="544"/>
                </a:lnTo>
                <a:lnTo>
                  <a:pt x="1592" y="548"/>
                </a:lnTo>
                <a:lnTo>
                  <a:pt x="1604" y="556"/>
                </a:lnTo>
                <a:lnTo>
                  <a:pt x="1614" y="566"/>
                </a:lnTo>
                <a:lnTo>
                  <a:pt x="1614" y="574"/>
                </a:lnTo>
                <a:lnTo>
                  <a:pt x="1614" y="578"/>
                </a:lnTo>
                <a:lnTo>
                  <a:pt x="1612" y="582"/>
                </a:lnTo>
                <a:lnTo>
                  <a:pt x="1608" y="584"/>
                </a:lnTo>
                <a:lnTo>
                  <a:pt x="1606" y="586"/>
                </a:lnTo>
                <a:lnTo>
                  <a:pt x="1602" y="586"/>
                </a:lnTo>
                <a:lnTo>
                  <a:pt x="1598" y="590"/>
                </a:lnTo>
                <a:lnTo>
                  <a:pt x="1592" y="592"/>
                </a:lnTo>
                <a:lnTo>
                  <a:pt x="1550" y="594"/>
                </a:lnTo>
                <a:lnTo>
                  <a:pt x="1510" y="594"/>
                </a:lnTo>
                <a:lnTo>
                  <a:pt x="1498" y="588"/>
                </a:lnTo>
                <a:lnTo>
                  <a:pt x="1488" y="582"/>
                </a:lnTo>
                <a:lnTo>
                  <a:pt x="1480" y="574"/>
                </a:lnTo>
                <a:lnTo>
                  <a:pt x="1476" y="562"/>
                </a:lnTo>
                <a:lnTo>
                  <a:pt x="1458" y="558"/>
                </a:lnTo>
                <a:lnTo>
                  <a:pt x="1446" y="552"/>
                </a:lnTo>
                <a:lnTo>
                  <a:pt x="1438" y="538"/>
                </a:lnTo>
                <a:lnTo>
                  <a:pt x="1416" y="536"/>
                </a:lnTo>
                <a:lnTo>
                  <a:pt x="1396" y="536"/>
                </a:lnTo>
                <a:lnTo>
                  <a:pt x="1390" y="540"/>
                </a:lnTo>
                <a:lnTo>
                  <a:pt x="1384" y="544"/>
                </a:lnTo>
                <a:lnTo>
                  <a:pt x="1380" y="550"/>
                </a:lnTo>
                <a:lnTo>
                  <a:pt x="1376" y="554"/>
                </a:lnTo>
                <a:lnTo>
                  <a:pt x="1374" y="562"/>
                </a:lnTo>
                <a:lnTo>
                  <a:pt x="1366" y="562"/>
                </a:lnTo>
                <a:lnTo>
                  <a:pt x="1356" y="562"/>
                </a:lnTo>
                <a:lnTo>
                  <a:pt x="1356" y="566"/>
                </a:lnTo>
                <a:lnTo>
                  <a:pt x="1354" y="572"/>
                </a:lnTo>
                <a:lnTo>
                  <a:pt x="1352" y="576"/>
                </a:lnTo>
                <a:lnTo>
                  <a:pt x="1348" y="572"/>
                </a:lnTo>
                <a:lnTo>
                  <a:pt x="1344" y="572"/>
                </a:lnTo>
                <a:lnTo>
                  <a:pt x="1342" y="570"/>
                </a:lnTo>
                <a:lnTo>
                  <a:pt x="1340" y="570"/>
                </a:lnTo>
                <a:lnTo>
                  <a:pt x="1336" y="570"/>
                </a:lnTo>
                <a:lnTo>
                  <a:pt x="1336" y="564"/>
                </a:lnTo>
                <a:lnTo>
                  <a:pt x="1336" y="562"/>
                </a:lnTo>
                <a:lnTo>
                  <a:pt x="1326" y="562"/>
                </a:lnTo>
                <a:lnTo>
                  <a:pt x="1312" y="564"/>
                </a:lnTo>
                <a:lnTo>
                  <a:pt x="1296" y="568"/>
                </a:lnTo>
                <a:lnTo>
                  <a:pt x="1286" y="576"/>
                </a:lnTo>
                <a:lnTo>
                  <a:pt x="1282" y="586"/>
                </a:lnTo>
                <a:lnTo>
                  <a:pt x="1274" y="584"/>
                </a:lnTo>
                <a:lnTo>
                  <a:pt x="1270" y="580"/>
                </a:lnTo>
                <a:lnTo>
                  <a:pt x="1266" y="574"/>
                </a:lnTo>
                <a:lnTo>
                  <a:pt x="1264" y="568"/>
                </a:lnTo>
                <a:lnTo>
                  <a:pt x="1262" y="562"/>
                </a:lnTo>
                <a:lnTo>
                  <a:pt x="1240" y="562"/>
                </a:lnTo>
                <a:lnTo>
                  <a:pt x="1218" y="562"/>
                </a:lnTo>
                <a:lnTo>
                  <a:pt x="1212" y="568"/>
                </a:lnTo>
                <a:lnTo>
                  <a:pt x="1210" y="576"/>
                </a:lnTo>
                <a:lnTo>
                  <a:pt x="1208" y="582"/>
                </a:lnTo>
                <a:lnTo>
                  <a:pt x="1208" y="594"/>
                </a:lnTo>
                <a:lnTo>
                  <a:pt x="1204" y="594"/>
                </a:lnTo>
                <a:lnTo>
                  <a:pt x="1198" y="594"/>
                </a:lnTo>
                <a:lnTo>
                  <a:pt x="1194" y="618"/>
                </a:lnTo>
                <a:lnTo>
                  <a:pt x="1180" y="638"/>
                </a:lnTo>
                <a:lnTo>
                  <a:pt x="1180" y="654"/>
                </a:lnTo>
                <a:lnTo>
                  <a:pt x="1180" y="670"/>
                </a:lnTo>
                <a:lnTo>
                  <a:pt x="1186" y="674"/>
                </a:lnTo>
                <a:lnTo>
                  <a:pt x="1190" y="676"/>
                </a:lnTo>
                <a:lnTo>
                  <a:pt x="1194" y="678"/>
                </a:lnTo>
                <a:lnTo>
                  <a:pt x="1198" y="680"/>
                </a:lnTo>
                <a:lnTo>
                  <a:pt x="1202" y="682"/>
                </a:lnTo>
                <a:lnTo>
                  <a:pt x="1206" y="684"/>
                </a:lnTo>
                <a:lnTo>
                  <a:pt x="1208" y="690"/>
                </a:lnTo>
                <a:lnTo>
                  <a:pt x="1208" y="696"/>
                </a:lnTo>
                <a:lnTo>
                  <a:pt x="1214" y="696"/>
                </a:lnTo>
                <a:lnTo>
                  <a:pt x="1220" y="698"/>
                </a:lnTo>
                <a:lnTo>
                  <a:pt x="1224" y="702"/>
                </a:lnTo>
                <a:lnTo>
                  <a:pt x="1228" y="706"/>
                </a:lnTo>
                <a:lnTo>
                  <a:pt x="1260" y="706"/>
                </a:lnTo>
                <a:lnTo>
                  <a:pt x="1294" y="706"/>
                </a:lnTo>
                <a:lnTo>
                  <a:pt x="1298" y="710"/>
                </a:lnTo>
                <a:lnTo>
                  <a:pt x="1304" y="712"/>
                </a:lnTo>
                <a:lnTo>
                  <a:pt x="1306" y="714"/>
                </a:lnTo>
                <a:lnTo>
                  <a:pt x="1310" y="714"/>
                </a:lnTo>
                <a:lnTo>
                  <a:pt x="1312" y="716"/>
                </a:lnTo>
                <a:lnTo>
                  <a:pt x="1314" y="718"/>
                </a:lnTo>
                <a:lnTo>
                  <a:pt x="1316" y="720"/>
                </a:lnTo>
                <a:lnTo>
                  <a:pt x="1316" y="726"/>
                </a:lnTo>
                <a:lnTo>
                  <a:pt x="1318" y="734"/>
                </a:lnTo>
                <a:lnTo>
                  <a:pt x="1306" y="742"/>
                </a:lnTo>
                <a:lnTo>
                  <a:pt x="1296" y="746"/>
                </a:lnTo>
                <a:lnTo>
                  <a:pt x="1282" y="748"/>
                </a:lnTo>
                <a:lnTo>
                  <a:pt x="1280" y="752"/>
                </a:lnTo>
                <a:lnTo>
                  <a:pt x="1280" y="756"/>
                </a:lnTo>
                <a:lnTo>
                  <a:pt x="1262" y="758"/>
                </a:lnTo>
                <a:lnTo>
                  <a:pt x="1246" y="764"/>
                </a:lnTo>
                <a:lnTo>
                  <a:pt x="1240" y="778"/>
                </a:lnTo>
                <a:lnTo>
                  <a:pt x="1230" y="784"/>
                </a:lnTo>
                <a:lnTo>
                  <a:pt x="1220" y="790"/>
                </a:lnTo>
                <a:lnTo>
                  <a:pt x="1208" y="798"/>
                </a:lnTo>
                <a:lnTo>
                  <a:pt x="1208" y="814"/>
                </a:lnTo>
                <a:lnTo>
                  <a:pt x="1210" y="828"/>
                </a:lnTo>
                <a:lnTo>
                  <a:pt x="1212" y="840"/>
                </a:lnTo>
                <a:lnTo>
                  <a:pt x="1220" y="850"/>
                </a:lnTo>
                <a:lnTo>
                  <a:pt x="1236" y="858"/>
                </a:lnTo>
                <a:lnTo>
                  <a:pt x="1236" y="862"/>
                </a:lnTo>
                <a:lnTo>
                  <a:pt x="1236" y="866"/>
                </a:lnTo>
                <a:lnTo>
                  <a:pt x="1222" y="866"/>
                </a:lnTo>
                <a:lnTo>
                  <a:pt x="1208" y="866"/>
                </a:lnTo>
                <a:lnTo>
                  <a:pt x="1208" y="870"/>
                </a:lnTo>
                <a:lnTo>
                  <a:pt x="1208" y="874"/>
                </a:lnTo>
                <a:lnTo>
                  <a:pt x="1194" y="874"/>
                </a:lnTo>
                <a:lnTo>
                  <a:pt x="1180" y="876"/>
                </a:lnTo>
                <a:lnTo>
                  <a:pt x="1160" y="888"/>
                </a:lnTo>
                <a:lnTo>
                  <a:pt x="1138" y="896"/>
                </a:lnTo>
                <a:lnTo>
                  <a:pt x="1116" y="900"/>
                </a:lnTo>
                <a:lnTo>
                  <a:pt x="1112" y="904"/>
                </a:lnTo>
                <a:lnTo>
                  <a:pt x="1110" y="906"/>
                </a:lnTo>
                <a:lnTo>
                  <a:pt x="1108" y="908"/>
                </a:lnTo>
                <a:lnTo>
                  <a:pt x="1106" y="908"/>
                </a:lnTo>
                <a:lnTo>
                  <a:pt x="1106" y="910"/>
                </a:lnTo>
                <a:lnTo>
                  <a:pt x="1106" y="910"/>
                </a:lnTo>
                <a:lnTo>
                  <a:pt x="1104" y="936"/>
                </a:lnTo>
                <a:lnTo>
                  <a:pt x="1104" y="962"/>
                </a:lnTo>
                <a:lnTo>
                  <a:pt x="1100" y="966"/>
                </a:lnTo>
                <a:lnTo>
                  <a:pt x="1096" y="968"/>
                </a:lnTo>
                <a:lnTo>
                  <a:pt x="1096" y="982"/>
                </a:lnTo>
                <a:lnTo>
                  <a:pt x="1096" y="996"/>
                </a:lnTo>
                <a:lnTo>
                  <a:pt x="1102" y="1008"/>
                </a:lnTo>
                <a:lnTo>
                  <a:pt x="1112" y="1014"/>
                </a:lnTo>
                <a:lnTo>
                  <a:pt x="1118" y="1024"/>
                </a:lnTo>
                <a:lnTo>
                  <a:pt x="1122" y="1036"/>
                </a:lnTo>
                <a:lnTo>
                  <a:pt x="1126" y="1048"/>
                </a:lnTo>
                <a:lnTo>
                  <a:pt x="1132" y="1058"/>
                </a:lnTo>
                <a:lnTo>
                  <a:pt x="1134" y="1084"/>
                </a:lnTo>
                <a:lnTo>
                  <a:pt x="1134" y="1112"/>
                </a:lnTo>
                <a:lnTo>
                  <a:pt x="1138" y="1112"/>
                </a:lnTo>
                <a:lnTo>
                  <a:pt x="1142" y="1112"/>
                </a:lnTo>
                <a:lnTo>
                  <a:pt x="1142" y="1122"/>
                </a:lnTo>
                <a:lnTo>
                  <a:pt x="1142" y="1132"/>
                </a:lnTo>
                <a:lnTo>
                  <a:pt x="1128" y="1148"/>
                </a:lnTo>
                <a:lnTo>
                  <a:pt x="1118" y="1166"/>
                </a:lnTo>
                <a:lnTo>
                  <a:pt x="1106" y="1182"/>
                </a:lnTo>
                <a:lnTo>
                  <a:pt x="1104" y="1182"/>
                </a:lnTo>
                <a:lnTo>
                  <a:pt x="1104" y="1182"/>
                </a:lnTo>
                <a:lnTo>
                  <a:pt x="1104" y="1214"/>
                </a:lnTo>
                <a:lnTo>
                  <a:pt x="1104" y="1234"/>
                </a:lnTo>
                <a:lnTo>
                  <a:pt x="1104" y="1242"/>
                </a:lnTo>
                <a:lnTo>
                  <a:pt x="1106" y="1246"/>
                </a:lnTo>
                <a:lnTo>
                  <a:pt x="1106" y="1246"/>
                </a:lnTo>
                <a:lnTo>
                  <a:pt x="1114" y="1246"/>
                </a:lnTo>
                <a:lnTo>
                  <a:pt x="1124" y="1248"/>
                </a:lnTo>
                <a:lnTo>
                  <a:pt x="1124" y="1252"/>
                </a:lnTo>
                <a:lnTo>
                  <a:pt x="1126" y="1256"/>
                </a:lnTo>
                <a:lnTo>
                  <a:pt x="1130" y="1260"/>
                </a:lnTo>
                <a:lnTo>
                  <a:pt x="1136" y="1280"/>
                </a:lnTo>
                <a:lnTo>
                  <a:pt x="1144" y="1296"/>
                </a:lnTo>
                <a:lnTo>
                  <a:pt x="1152" y="1314"/>
                </a:lnTo>
                <a:lnTo>
                  <a:pt x="1160" y="1314"/>
                </a:lnTo>
                <a:lnTo>
                  <a:pt x="1170" y="1316"/>
                </a:lnTo>
                <a:lnTo>
                  <a:pt x="1172" y="1332"/>
                </a:lnTo>
                <a:lnTo>
                  <a:pt x="1176" y="1340"/>
                </a:lnTo>
                <a:lnTo>
                  <a:pt x="1180" y="1344"/>
                </a:lnTo>
                <a:lnTo>
                  <a:pt x="1188" y="1346"/>
                </a:lnTo>
                <a:lnTo>
                  <a:pt x="1198" y="1348"/>
                </a:lnTo>
                <a:lnTo>
                  <a:pt x="1208" y="1354"/>
                </a:lnTo>
                <a:lnTo>
                  <a:pt x="1210" y="1372"/>
                </a:lnTo>
                <a:lnTo>
                  <a:pt x="1216" y="1378"/>
                </a:lnTo>
                <a:lnTo>
                  <a:pt x="1228" y="1382"/>
                </a:lnTo>
                <a:lnTo>
                  <a:pt x="1244" y="1382"/>
                </a:lnTo>
                <a:lnTo>
                  <a:pt x="1244" y="1386"/>
                </a:lnTo>
                <a:lnTo>
                  <a:pt x="1244" y="1390"/>
                </a:lnTo>
                <a:lnTo>
                  <a:pt x="1256" y="1392"/>
                </a:lnTo>
                <a:lnTo>
                  <a:pt x="1268" y="1392"/>
                </a:lnTo>
                <a:lnTo>
                  <a:pt x="1270" y="1396"/>
                </a:lnTo>
                <a:lnTo>
                  <a:pt x="1272" y="1396"/>
                </a:lnTo>
                <a:lnTo>
                  <a:pt x="1274" y="1398"/>
                </a:lnTo>
                <a:lnTo>
                  <a:pt x="1278" y="1400"/>
                </a:lnTo>
                <a:lnTo>
                  <a:pt x="1282" y="1400"/>
                </a:lnTo>
                <a:lnTo>
                  <a:pt x="1282" y="1404"/>
                </a:lnTo>
                <a:lnTo>
                  <a:pt x="1282" y="1408"/>
                </a:lnTo>
                <a:lnTo>
                  <a:pt x="1290" y="1408"/>
                </a:lnTo>
                <a:lnTo>
                  <a:pt x="1300" y="1408"/>
                </a:lnTo>
                <a:lnTo>
                  <a:pt x="1304" y="1418"/>
                </a:lnTo>
                <a:lnTo>
                  <a:pt x="1310" y="1424"/>
                </a:lnTo>
                <a:lnTo>
                  <a:pt x="1316" y="1432"/>
                </a:lnTo>
                <a:lnTo>
                  <a:pt x="1318" y="1442"/>
                </a:lnTo>
                <a:lnTo>
                  <a:pt x="1322" y="1442"/>
                </a:lnTo>
                <a:lnTo>
                  <a:pt x="1326" y="1442"/>
                </a:lnTo>
                <a:lnTo>
                  <a:pt x="1326" y="1446"/>
                </a:lnTo>
                <a:lnTo>
                  <a:pt x="1328" y="1450"/>
                </a:lnTo>
                <a:lnTo>
                  <a:pt x="1342" y="1452"/>
                </a:lnTo>
                <a:lnTo>
                  <a:pt x="1350" y="1460"/>
                </a:lnTo>
                <a:lnTo>
                  <a:pt x="1354" y="1470"/>
                </a:lnTo>
                <a:lnTo>
                  <a:pt x="1354" y="1482"/>
                </a:lnTo>
                <a:lnTo>
                  <a:pt x="1354" y="1496"/>
                </a:lnTo>
                <a:lnTo>
                  <a:pt x="1344" y="1508"/>
                </a:lnTo>
                <a:lnTo>
                  <a:pt x="1340" y="1524"/>
                </a:lnTo>
                <a:lnTo>
                  <a:pt x="1338" y="1542"/>
                </a:lnTo>
                <a:lnTo>
                  <a:pt x="1344" y="1556"/>
                </a:lnTo>
                <a:lnTo>
                  <a:pt x="1346" y="1562"/>
                </a:lnTo>
                <a:lnTo>
                  <a:pt x="1348" y="1568"/>
                </a:lnTo>
                <a:lnTo>
                  <a:pt x="1352" y="1572"/>
                </a:lnTo>
                <a:lnTo>
                  <a:pt x="1356" y="1576"/>
                </a:lnTo>
                <a:lnTo>
                  <a:pt x="1360" y="1580"/>
                </a:lnTo>
                <a:lnTo>
                  <a:pt x="1366" y="1584"/>
                </a:lnTo>
                <a:lnTo>
                  <a:pt x="1396" y="1588"/>
                </a:lnTo>
                <a:lnTo>
                  <a:pt x="1426" y="1594"/>
                </a:lnTo>
                <a:lnTo>
                  <a:pt x="1440" y="1584"/>
                </a:lnTo>
                <a:lnTo>
                  <a:pt x="1452" y="1576"/>
                </a:lnTo>
                <a:lnTo>
                  <a:pt x="1466" y="1568"/>
                </a:lnTo>
                <a:lnTo>
                  <a:pt x="1468" y="1560"/>
                </a:lnTo>
                <a:lnTo>
                  <a:pt x="1468" y="1552"/>
                </a:lnTo>
                <a:lnTo>
                  <a:pt x="1486" y="1562"/>
                </a:lnTo>
                <a:lnTo>
                  <a:pt x="1504" y="1574"/>
                </a:lnTo>
                <a:lnTo>
                  <a:pt x="1504" y="1592"/>
                </a:lnTo>
                <a:lnTo>
                  <a:pt x="1506" y="1612"/>
                </a:lnTo>
                <a:lnTo>
                  <a:pt x="1490" y="1614"/>
                </a:lnTo>
                <a:lnTo>
                  <a:pt x="1478" y="1620"/>
                </a:lnTo>
                <a:lnTo>
                  <a:pt x="1470" y="1630"/>
                </a:lnTo>
                <a:lnTo>
                  <a:pt x="1462" y="1642"/>
                </a:lnTo>
                <a:lnTo>
                  <a:pt x="1452" y="1652"/>
                </a:lnTo>
                <a:lnTo>
                  <a:pt x="1442" y="1652"/>
                </a:lnTo>
                <a:lnTo>
                  <a:pt x="1434" y="1652"/>
                </a:lnTo>
                <a:lnTo>
                  <a:pt x="1428" y="1648"/>
                </a:lnTo>
                <a:lnTo>
                  <a:pt x="1424" y="1646"/>
                </a:lnTo>
                <a:lnTo>
                  <a:pt x="1418" y="1646"/>
                </a:lnTo>
                <a:lnTo>
                  <a:pt x="1412" y="1644"/>
                </a:lnTo>
                <a:lnTo>
                  <a:pt x="1406" y="1644"/>
                </a:lnTo>
                <a:lnTo>
                  <a:pt x="1396" y="1634"/>
                </a:lnTo>
                <a:lnTo>
                  <a:pt x="1388" y="1630"/>
                </a:lnTo>
                <a:lnTo>
                  <a:pt x="1378" y="1630"/>
                </a:lnTo>
                <a:lnTo>
                  <a:pt x="1364" y="1630"/>
                </a:lnTo>
                <a:lnTo>
                  <a:pt x="1360" y="1634"/>
                </a:lnTo>
                <a:lnTo>
                  <a:pt x="1356" y="1638"/>
                </a:lnTo>
                <a:lnTo>
                  <a:pt x="1352" y="1652"/>
                </a:lnTo>
                <a:lnTo>
                  <a:pt x="1344" y="1664"/>
                </a:lnTo>
                <a:lnTo>
                  <a:pt x="1338" y="1678"/>
                </a:lnTo>
                <a:lnTo>
                  <a:pt x="1332" y="1678"/>
                </a:lnTo>
                <a:lnTo>
                  <a:pt x="1328" y="1678"/>
                </a:lnTo>
                <a:lnTo>
                  <a:pt x="1326" y="1696"/>
                </a:lnTo>
                <a:lnTo>
                  <a:pt x="1326" y="1716"/>
                </a:lnTo>
                <a:lnTo>
                  <a:pt x="1324" y="1718"/>
                </a:lnTo>
                <a:lnTo>
                  <a:pt x="1322" y="1722"/>
                </a:lnTo>
                <a:lnTo>
                  <a:pt x="1320" y="1724"/>
                </a:lnTo>
                <a:lnTo>
                  <a:pt x="1320" y="1726"/>
                </a:lnTo>
                <a:lnTo>
                  <a:pt x="1318" y="1730"/>
                </a:lnTo>
                <a:lnTo>
                  <a:pt x="1312" y="1730"/>
                </a:lnTo>
                <a:lnTo>
                  <a:pt x="1308" y="1730"/>
                </a:lnTo>
                <a:lnTo>
                  <a:pt x="1302" y="1730"/>
                </a:lnTo>
                <a:lnTo>
                  <a:pt x="1298" y="1734"/>
                </a:lnTo>
                <a:lnTo>
                  <a:pt x="1294" y="1738"/>
                </a:lnTo>
                <a:lnTo>
                  <a:pt x="1260" y="1738"/>
                </a:lnTo>
                <a:lnTo>
                  <a:pt x="1228" y="1738"/>
                </a:lnTo>
                <a:lnTo>
                  <a:pt x="1208" y="1746"/>
                </a:lnTo>
                <a:lnTo>
                  <a:pt x="1184" y="1748"/>
                </a:lnTo>
                <a:lnTo>
                  <a:pt x="1158" y="1748"/>
                </a:lnTo>
                <a:lnTo>
                  <a:pt x="1134" y="1748"/>
                </a:lnTo>
                <a:lnTo>
                  <a:pt x="1132" y="1752"/>
                </a:lnTo>
                <a:lnTo>
                  <a:pt x="1130" y="1758"/>
                </a:lnTo>
                <a:lnTo>
                  <a:pt x="1128" y="1762"/>
                </a:lnTo>
                <a:lnTo>
                  <a:pt x="1126" y="1768"/>
                </a:lnTo>
                <a:lnTo>
                  <a:pt x="1124" y="1772"/>
                </a:lnTo>
                <a:lnTo>
                  <a:pt x="1118" y="1774"/>
                </a:lnTo>
                <a:lnTo>
                  <a:pt x="1114" y="1774"/>
                </a:lnTo>
                <a:lnTo>
                  <a:pt x="1112" y="1778"/>
                </a:lnTo>
                <a:lnTo>
                  <a:pt x="1108" y="1780"/>
                </a:lnTo>
                <a:lnTo>
                  <a:pt x="1070" y="1780"/>
                </a:lnTo>
                <a:lnTo>
                  <a:pt x="1032" y="1782"/>
                </a:lnTo>
                <a:lnTo>
                  <a:pt x="1022" y="1788"/>
                </a:lnTo>
                <a:lnTo>
                  <a:pt x="1008" y="1788"/>
                </a:lnTo>
                <a:lnTo>
                  <a:pt x="994" y="1790"/>
                </a:lnTo>
                <a:lnTo>
                  <a:pt x="994" y="1794"/>
                </a:lnTo>
                <a:lnTo>
                  <a:pt x="994" y="1798"/>
                </a:lnTo>
                <a:lnTo>
                  <a:pt x="986" y="1798"/>
                </a:lnTo>
                <a:lnTo>
                  <a:pt x="980" y="1800"/>
                </a:lnTo>
                <a:lnTo>
                  <a:pt x="976" y="1800"/>
                </a:lnTo>
                <a:lnTo>
                  <a:pt x="972" y="1800"/>
                </a:lnTo>
                <a:lnTo>
                  <a:pt x="968" y="1800"/>
                </a:lnTo>
                <a:lnTo>
                  <a:pt x="964" y="1800"/>
                </a:lnTo>
                <a:lnTo>
                  <a:pt x="964" y="1794"/>
                </a:lnTo>
                <a:lnTo>
                  <a:pt x="960" y="1788"/>
                </a:lnTo>
                <a:lnTo>
                  <a:pt x="956" y="1784"/>
                </a:lnTo>
                <a:lnTo>
                  <a:pt x="952" y="1782"/>
                </a:lnTo>
                <a:lnTo>
                  <a:pt x="948" y="1778"/>
                </a:lnTo>
                <a:lnTo>
                  <a:pt x="942" y="1776"/>
                </a:lnTo>
                <a:lnTo>
                  <a:pt x="934" y="1774"/>
                </a:lnTo>
                <a:lnTo>
                  <a:pt x="934" y="1772"/>
                </a:lnTo>
                <a:lnTo>
                  <a:pt x="932" y="1772"/>
                </a:lnTo>
                <a:lnTo>
                  <a:pt x="924" y="1772"/>
                </a:lnTo>
                <a:lnTo>
                  <a:pt x="908" y="1772"/>
                </a:lnTo>
                <a:lnTo>
                  <a:pt x="884" y="1772"/>
                </a:lnTo>
                <a:lnTo>
                  <a:pt x="846" y="1774"/>
                </a:lnTo>
                <a:lnTo>
                  <a:pt x="846" y="1776"/>
                </a:lnTo>
                <a:lnTo>
                  <a:pt x="846" y="1780"/>
                </a:lnTo>
                <a:lnTo>
                  <a:pt x="840" y="1780"/>
                </a:lnTo>
                <a:lnTo>
                  <a:pt x="836" y="1780"/>
                </a:lnTo>
                <a:lnTo>
                  <a:pt x="836" y="1784"/>
                </a:lnTo>
                <a:lnTo>
                  <a:pt x="836" y="1790"/>
                </a:lnTo>
                <a:lnTo>
                  <a:pt x="822" y="1790"/>
                </a:lnTo>
                <a:lnTo>
                  <a:pt x="812" y="1790"/>
                </a:lnTo>
                <a:lnTo>
                  <a:pt x="804" y="1796"/>
                </a:lnTo>
                <a:lnTo>
                  <a:pt x="798" y="1806"/>
                </a:lnTo>
                <a:lnTo>
                  <a:pt x="766" y="1806"/>
                </a:lnTo>
                <a:lnTo>
                  <a:pt x="734" y="1806"/>
                </a:lnTo>
                <a:lnTo>
                  <a:pt x="734" y="1798"/>
                </a:lnTo>
                <a:lnTo>
                  <a:pt x="734" y="1790"/>
                </a:lnTo>
                <a:lnTo>
                  <a:pt x="728" y="1790"/>
                </a:lnTo>
                <a:lnTo>
                  <a:pt x="724" y="1790"/>
                </a:lnTo>
                <a:lnTo>
                  <a:pt x="724" y="1784"/>
                </a:lnTo>
                <a:lnTo>
                  <a:pt x="724" y="1780"/>
                </a:lnTo>
                <a:lnTo>
                  <a:pt x="718" y="1780"/>
                </a:lnTo>
                <a:lnTo>
                  <a:pt x="714" y="1780"/>
                </a:lnTo>
                <a:lnTo>
                  <a:pt x="708" y="1770"/>
                </a:lnTo>
                <a:lnTo>
                  <a:pt x="700" y="1764"/>
                </a:lnTo>
                <a:lnTo>
                  <a:pt x="690" y="1764"/>
                </a:lnTo>
                <a:lnTo>
                  <a:pt x="680" y="1768"/>
                </a:lnTo>
                <a:lnTo>
                  <a:pt x="670" y="1770"/>
                </a:lnTo>
                <a:lnTo>
                  <a:pt x="660" y="1772"/>
                </a:lnTo>
                <a:lnTo>
                  <a:pt x="660" y="1776"/>
                </a:lnTo>
                <a:lnTo>
                  <a:pt x="660" y="1780"/>
                </a:lnTo>
                <a:lnTo>
                  <a:pt x="648" y="1784"/>
                </a:lnTo>
                <a:lnTo>
                  <a:pt x="634" y="1790"/>
                </a:lnTo>
                <a:lnTo>
                  <a:pt x="624" y="1798"/>
                </a:lnTo>
                <a:lnTo>
                  <a:pt x="624" y="1806"/>
                </a:lnTo>
                <a:lnTo>
                  <a:pt x="622" y="1814"/>
                </a:lnTo>
                <a:lnTo>
                  <a:pt x="618" y="1814"/>
                </a:lnTo>
                <a:lnTo>
                  <a:pt x="614" y="1814"/>
                </a:lnTo>
                <a:lnTo>
                  <a:pt x="612" y="1818"/>
                </a:lnTo>
                <a:lnTo>
                  <a:pt x="612" y="1822"/>
                </a:lnTo>
                <a:lnTo>
                  <a:pt x="544" y="1822"/>
                </a:lnTo>
                <a:lnTo>
                  <a:pt x="474" y="1822"/>
                </a:lnTo>
                <a:lnTo>
                  <a:pt x="474" y="1818"/>
                </a:lnTo>
                <a:lnTo>
                  <a:pt x="472" y="1814"/>
                </a:lnTo>
                <a:lnTo>
                  <a:pt x="466" y="1814"/>
                </a:lnTo>
                <a:lnTo>
                  <a:pt x="460" y="1814"/>
                </a:lnTo>
                <a:lnTo>
                  <a:pt x="456" y="1814"/>
                </a:lnTo>
                <a:lnTo>
                  <a:pt x="450" y="1812"/>
                </a:lnTo>
                <a:lnTo>
                  <a:pt x="446" y="1808"/>
                </a:lnTo>
                <a:close/>
              </a:path>
            </a:pathLst>
          </a:custGeom>
          <a:solidFill>
            <a:srgbClr val="356E8D">
              <a:alpha val="25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234775" y="2485695"/>
            <a:ext cx="2870916" cy="1421173"/>
          </a:xfrm>
          <a:custGeom>
            <a:avLst/>
            <a:gdLst>
              <a:gd name="T0" fmla="*/ 742 w 2432"/>
              <a:gd name="T1" fmla="*/ 908 h 1204"/>
              <a:gd name="T2" fmla="*/ 604 w 2432"/>
              <a:gd name="T3" fmla="*/ 938 h 1204"/>
              <a:gd name="T4" fmla="*/ 522 w 2432"/>
              <a:gd name="T5" fmla="*/ 924 h 1204"/>
              <a:gd name="T6" fmla="*/ 472 w 2432"/>
              <a:gd name="T7" fmla="*/ 874 h 1204"/>
              <a:gd name="T8" fmla="*/ 386 w 2432"/>
              <a:gd name="T9" fmla="*/ 882 h 1204"/>
              <a:gd name="T10" fmla="*/ 268 w 2432"/>
              <a:gd name="T11" fmla="*/ 942 h 1204"/>
              <a:gd name="T12" fmla="*/ 182 w 2432"/>
              <a:gd name="T13" fmla="*/ 814 h 1204"/>
              <a:gd name="T14" fmla="*/ 92 w 2432"/>
              <a:gd name="T15" fmla="*/ 806 h 1204"/>
              <a:gd name="T16" fmla="*/ 102 w 2432"/>
              <a:gd name="T17" fmla="*/ 708 h 1204"/>
              <a:gd name="T18" fmla="*/ 154 w 2432"/>
              <a:gd name="T19" fmla="*/ 622 h 1204"/>
              <a:gd name="T20" fmla="*/ 128 w 2432"/>
              <a:gd name="T21" fmla="*/ 514 h 1204"/>
              <a:gd name="T22" fmla="*/ 68 w 2432"/>
              <a:gd name="T23" fmla="*/ 508 h 1204"/>
              <a:gd name="T24" fmla="*/ 16 w 2432"/>
              <a:gd name="T25" fmla="*/ 428 h 1204"/>
              <a:gd name="T26" fmla="*/ 16 w 2432"/>
              <a:gd name="T27" fmla="*/ 318 h 1204"/>
              <a:gd name="T28" fmla="*/ 226 w 2432"/>
              <a:gd name="T29" fmla="*/ 314 h 1204"/>
              <a:gd name="T30" fmla="*/ 384 w 2432"/>
              <a:gd name="T31" fmla="*/ 314 h 1204"/>
              <a:gd name="T32" fmla="*/ 464 w 2432"/>
              <a:gd name="T33" fmla="*/ 294 h 1204"/>
              <a:gd name="T34" fmla="*/ 622 w 2432"/>
              <a:gd name="T35" fmla="*/ 286 h 1204"/>
              <a:gd name="T36" fmla="*/ 798 w 2432"/>
              <a:gd name="T37" fmla="*/ 262 h 1204"/>
              <a:gd name="T38" fmla="*/ 850 w 2432"/>
              <a:gd name="T39" fmla="*/ 212 h 1204"/>
              <a:gd name="T40" fmla="*/ 930 w 2432"/>
              <a:gd name="T41" fmla="*/ 110 h 1204"/>
              <a:gd name="T42" fmla="*/ 1006 w 2432"/>
              <a:gd name="T43" fmla="*/ 32 h 1204"/>
              <a:gd name="T44" fmla="*/ 1078 w 2432"/>
              <a:gd name="T45" fmla="*/ 34 h 1204"/>
              <a:gd name="T46" fmla="*/ 1168 w 2432"/>
              <a:gd name="T47" fmla="*/ 22 h 1204"/>
              <a:gd name="T48" fmla="*/ 1212 w 2432"/>
              <a:gd name="T49" fmla="*/ 92 h 1204"/>
              <a:gd name="T50" fmla="*/ 1300 w 2432"/>
              <a:gd name="T51" fmla="*/ 124 h 1204"/>
              <a:gd name="T52" fmla="*/ 1382 w 2432"/>
              <a:gd name="T53" fmla="*/ 76 h 1204"/>
              <a:gd name="T54" fmla="*/ 1478 w 2432"/>
              <a:gd name="T55" fmla="*/ 76 h 1204"/>
              <a:gd name="T56" fmla="*/ 1598 w 2432"/>
              <a:gd name="T57" fmla="*/ 70 h 1204"/>
              <a:gd name="T58" fmla="*/ 1820 w 2432"/>
              <a:gd name="T59" fmla="*/ 84 h 1204"/>
              <a:gd name="T60" fmla="*/ 1920 w 2432"/>
              <a:gd name="T61" fmla="*/ 136 h 1204"/>
              <a:gd name="T62" fmla="*/ 2158 w 2432"/>
              <a:gd name="T63" fmla="*/ 146 h 1204"/>
              <a:gd name="T64" fmla="*/ 2258 w 2432"/>
              <a:gd name="T65" fmla="*/ 188 h 1204"/>
              <a:gd name="T66" fmla="*/ 2298 w 2432"/>
              <a:gd name="T67" fmla="*/ 314 h 1204"/>
              <a:gd name="T68" fmla="*/ 2170 w 2432"/>
              <a:gd name="T69" fmla="*/ 358 h 1204"/>
              <a:gd name="T70" fmla="*/ 2084 w 2432"/>
              <a:gd name="T71" fmla="*/ 432 h 1204"/>
              <a:gd name="T72" fmla="*/ 2006 w 2432"/>
              <a:gd name="T73" fmla="*/ 498 h 1204"/>
              <a:gd name="T74" fmla="*/ 2014 w 2432"/>
              <a:gd name="T75" fmla="*/ 578 h 1204"/>
              <a:gd name="T76" fmla="*/ 2184 w 2432"/>
              <a:gd name="T77" fmla="*/ 588 h 1204"/>
              <a:gd name="T78" fmla="*/ 2224 w 2432"/>
              <a:gd name="T79" fmla="*/ 690 h 1204"/>
              <a:gd name="T80" fmla="*/ 2240 w 2432"/>
              <a:gd name="T81" fmla="*/ 754 h 1204"/>
              <a:gd name="T82" fmla="*/ 2296 w 2432"/>
              <a:gd name="T83" fmla="*/ 798 h 1204"/>
              <a:gd name="T84" fmla="*/ 2362 w 2432"/>
              <a:gd name="T85" fmla="*/ 888 h 1204"/>
              <a:gd name="T86" fmla="*/ 2426 w 2432"/>
              <a:gd name="T87" fmla="*/ 964 h 1204"/>
              <a:gd name="T88" fmla="*/ 2360 w 2432"/>
              <a:gd name="T89" fmla="*/ 1014 h 1204"/>
              <a:gd name="T90" fmla="*/ 2226 w 2432"/>
              <a:gd name="T91" fmla="*/ 1044 h 1204"/>
              <a:gd name="T92" fmla="*/ 2158 w 2432"/>
              <a:gd name="T93" fmla="*/ 1018 h 1204"/>
              <a:gd name="T94" fmla="*/ 2042 w 2432"/>
              <a:gd name="T95" fmla="*/ 1060 h 1204"/>
              <a:gd name="T96" fmla="*/ 1958 w 2432"/>
              <a:gd name="T97" fmla="*/ 1010 h 1204"/>
              <a:gd name="T98" fmla="*/ 1882 w 2432"/>
              <a:gd name="T99" fmla="*/ 980 h 1204"/>
              <a:gd name="T100" fmla="*/ 1810 w 2432"/>
              <a:gd name="T101" fmla="*/ 946 h 1204"/>
              <a:gd name="T102" fmla="*/ 1712 w 2432"/>
              <a:gd name="T103" fmla="*/ 972 h 1204"/>
              <a:gd name="T104" fmla="*/ 1618 w 2432"/>
              <a:gd name="T105" fmla="*/ 990 h 1204"/>
              <a:gd name="T106" fmla="*/ 1522 w 2432"/>
              <a:gd name="T107" fmla="*/ 1028 h 1204"/>
              <a:gd name="T108" fmla="*/ 1450 w 2432"/>
              <a:gd name="T109" fmla="*/ 1034 h 1204"/>
              <a:gd name="T110" fmla="*/ 1304 w 2432"/>
              <a:gd name="T111" fmla="*/ 1094 h 1204"/>
              <a:gd name="T112" fmla="*/ 1262 w 2432"/>
              <a:gd name="T113" fmla="*/ 1204 h 1204"/>
              <a:gd name="T114" fmla="*/ 1234 w 2432"/>
              <a:gd name="T115" fmla="*/ 1144 h 1204"/>
              <a:gd name="T116" fmla="*/ 1180 w 2432"/>
              <a:gd name="T117" fmla="*/ 1052 h 1204"/>
              <a:gd name="T118" fmla="*/ 1144 w 2432"/>
              <a:gd name="T119" fmla="*/ 1028 h 1204"/>
              <a:gd name="T120" fmla="*/ 1088 w 2432"/>
              <a:gd name="T121" fmla="*/ 1076 h 1204"/>
              <a:gd name="T122" fmla="*/ 964 w 2432"/>
              <a:gd name="T123" fmla="*/ 1006 h 1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32" h="1204">
                <a:moveTo>
                  <a:pt x="854" y="992"/>
                </a:moveTo>
                <a:lnTo>
                  <a:pt x="854" y="992"/>
                </a:lnTo>
                <a:lnTo>
                  <a:pt x="850" y="992"/>
                </a:lnTo>
                <a:lnTo>
                  <a:pt x="840" y="992"/>
                </a:lnTo>
                <a:lnTo>
                  <a:pt x="820" y="992"/>
                </a:lnTo>
                <a:lnTo>
                  <a:pt x="788" y="992"/>
                </a:lnTo>
                <a:lnTo>
                  <a:pt x="778" y="972"/>
                </a:lnTo>
                <a:lnTo>
                  <a:pt x="768" y="952"/>
                </a:lnTo>
                <a:lnTo>
                  <a:pt x="756" y="940"/>
                </a:lnTo>
                <a:lnTo>
                  <a:pt x="748" y="926"/>
                </a:lnTo>
                <a:lnTo>
                  <a:pt x="742" y="908"/>
                </a:lnTo>
                <a:lnTo>
                  <a:pt x="736" y="908"/>
                </a:lnTo>
                <a:lnTo>
                  <a:pt x="724" y="908"/>
                </a:lnTo>
                <a:lnTo>
                  <a:pt x="706" y="906"/>
                </a:lnTo>
                <a:lnTo>
                  <a:pt x="688" y="908"/>
                </a:lnTo>
                <a:lnTo>
                  <a:pt x="676" y="908"/>
                </a:lnTo>
                <a:lnTo>
                  <a:pt x="670" y="908"/>
                </a:lnTo>
                <a:lnTo>
                  <a:pt x="652" y="926"/>
                </a:lnTo>
                <a:lnTo>
                  <a:pt x="632" y="942"/>
                </a:lnTo>
                <a:lnTo>
                  <a:pt x="620" y="942"/>
                </a:lnTo>
                <a:lnTo>
                  <a:pt x="608" y="942"/>
                </a:lnTo>
                <a:lnTo>
                  <a:pt x="604" y="938"/>
                </a:lnTo>
                <a:lnTo>
                  <a:pt x="600" y="934"/>
                </a:lnTo>
                <a:lnTo>
                  <a:pt x="594" y="932"/>
                </a:lnTo>
                <a:lnTo>
                  <a:pt x="594" y="928"/>
                </a:lnTo>
                <a:lnTo>
                  <a:pt x="594" y="924"/>
                </a:lnTo>
                <a:lnTo>
                  <a:pt x="582" y="924"/>
                </a:lnTo>
                <a:lnTo>
                  <a:pt x="572" y="924"/>
                </a:lnTo>
                <a:lnTo>
                  <a:pt x="568" y="920"/>
                </a:lnTo>
                <a:lnTo>
                  <a:pt x="564" y="916"/>
                </a:lnTo>
                <a:lnTo>
                  <a:pt x="550" y="918"/>
                </a:lnTo>
                <a:lnTo>
                  <a:pt x="536" y="922"/>
                </a:lnTo>
                <a:lnTo>
                  <a:pt x="522" y="924"/>
                </a:lnTo>
                <a:lnTo>
                  <a:pt x="508" y="916"/>
                </a:lnTo>
                <a:lnTo>
                  <a:pt x="498" y="916"/>
                </a:lnTo>
                <a:lnTo>
                  <a:pt x="492" y="916"/>
                </a:lnTo>
                <a:lnTo>
                  <a:pt x="492" y="912"/>
                </a:lnTo>
                <a:lnTo>
                  <a:pt x="492" y="908"/>
                </a:lnTo>
                <a:lnTo>
                  <a:pt x="486" y="908"/>
                </a:lnTo>
                <a:lnTo>
                  <a:pt x="482" y="908"/>
                </a:lnTo>
                <a:lnTo>
                  <a:pt x="482" y="890"/>
                </a:lnTo>
                <a:lnTo>
                  <a:pt x="482" y="874"/>
                </a:lnTo>
                <a:lnTo>
                  <a:pt x="478" y="874"/>
                </a:lnTo>
                <a:lnTo>
                  <a:pt x="472" y="874"/>
                </a:lnTo>
                <a:lnTo>
                  <a:pt x="472" y="870"/>
                </a:lnTo>
                <a:lnTo>
                  <a:pt x="472" y="866"/>
                </a:lnTo>
                <a:lnTo>
                  <a:pt x="450" y="866"/>
                </a:lnTo>
                <a:lnTo>
                  <a:pt x="438" y="864"/>
                </a:lnTo>
                <a:lnTo>
                  <a:pt x="430" y="864"/>
                </a:lnTo>
                <a:lnTo>
                  <a:pt x="428" y="866"/>
                </a:lnTo>
                <a:lnTo>
                  <a:pt x="428" y="866"/>
                </a:lnTo>
                <a:lnTo>
                  <a:pt x="424" y="870"/>
                </a:lnTo>
                <a:lnTo>
                  <a:pt x="420" y="876"/>
                </a:lnTo>
                <a:lnTo>
                  <a:pt x="418" y="882"/>
                </a:lnTo>
                <a:lnTo>
                  <a:pt x="386" y="882"/>
                </a:lnTo>
                <a:lnTo>
                  <a:pt x="354" y="884"/>
                </a:lnTo>
                <a:lnTo>
                  <a:pt x="346" y="892"/>
                </a:lnTo>
                <a:lnTo>
                  <a:pt x="340" y="904"/>
                </a:lnTo>
                <a:lnTo>
                  <a:pt x="334" y="916"/>
                </a:lnTo>
                <a:lnTo>
                  <a:pt x="326" y="926"/>
                </a:lnTo>
                <a:lnTo>
                  <a:pt x="324" y="928"/>
                </a:lnTo>
                <a:lnTo>
                  <a:pt x="324" y="932"/>
                </a:lnTo>
                <a:lnTo>
                  <a:pt x="296" y="932"/>
                </a:lnTo>
                <a:lnTo>
                  <a:pt x="270" y="934"/>
                </a:lnTo>
                <a:lnTo>
                  <a:pt x="270" y="938"/>
                </a:lnTo>
                <a:lnTo>
                  <a:pt x="268" y="942"/>
                </a:lnTo>
                <a:lnTo>
                  <a:pt x="264" y="942"/>
                </a:lnTo>
                <a:lnTo>
                  <a:pt x="258" y="942"/>
                </a:lnTo>
                <a:lnTo>
                  <a:pt x="258" y="890"/>
                </a:lnTo>
                <a:lnTo>
                  <a:pt x="258" y="840"/>
                </a:lnTo>
                <a:lnTo>
                  <a:pt x="254" y="838"/>
                </a:lnTo>
                <a:lnTo>
                  <a:pt x="250" y="838"/>
                </a:lnTo>
                <a:lnTo>
                  <a:pt x="246" y="828"/>
                </a:lnTo>
                <a:lnTo>
                  <a:pt x="236" y="820"/>
                </a:lnTo>
                <a:lnTo>
                  <a:pt x="220" y="816"/>
                </a:lnTo>
                <a:lnTo>
                  <a:pt x="202" y="814"/>
                </a:lnTo>
                <a:lnTo>
                  <a:pt x="182" y="814"/>
                </a:lnTo>
                <a:lnTo>
                  <a:pt x="164" y="814"/>
                </a:lnTo>
                <a:lnTo>
                  <a:pt x="150" y="814"/>
                </a:lnTo>
                <a:lnTo>
                  <a:pt x="140" y="814"/>
                </a:lnTo>
                <a:lnTo>
                  <a:pt x="138" y="818"/>
                </a:lnTo>
                <a:lnTo>
                  <a:pt x="138" y="822"/>
                </a:lnTo>
                <a:lnTo>
                  <a:pt x="126" y="822"/>
                </a:lnTo>
                <a:lnTo>
                  <a:pt x="116" y="820"/>
                </a:lnTo>
                <a:lnTo>
                  <a:pt x="110" y="816"/>
                </a:lnTo>
                <a:lnTo>
                  <a:pt x="104" y="810"/>
                </a:lnTo>
                <a:lnTo>
                  <a:pt x="98" y="808"/>
                </a:lnTo>
                <a:lnTo>
                  <a:pt x="92" y="806"/>
                </a:lnTo>
                <a:lnTo>
                  <a:pt x="96" y="792"/>
                </a:lnTo>
                <a:lnTo>
                  <a:pt x="102" y="784"/>
                </a:lnTo>
                <a:lnTo>
                  <a:pt x="114" y="782"/>
                </a:lnTo>
                <a:lnTo>
                  <a:pt x="128" y="780"/>
                </a:lnTo>
                <a:lnTo>
                  <a:pt x="126" y="754"/>
                </a:lnTo>
                <a:lnTo>
                  <a:pt x="126" y="730"/>
                </a:lnTo>
                <a:lnTo>
                  <a:pt x="118" y="726"/>
                </a:lnTo>
                <a:lnTo>
                  <a:pt x="112" y="724"/>
                </a:lnTo>
                <a:lnTo>
                  <a:pt x="108" y="720"/>
                </a:lnTo>
                <a:lnTo>
                  <a:pt x="104" y="716"/>
                </a:lnTo>
                <a:lnTo>
                  <a:pt x="102" y="708"/>
                </a:lnTo>
                <a:lnTo>
                  <a:pt x="106" y="704"/>
                </a:lnTo>
                <a:lnTo>
                  <a:pt x="108" y="698"/>
                </a:lnTo>
                <a:lnTo>
                  <a:pt x="110" y="692"/>
                </a:lnTo>
                <a:lnTo>
                  <a:pt x="110" y="686"/>
                </a:lnTo>
                <a:lnTo>
                  <a:pt x="110" y="678"/>
                </a:lnTo>
                <a:lnTo>
                  <a:pt x="128" y="672"/>
                </a:lnTo>
                <a:lnTo>
                  <a:pt x="140" y="664"/>
                </a:lnTo>
                <a:lnTo>
                  <a:pt x="148" y="648"/>
                </a:lnTo>
                <a:lnTo>
                  <a:pt x="152" y="646"/>
                </a:lnTo>
                <a:lnTo>
                  <a:pt x="154" y="644"/>
                </a:lnTo>
                <a:lnTo>
                  <a:pt x="154" y="622"/>
                </a:lnTo>
                <a:lnTo>
                  <a:pt x="154" y="602"/>
                </a:lnTo>
                <a:lnTo>
                  <a:pt x="146" y="592"/>
                </a:lnTo>
                <a:lnTo>
                  <a:pt x="140" y="580"/>
                </a:lnTo>
                <a:lnTo>
                  <a:pt x="138" y="568"/>
                </a:lnTo>
                <a:lnTo>
                  <a:pt x="142" y="568"/>
                </a:lnTo>
                <a:lnTo>
                  <a:pt x="148" y="568"/>
                </a:lnTo>
                <a:lnTo>
                  <a:pt x="148" y="552"/>
                </a:lnTo>
                <a:lnTo>
                  <a:pt x="146" y="538"/>
                </a:lnTo>
                <a:lnTo>
                  <a:pt x="142" y="526"/>
                </a:lnTo>
                <a:lnTo>
                  <a:pt x="130" y="516"/>
                </a:lnTo>
                <a:lnTo>
                  <a:pt x="128" y="514"/>
                </a:lnTo>
                <a:lnTo>
                  <a:pt x="128" y="510"/>
                </a:lnTo>
                <a:lnTo>
                  <a:pt x="120" y="510"/>
                </a:lnTo>
                <a:lnTo>
                  <a:pt x="110" y="510"/>
                </a:lnTo>
                <a:lnTo>
                  <a:pt x="110" y="504"/>
                </a:lnTo>
                <a:lnTo>
                  <a:pt x="108" y="502"/>
                </a:lnTo>
                <a:lnTo>
                  <a:pt x="102" y="502"/>
                </a:lnTo>
                <a:lnTo>
                  <a:pt x="98" y="502"/>
                </a:lnTo>
                <a:lnTo>
                  <a:pt x="94" y="502"/>
                </a:lnTo>
                <a:lnTo>
                  <a:pt x="92" y="504"/>
                </a:lnTo>
                <a:lnTo>
                  <a:pt x="86" y="508"/>
                </a:lnTo>
                <a:lnTo>
                  <a:pt x="68" y="508"/>
                </a:lnTo>
                <a:lnTo>
                  <a:pt x="50" y="508"/>
                </a:lnTo>
                <a:lnTo>
                  <a:pt x="44" y="502"/>
                </a:lnTo>
                <a:lnTo>
                  <a:pt x="36" y="496"/>
                </a:lnTo>
                <a:lnTo>
                  <a:pt x="36" y="480"/>
                </a:lnTo>
                <a:lnTo>
                  <a:pt x="34" y="466"/>
                </a:lnTo>
                <a:lnTo>
                  <a:pt x="28" y="454"/>
                </a:lnTo>
                <a:lnTo>
                  <a:pt x="28" y="442"/>
                </a:lnTo>
                <a:lnTo>
                  <a:pt x="26" y="434"/>
                </a:lnTo>
                <a:lnTo>
                  <a:pt x="22" y="434"/>
                </a:lnTo>
                <a:lnTo>
                  <a:pt x="16" y="434"/>
                </a:lnTo>
                <a:lnTo>
                  <a:pt x="16" y="428"/>
                </a:lnTo>
                <a:lnTo>
                  <a:pt x="14" y="426"/>
                </a:lnTo>
                <a:lnTo>
                  <a:pt x="14" y="424"/>
                </a:lnTo>
                <a:lnTo>
                  <a:pt x="12" y="422"/>
                </a:lnTo>
                <a:lnTo>
                  <a:pt x="10" y="418"/>
                </a:lnTo>
                <a:lnTo>
                  <a:pt x="8" y="412"/>
                </a:lnTo>
                <a:lnTo>
                  <a:pt x="6" y="404"/>
                </a:lnTo>
                <a:lnTo>
                  <a:pt x="4" y="398"/>
                </a:lnTo>
                <a:lnTo>
                  <a:pt x="0" y="394"/>
                </a:lnTo>
                <a:lnTo>
                  <a:pt x="0" y="362"/>
                </a:lnTo>
                <a:lnTo>
                  <a:pt x="0" y="328"/>
                </a:lnTo>
                <a:lnTo>
                  <a:pt x="16" y="318"/>
                </a:lnTo>
                <a:lnTo>
                  <a:pt x="34" y="314"/>
                </a:lnTo>
                <a:lnTo>
                  <a:pt x="48" y="306"/>
                </a:lnTo>
                <a:lnTo>
                  <a:pt x="70" y="300"/>
                </a:lnTo>
                <a:lnTo>
                  <a:pt x="92" y="298"/>
                </a:lnTo>
                <a:lnTo>
                  <a:pt x="116" y="300"/>
                </a:lnTo>
                <a:lnTo>
                  <a:pt x="136" y="304"/>
                </a:lnTo>
                <a:lnTo>
                  <a:pt x="152" y="314"/>
                </a:lnTo>
                <a:lnTo>
                  <a:pt x="158" y="314"/>
                </a:lnTo>
                <a:lnTo>
                  <a:pt x="176" y="314"/>
                </a:lnTo>
                <a:lnTo>
                  <a:pt x="200" y="314"/>
                </a:lnTo>
                <a:lnTo>
                  <a:pt x="226" y="314"/>
                </a:lnTo>
                <a:lnTo>
                  <a:pt x="252" y="314"/>
                </a:lnTo>
                <a:lnTo>
                  <a:pt x="268" y="314"/>
                </a:lnTo>
                <a:lnTo>
                  <a:pt x="276" y="314"/>
                </a:lnTo>
                <a:lnTo>
                  <a:pt x="288" y="306"/>
                </a:lnTo>
                <a:lnTo>
                  <a:pt x="302" y="304"/>
                </a:lnTo>
                <a:lnTo>
                  <a:pt x="316" y="306"/>
                </a:lnTo>
                <a:lnTo>
                  <a:pt x="328" y="314"/>
                </a:lnTo>
                <a:lnTo>
                  <a:pt x="334" y="314"/>
                </a:lnTo>
                <a:lnTo>
                  <a:pt x="348" y="314"/>
                </a:lnTo>
                <a:lnTo>
                  <a:pt x="366" y="314"/>
                </a:lnTo>
                <a:lnTo>
                  <a:pt x="384" y="314"/>
                </a:lnTo>
                <a:lnTo>
                  <a:pt x="400" y="314"/>
                </a:lnTo>
                <a:lnTo>
                  <a:pt x="404" y="314"/>
                </a:lnTo>
                <a:lnTo>
                  <a:pt x="410" y="310"/>
                </a:lnTo>
                <a:lnTo>
                  <a:pt x="414" y="306"/>
                </a:lnTo>
                <a:lnTo>
                  <a:pt x="434" y="306"/>
                </a:lnTo>
                <a:lnTo>
                  <a:pt x="454" y="306"/>
                </a:lnTo>
                <a:lnTo>
                  <a:pt x="454" y="302"/>
                </a:lnTo>
                <a:lnTo>
                  <a:pt x="454" y="298"/>
                </a:lnTo>
                <a:lnTo>
                  <a:pt x="458" y="296"/>
                </a:lnTo>
                <a:lnTo>
                  <a:pt x="462" y="296"/>
                </a:lnTo>
                <a:lnTo>
                  <a:pt x="464" y="294"/>
                </a:lnTo>
                <a:lnTo>
                  <a:pt x="466" y="292"/>
                </a:lnTo>
                <a:lnTo>
                  <a:pt x="470" y="290"/>
                </a:lnTo>
                <a:lnTo>
                  <a:pt x="512" y="288"/>
                </a:lnTo>
                <a:lnTo>
                  <a:pt x="554" y="288"/>
                </a:lnTo>
                <a:lnTo>
                  <a:pt x="556" y="284"/>
                </a:lnTo>
                <a:lnTo>
                  <a:pt x="556" y="280"/>
                </a:lnTo>
                <a:lnTo>
                  <a:pt x="584" y="280"/>
                </a:lnTo>
                <a:lnTo>
                  <a:pt x="612" y="280"/>
                </a:lnTo>
                <a:lnTo>
                  <a:pt x="612" y="282"/>
                </a:lnTo>
                <a:lnTo>
                  <a:pt x="614" y="286"/>
                </a:lnTo>
                <a:lnTo>
                  <a:pt x="622" y="286"/>
                </a:lnTo>
                <a:lnTo>
                  <a:pt x="628" y="286"/>
                </a:lnTo>
                <a:lnTo>
                  <a:pt x="630" y="282"/>
                </a:lnTo>
                <a:lnTo>
                  <a:pt x="630" y="280"/>
                </a:lnTo>
                <a:lnTo>
                  <a:pt x="640" y="280"/>
                </a:lnTo>
                <a:lnTo>
                  <a:pt x="648" y="276"/>
                </a:lnTo>
                <a:lnTo>
                  <a:pt x="656" y="272"/>
                </a:lnTo>
                <a:lnTo>
                  <a:pt x="716" y="270"/>
                </a:lnTo>
                <a:lnTo>
                  <a:pt x="778" y="270"/>
                </a:lnTo>
                <a:lnTo>
                  <a:pt x="778" y="266"/>
                </a:lnTo>
                <a:lnTo>
                  <a:pt x="778" y="264"/>
                </a:lnTo>
                <a:lnTo>
                  <a:pt x="798" y="262"/>
                </a:lnTo>
                <a:lnTo>
                  <a:pt x="816" y="262"/>
                </a:lnTo>
                <a:lnTo>
                  <a:pt x="816" y="258"/>
                </a:lnTo>
                <a:lnTo>
                  <a:pt x="816" y="254"/>
                </a:lnTo>
                <a:lnTo>
                  <a:pt x="830" y="246"/>
                </a:lnTo>
                <a:lnTo>
                  <a:pt x="834" y="236"/>
                </a:lnTo>
                <a:lnTo>
                  <a:pt x="836" y="220"/>
                </a:lnTo>
                <a:lnTo>
                  <a:pt x="840" y="220"/>
                </a:lnTo>
                <a:lnTo>
                  <a:pt x="842" y="218"/>
                </a:lnTo>
                <a:lnTo>
                  <a:pt x="844" y="218"/>
                </a:lnTo>
                <a:lnTo>
                  <a:pt x="848" y="216"/>
                </a:lnTo>
                <a:lnTo>
                  <a:pt x="850" y="212"/>
                </a:lnTo>
                <a:lnTo>
                  <a:pt x="854" y="196"/>
                </a:lnTo>
                <a:lnTo>
                  <a:pt x="862" y="186"/>
                </a:lnTo>
                <a:lnTo>
                  <a:pt x="874" y="180"/>
                </a:lnTo>
                <a:lnTo>
                  <a:pt x="892" y="178"/>
                </a:lnTo>
                <a:lnTo>
                  <a:pt x="892" y="174"/>
                </a:lnTo>
                <a:lnTo>
                  <a:pt x="892" y="170"/>
                </a:lnTo>
                <a:lnTo>
                  <a:pt x="902" y="164"/>
                </a:lnTo>
                <a:lnTo>
                  <a:pt x="912" y="152"/>
                </a:lnTo>
                <a:lnTo>
                  <a:pt x="920" y="136"/>
                </a:lnTo>
                <a:lnTo>
                  <a:pt x="926" y="124"/>
                </a:lnTo>
                <a:lnTo>
                  <a:pt x="930" y="110"/>
                </a:lnTo>
                <a:lnTo>
                  <a:pt x="934" y="102"/>
                </a:lnTo>
                <a:lnTo>
                  <a:pt x="942" y="98"/>
                </a:lnTo>
                <a:lnTo>
                  <a:pt x="952" y="92"/>
                </a:lnTo>
                <a:lnTo>
                  <a:pt x="962" y="86"/>
                </a:lnTo>
                <a:lnTo>
                  <a:pt x="964" y="80"/>
                </a:lnTo>
                <a:lnTo>
                  <a:pt x="966" y="74"/>
                </a:lnTo>
                <a:lnTo>
                  <a:pt x="970" y="70"/>
                </a:lnTo>
                <a:lnTo>
                  <a:pt x="984" y="64"/>
                </a:lnTo>
                <a:lnTo>
                  <a:pt x="992" y="54"/>
                </a:lnTo>
                <a:lnTo>
                  <a:pt x="998" y="42"/>
                </a:lnTo>
                <a:lnTo>
                  <a:pt x="1006" y="32"/>
                </a:lnTo>
                <a:lnTo>
                  <a:pt x="1018" y="26"/>
                </a:lnTo>
                <a:lnTo>
                  <a:pt x="1024" y="20"/>
                </a:lnTo>
                <a:lnTo>
                  <a:pt x="1030" y="16"/>
                </a:lnTo>
                <a:lnTo>
                  <a:pt x="1034" y="12"/>
                </a:lnTo>
                <a:lnTo>
                  <a:pt x="1038" y="6"/>
                </a:lnTo>
                <a:lnTo>
                  <a:pt x="1040" y="0"/>
                </a:lnTo>
                <a:lnTo>
                  <a:pt x="1054" y="0"/>
                </a:lnTo>
                <a:lnTo>
                  <a:pt x="1066" y="0"/>
                </a:lnTo>
                <a:lnTo>
                  <a:pt x="1074" y="12"/>
                </a:lnTo>
                <a:lnTo>
                  <a:pt x="1076" y="22"/>
                </a:lnTo>
                <a:lnTo>
                  <a:pt x="1078" y="34"/>
                </a:lnTo>
                <a:lnTo>
                  <a:pt x="1086" y="36"/>
                </a:lnTo>
                <a:lnTo>
                  <a:pt x="1090" y="38"/>
                </a:lnTo>
                <a:lnTo>
                  <a:pt x="1096" y="40"/>
                </a:lnTo>
                <a:lnTo>
                  <a:pt x="1100" y="44"/>
                </a:lnTo>
                <a:lnTo>
                  <a:pt x="1106" y="50"/>
                </a:lnTo>
                <a:lnTo>
                  <a:pt x="1116" y="46"/>
                </a:lnTo>
                <a:lnTo>
                  <a:pt x="1128" y="36"/>
                </a:lnTo>
                <a:lnTo>
                  <a:pt x="1138" y="26"/>
                </a:lnTo>
                <a:lnTo>
                  <a:pt x="1146" y="18"/>
                </a:lnTo>
                <a:lnTo>
                  <a:pt x="1158" y="20"/>
                </a:lnTo>
                <a:lnTo>
                  <a:pt x="1168" y="22"/>
                </a:lnTo>
                <a:lnTo>
                  <a:pt x="1180" y="26"/>
                </a:lnTo>
                <a:lnTo>
                  <a:pt x="1180" y="30"/>
                </a:lnTo>
                <a:lnTo>
                  <a:pt x="1180" y="34"/>
                </a:lnTo>
                <a:lnTo>
                  <a:pt x="1192" y="36"/>
                </a:lnTo>
                <a:lnTo>
                  <a:pt x="1200" y="42"/>
                </a:lnTo>
                <a:lnTo>
                  <a:pt x="1204" y="50"/>
                </a:lnTo>
                <a:lnTo>
                  <a:pt x="1210" y="58"/>
                </a:lnTo>
                <a:lnTo>
                  <a:pt x="1216" y="64"/>
                </a:lnTo>
                <a:lnTo>
                  <a:pt x="1216" y="78"/>
                </a:lnTo>
                <a:lnTo>
                  <a:pt x="1216" y="92"/>
                </a:lnTo>
                <a:lnTo>
                  <a:pt x="1212" y="92"/>
                </a:lnTo>
                <a:lnTo>
                  <a:pt x="1208" y="94"/>
                </a:lnTo>
                <a:lnTo>
                  <a:pt x="1208" y="106"/>
                </a:lnTo>
                <a:lnTo>
                  <a:pt x="1208" y="118"/>
                </a:lnTo>
                <a:lnTo>
                  <a:pt x="1220" y="130"/>
                </a:lnTo>
                <a:lnTo>
                  <a:pt x="1230" y="144"/>
                </a:lnTo>
                <a:lnTo>
                  <a:pt x="1240" y="156"/>
                </a:lnTo>
                <a:lnTo>
                  <a:pt x="1254" y="166"/>
                </a:lnTo>
                <a:lnTo>
                  <a:pt x="1270" y="172"/>
                </a:lnTo>
                <a:lnTo>
                  <a:pt x="1276" y="154"/>
                </a:lnTo>
                <a:lnTo>
                  <a:pt x="1286" y="138"/>
                </a:lnTo>
                <a:lnTo>
                  <a:pt x="1300" y="124"/>
                </a:lnTo>
                <a:lnTo>
                  <a:pt x="1300" y="110"/>
                </a:lnTo>
                <a:lnTo>
                  <a:pt x="1300" y="98"/>
                </a:lnTo>
                <a:lnTo>
                  <a:pt x="1308" y="94"/>
                </a:lnTo>
                <a:lnTo>
                  <a:pt x="1316" y="90"/>
                </a:lnTo>
                <a:lnTo>
                  <a:pt x="1324" y="88"/>
                </a:lnTo>
                <a:lnTo>
                  <a:pt x="1332" y="86"/>
                </a:lnTo>
                <a:lnTo>
                  <a:pt x="1344" y="92"/>
                </a:lnTo>
                <a:lnTo>
                  <a:pt x="1358" y="92"/>
                </a:lnTo>
                <a:lnTo>
                  <a:pt x="1372" y="94"/>
                </a:lnTo>
                <a:lnTo>
                  <a:pt x="1376" y="82"/>
                </a:lnTo>
                <a:lnTo>
                  <a:pt x="1382" y="76"/>
                </a:lnTo>
                <a:lnTo>
                  <a:pt x="1390" y="70"/>
                </a:lnTo>
                <a:lnTo>
                  <a:pt x="1400" y="66"/>
                </a:lnTo>
                <a:lnTo>
                  <a:pt x="1406" y="62"/>
                </a:lnTo>
                <a:lnTo>
                  <a:pt x="1412" y="52"/>
                </a:lnTo>
                <a:lnTo>
                  <a:pt x="1432" y="52"/>
                </a:lnTo>
                <a:lnTo>
                  <a:pt x="1454" y="52"/>
                </a:lnTo>
                <a:lnTo>
                  <a:pt x="1460" y="58"/>
                </a:lnTo>
                <a:lnTo>
                  <a:pt x="1468" y="64"/>
                </a:lnTo>
                <a:lnTo>
                  <a:pt x="1476" y="68"/>
                </a:lnTo>
                <a:lnTo>
                  <a:pt x="1478" y="72"/>
                </a:lnTo>
                <a:lnTo>
                  <a:pt x="1478" y="76"/>
                </a:lnTo>
                <a:lnTo>
                  <a:pt x="1484" y="78"/>
                </a:lnTo>
                <a:lnTo>
                  <a:pt x="1490" y="78"/>
                </a:lnTo>
                <a:lnTo>
                  <a:pt x="1494" y="82"/>
                </a:lnTo>
                <a:lnTo>
                  <a:pt x="1500" y="86"/>
                </a:lnTo>
                <a:lnTo>
                  <a:pt x="1528" y="86"/>
                </a:lnTo>
                <a:lnTo>
                  <a:pt x="1556" y="86"/>
                </a:lnTo>
                <a:lnTo>
                  <a:pt x="1568" y="78"/>
                </a:lnTo>
                <a:lnTo>
                  <a:pt x="1582" y="78"/>
                </a:lnTo>
                <a:lnTo>
                  <a:pt x="1598" y="78"/>
                </a:lnTo>
                <a:lnTo>
                  <a:pt x="1598" y="74"/>
                </a:lnTo>
                <a:lnTo>
                  <a:pt x="1598" y="70"/>
                </a:lnTo>
                <a:lnTo>
                  <a:pt x="1618" y="68"/>
                </a:lnTo>
                <a:lnTo>
                  <a:pt x="1640" y="68"/>
                </a:lnTo>
                <a:lnTo>
                  <a:pt x="1644" y="64"/>
                </a:lnTo>
                <a:lnTo>
                  <a:pt x="1648" y="60"/>
                </a:lnTo>
                <a:lnTo>
                  <a:pt x="1714" y="60"/>
                </a:lnTo>
                <a:lnTo>
                  <a:pt x="1778" y="60"/>
                </a:lnTo>
                <a:lnTo>
                  <a:pt x="1788" y="66"/>
                </a:lnTo>
                <a:lnTo>
                  <a:pt x="1798" y="68"/>
                </a:lnTo>
                <a:lnTo>
                  <a:pt x="1810" y="68"/>
                </a:lnTo>
                <a:lnTo>
                  <a:pt x="1814" y="76"/>
                </a:lnTo>
                <a:lnTo>
                  <a:pt x="1820" y="84"/>
                </a:lnTo>
                <a:lnTo>
                  <a:pt x="1826" y="92"/>
                </a:lnTo>
                <a:lnTo>
                  <a:pt x="1830" y="102"/>
                </a:lnTo>
                <a:lnTo>
                  <a:pt x="1846" y="102"/>
                </a:lnTo>
                <a:lnTo>
                  <a:pt x="1856" y="108"/>
                </a:lnTo>
                <a:lnTo>
                  <a:pt x="1866" y="116"/>
                </a:lnTo>
                <a:lnTo>
                  <a:pt x="1878" y="126"/>
                </a:lnTo>
                <a:lnTo>
                  <a:pt x="1888" y="128"/>
                </a:lnTo>
                <a:lnTo>
                  <a:pt x="1898" y="130"/>
                </a:lnTo>
                <a:lnTo>
                  <a:pt x="1906" y="134"/>
                </a:lnTo>
                <a:lnTo>
                  <a:pt x="1910" y="136"/>
                </a:lnTo>
                <a:lnTo>
                  <a:pt x="1920" y="136"/>
                </a:lnTo>
                <a:lnTo>
                  <a:pt x="1934" y="136"/>
                </a:lnTo>
                <a:lnTo>
                  <a:pt x="1944" y="136"/>
                </a:lnTo>
                <a:lnTo>
                  <a:pt x="1948" y="134"/>
                </a:lnTo>
                <a:lnTo>
                  <a:pt x="1952" y="132"/>
                </a:lnTo>
                <a:lnTo>
                  <a:pt x="1958" y="128"/>
                </a:lnTo>
                <a:lnTo>
                  <a:pt x="2030" y="128"/>
                </a:lnTo>
                <a:lnTo>
                  <a:pt x="2102" y="128"/>
                </a:lnTo>
                <a:lnTo>
                  <a:pt x="2106" y="132"/>
                </a:lnTo>
                <a:lnTo>
                  <a:pt x="2110" y="134"/>
                </a:lnTo>
                <a:lnTo>
                  <a:pt x="2136" y="140"/>
                </a:lnTo>
                <a:lnTo>
                  <a:pt x="2158" y="146"/>
                </a:lnTo>
                <a:lnTo>
                  <a:pt x="2184" y="154"/>
                </a:lnTo>
                <a:lnTo>
                  <a:pt x="2184" y="156"/>
                </a:lnTo>
                <a:lnTo>
                  <a:pt x="2184" y="160"/>
                </a:lnTo>
                <a:lnTo>
                  <a:pt x="2188" y="160"/>
                </a:lnTo>
                <a:lnTo>
                  <a:pt x="2192" y="162"/>
                </a:lnTo>
                <a:lnTo>
                  <a:pt x="2196" y="162"/>
                </a:lnTo>
                <a:lnTo>
                  <a:pt x="2198" y="166"/>
                </a:lnTo>
                <a:lnTo>
                  <a:pt x="2202" y="168"/>
                </a:lnTo>
                <a:lnTo>
                  <a:pt x="2222" y="174"/>
                </a:lnTo>
                <a:lnTo>
                  <a:pt x="2240" y="180"/>
                </a:lnTo>
                <a:lnTo>
                  <a:pt x="2258" y="188"/>
                </a:lnTo>
                <a:lnTo>
                  <a:pt x="2258" y="192"/>
                </a:lnTo>
                <a:lnTo>
                  <a:pt x="2258" y="196"/>
                </a:lnTo>
                <a:lnTo>
                  <a:pt x="2276" y="198"/>
                </a:lnTo>
                <a:lnTo>
                  <a:pt x="2294" y="204"/>
                </a:lnTo>
                <a:lnTo>
                  <a:pt x="2294" y="244"/>
                </a:lnTo>
                <a:lnTo>
                  <a:pt x="2296" y="286"/>
                </a:lnTo>
                <a:lnTo>
                  <a:pt x="2300" y="290"/>
                </a:lnTo>
                <a:lnTo>
                  <a:pt x="2300" y="296"/>
                </a:lnTo>
                <a:lnTo>
                  <a:pt x="2302" y="302"/>
                </a:lnTo>
                <a:lnTo>
                  <a:pt x="2300" y="308"/>
                </a:lnTo>
                <a:lnTo>
                  <a:pt x="2298" y="314"/>
                </a:lnTo>
                <a:lnTo>
                  <a:pt x="2258" y="314"/>
                </a:lnTo>
                <a:lnTo>
                  <a:pt x="2230" y="314"/>
                </a:lnTo>
                <a:lnTo>
                  <a:pt x="2212" y="314"/>
                </a:lnTo>
                <a:lnTo>
                  <a:pt x="2200" y="316"/>
                </a:lnTo>
                <a:lnTo>
                  <a:pt x="2196" y="316"/>
                </a:lnTo>
                <a:lnTo>
                  <a:pt x="2194" y="316"/>
                </a:lnTo>
                <a:lnTo>
                  <a:pt x="2194" y="316"/>
                </a:lnTo>
                <a:lnTo>
                  <a:pt x="2190" y="330"/>
                </a:lnTo>
                <a:lnTo>
                  <a:pt x="2186" y="342"/>
                </a:lnTo>
                <a:lnTo>
                  <a:pt x="2184" y="356"/>
                </a:lnTo>
                <a:lnTo>
                  <a:pt x="2170" y="358"/>
                </a:lnTo>
                <a:lnTo>
                  <a:pt x="2156" y="358"/>
                </a:lnTo>
                <a:lnTo>
                  <a:pt x="2142" y="370"/>
                </a:lnTo>
                <a:lnTo>
                  <a:pt x="2128" y="382"/>
                </a:lnTo>
                <a:lnTo>
                  <a:pt x="2126" y="390"/>
                </a:lnTo>
                <a:lnTo>
                  <a:pt x="2124" y="394"/>
                </a:lnTo>
                <a:lnTo>
                  <a:pt x="2120" y="398"/>
                </a:lnTo>
                <a:lnTo>
                  <a:pt x="2116" y="398"/>
                </a:lnTo>
                <a:lnTo>
                  <a:pt x="2110" y="400"/>
                </a:lnTo>
                <a:lnTo>
                  <a:pt x="2104" y="412"/>
                </a:lnTo>
                <a:lnTo>
                  <a:pt x="2094" y="422"/>
                </a:lnTo>
                <a:lnTo>
                  <a:pt x="2084" y="432"/>
                </a:lnTo>
                <a:lnTo>
                  <a:pt x="2078" y="432"/>
                </a:lnTo>
                <a:lnTo>
                  <a:pt x="2072" y="432"/>
                </a:lnTo>
                <a:lnTo>
                  <a:pt x="2072" y="446"/>
                </a:lnTo>
                <a:lnTo>
                  <a:pt x="2072" y="462"/>
                </a:lnTo>
                <a:lnTo>
                  <a:pt x="2066" y="464"/>
                </a:lnTo>
                <a:lnTo>
                  <a:pt x="2060" y="466"/>
                </a:lnTo>
                <a:lnTo>
                  <a:pt x="2054" y="468"/>
                </a:lnTo>
                <a:lnTo>
                  <a:pt x="2046" y="468"/>
                </a:lnTo>
                <a:lnTo>
                  <a:pt x="2032" y="480"/>
                </a:lnTo>
                <a:lnTo>
                  <a:pt x="2018" y="492"/>
                </a:lnTo>
                <a:lnTo>
                  <a:pt x="2006" y="498"/>
                </a:lnTo>
                <a:lnTo>
                  <a:pt x="1994" y="510"/>
                </a:lnTo>
                <a:lnTo>
                  <a:pt x="1986" y="524"/>
                </a:lnTo>
                <a:lnTo>
                  <a:pt x="1980" y="540"/>
                </a:lnTo>
                <a:lnTo>
                  <a:pt x="1976" y="556"/>
                </a:lnTo>
                <a:lnTo>
                  <a:pt x="1972" y="560"/>
                </a:lnTo>
                <a:lnTo>
                  <a:pt x="1970" y="564"/>
                </a:lnTo>
                <a:lnTo>
                  <a:pt x="1970" y="570"/>
                </a:lnTo>
                <a:lnTo>
                  <a:pt x="1970" y="576"/>
                </a:lnTo>
                <a:lnTo>
                  <a:pt x="1976" y="578"/>
                </a:lnTo>
                <a:lnTo>
                  <a:pt x="1992" y="578"/>
                </a:lnTo>
                <a:lnTo>
                  <a:pt x="2014" y="578"/>
                </a:lnTo>
                <a:lnTo>
                  <a:pt x="2036" y="578"/>
                </a:lnTo>
                <a:lnTo>
                  <a:pt x="2052" y="578"/>
                </a:lnTo>
                <a:lnTo>
                  <a:pt x="2060" y="576"/>
                </a:lnTo>
                <a:lnTo>
                  <a:pt x="2062" y="574"/>
                </a:lnTo>
                <a:lnTo>
                  <a:pt x="2064" y="570"/>
                </a:lnTo>
                <a:lnTo>
                  <a:pt x="2088" y="570"/>
                </a:lnTo>
                <a:lnTo>
                  <a:pt x="2112" y="568"/>
                </a:lnTo>
                <a:lnTo>
                  <a:pt x="2138" y="568"/>
                </a:lnTo>
                <a:lnTo>
                  <a:pt x="2162" y="570"/>
                </a:lnTo>
                <a:lnTo>
                  <a:pt x="2182" y="578"/>
                </a:lnTo>
                <a:lnTo>
                  <a:pt x="2184" y="588"/>
                </a:lnTo>
                <a:lnTo>
                  <a:pt x="2184" y="594"/>
                </a:lnTo>
                <a:lnTo>
                  <a:pt x="2188" y="602"/>
                </a:lnTo>
                <a:lnTo>
                  <a:pt x="2192" y="608"/>
                </a:lnTo>
                <a:lnTo>
                  <a:pt x="2192" y="634"/>
                </a:lnTo>
                <a:lnTo>
                  <a:pt x="2194" y="660"/>
                </a:lnTo>
                <a:lnTo>
                  <a:pt x="2200" y="666"/>
                </a:lnTo>
                <a:lnTo>
                  <a:pt x="2206" y="672"/>
                </a:lnTo>
                <a:lnTo>
                  <a:pt x="2212" y="676"/>
                </a:lnTo>
                <a:lnTo>
                  <a:pt x="2220" y="678"/>
                </a:lnTo>
                <a:lnTo>
                  <a:pt x="2220" y="684"/>
                </a:lnTo>
                <a:lnTo>
                  <a:pt x="2224" y="690"/>
                </a:lnTo>
                <a:lnTo>
                  <a:pt x="2228" y="694"/>
                </a:lnTo>
                <a:lnTo>
                  <a:pt x="2234" y="698"/>
                </a:lnTo>
                <a:lnTo>
                  <a:pt x="2238" y="700"/>
                </a:lnTo>
                <a:lnTo>
                  <a:pt x="2238" y="710"/>
                </a:lnTo>
                <a:lnTo>
                  <a:pt x="2240" y="722"/>
                </a:lnTo>
                <a:lnTo>
                  <a:pt x="2244" y="722"/>
                </a:lnTo>
                <a:lnTo>
                  <a:pt x="2248" y="722"/>
                </a:lnTo>
                <a:lnTo>
                  <a:pt x="2248" y="728"/>
                </a:lnTo>
                <a:lnTo>
                  <a:pt x="2244" y="734"/>
                </a:lnTo>
                <a:lnTo>
                  <a:pt x="2240" y="738"/>
                </a:lnTo>
                <a:lnTo>
                  <a:pt x="2240" y="754"/>
                </a:lnTo>
                <a:lnTo>
                  <a:pt x="2240" y="770"/>
                </a:lnTo>
                <a:lnTo>
                  <a:pt x="2252" y="778"/>
                </a:lnTo>
                <a:lnTo>
                  <a:pt x="2266" y="780"/>
                </a:lnTo>
                <a:lnTo>
                  <a:pt x="2282" y="782"/>
                </a:lnTo>
                <a:lnTo>
                  <a:pt x="2284" y="784"/>
                </a:lnTo>
                <a:lnTo>
                  <a:pt x="2284" y="786"/>
                </a:lnTo>
                <a:lnTo>
                  <a:pt x="2286" y="786"/>
                </a:lnTo>
                <a:lnTo>
                  <a:pt x="2290" y="788"/>
                </a:lnTo>
                <a:lnTo>
                  <a:pt x="2294" y="790"/>
                </a:lnTo>
                <a:lnTo>
                  <a:pt x="2294" y="792"/>
                </a:lnTo>
                <a:lnTo>
                  <a:pt x="2296" y="798"/>
                </a:lnTo>
                <a:lnTo>
                  <a:pt x="2308" y="802"/>
                </a:lnTo>
                <a:lnTo>
                  <a:pt x="2320" y="808"/>
                </a:lnTo>
                <a:lnTo>
                  <a:pt x="2330" y="818"/>
                </a:lnTo>
                <a:lnTo>
                  <a:pt x="2332" y="840"/>
                </a:lnTo>
                <a:lnTo>
                  <a:pt x="2332" y="862"/>
                </a:lnTo>
                <a:lnTo>
                  <a:pt x="2336" y="868"/>
                </a:lnTo>
                <a:lnTo>
                  <a:pt x="2340" y="874"/>
                </a:lnTo>
                <a:lnTo>
                  <a:pt x="2342" y="880"/>
                </a:lnTo>
                <a:lnTo>
                  <a:pt x="2350" y="882"/>
                </a:lnTo>
                <a:lnTo>
                  <a:pt x="2356" y="884"/>
                </a:lnTo>
                <a:lnTo>
                  <a:pt x="2362" y="888"/>
                </a:lnTo>
                <a:lnTo>
                  <a:pt x="2368" y="890"/>
                </a:lnTo>
                <a:lnTo>
                  <a:pt x="2370" y="898"/>
                </a:lnTo>
                <a:lnTo>
                  <a:pt x="2372" y="906"/>
                </a:lnTo>
                <a:lnTo>
                  <a:pt x="2374" y="910"/>
                </a:lnTo>
                <a:lnTo>
                  <a:pt x="2378" y="912"/>
                </a:lnTo>
                <a:lnTo>
                  <a:pt x="2384" y="916"/>
                </a:lnTo>
                <a:lnTo>
                  <a:pt x="2392" y="918"/>
                </a:lnTo>
                <a:lnTo>
                  <a:pt x="2408" y="936"/>
                </a:lnTo>
                <a:lnTo>
                  <a:pt x="2422" y="954"/>
                </a:lnTo>
                <a:lnTo>
                  <a:pt x="2424" y="960"/>
                </a:lnTo>
                <a:lnTo>
                  <a:pt x="2426" y="964"/>
                </a:lnTo>
                <a:lnTo>
                  <a:pt x="2428" y="966"/>
                </a:lnTo>
                <a:lnTo>
                  <a:pt x="2428" y="968"/>
                </a:lnTo>
                <a:lnTo>
                  <a:pt x="2430" y="970"/>
                </a:lnTo>
                <a:lnTo>
                  <a:pt x="2432" y="972"/>
                </a:lnTo>
                <a:lnTo>
                  <a:pt x="2432" y="992"/>
                </a:lnTo>
                <a:lnTo>
                  <a:pt x="2432" y="1014"/>
                </a:lnTo>
                <a:lnTo>
                  <a:pt x="2430" y="1016"/>
                </a:lnTo>
                <a:lnTo>
                  <a:pt x="2426" y="1018"/>
                </a:lnTo>
                <a:lnTo>
                  <a:pt x="2396" y="1018"/>
                </a:lnTo>
                <a:lnTo>
                  <a:pt x="2364" y="1018"/>
                </a:lnTo>
                <a:lnTo>
                  <a:pt x="2360" y="1014"/>
                </a:lnTo>
                <a:lnTo>
                  <a:pt x="2358" y="1010"/>
                </a:lnTo>
                <a:lnTo>
                  <a:pt x="2352" y="1010"/>
                </a:lnTo>
                <a:lnTo>
                  <a:pt x="2340" y="1008"/>
                </a:lnTo>
                <a:lnTo>
                  <a:pt x="2324" y="1008"/>
                </a:lnTo>
                <a:lnTo>
                  <a:pt x="2310" y="1010"/>
                </a:lnTo>
                <a:lnTo>
                  <a:pt x="2306" y="1010"/>
                </a:lnTo>
                <a:lnTo>
                  <a:pt x="2298" y="1020"/>
                </a:lnTo>
                <a:lnTo>
                  <a:pt x="2294" y="1030"/>
                </a:lnTo>
                <a:lnTo>
                  <a:pt x="2294" y="1044"/>
                </a:lnTo>
                <a:lnTo>
                  <a:pt x="2260" y="1044"/>
                </a:lnTo>
                <a:lnTo>
                  <a:pt x="2226" y="1044"/>
                </a:lnTo>
                <a:lnTo>
                  <a:pt x="2218" y="1036"/>
                </a:lnTo>
                <a:lnTo>
                  <a:pt x="2210" y="1028"/>
                </a:lnTo>
                <a:lnTo>
                  <a:pt x="2204" y="1026"/>
                </a:lnTo>
                <a:lnTo>
                  <a:pt x="2200" y="1026"/>
                </a:lnTo>
                <a:lnTo>
                  <a:pt x="2198" y="1024"/>
                </a:lnTo>
                <a:lnTo>
                  <a:pt x="2196" y="1024"/>
                </a:lnTo>
                <a:lnTo>
                  <a:pt x="2194" y="1022"/>
                </a:lnTo>
                <a:lnTo>
                  <a:pt x="2190" y="1020"/>
                </a:lnTo>
                <a:lnTo>
                  <a:pt x="2190" y="1018"/>
                </a:lnTo>
                <a:lnTo>
                  <a:pt x="2190" y="1018"/>
                </a:lnTo>
                <a:lnTo>
                  <a:pt x="2158" y="1018"/>
                </a:lnTo>
                <a:lnTo>
                  <a:pt x="2126" y="1018"/>
                </a:lnTo>
                <a:lnTo>
                  <a:pt x="2126" y="1030"/>
                </a:lnTo>
                <a:lnTo>
                  <a:pt x="2126" y="1044"/>
                </a:lnTo>
                <a:lnTo>
                  <a:pt x="2122" y="1050"/>
                </a:lnTo>
                <a:lnTo>
                  <a:pt x="2116" y="1054"/>
                </a:lnTo>
                <a:lnTo>
                  <a:pt x="2112" y="1060"/>
                </a:lnTo>
                <a:lnTo>
                  <a:pt x="2108" y="1066"/>
                </a:lnTo>
                <a:lnTo>
                  <a:pt x="2076" y="1066"/>
                </a:lnTo>
                <a:lnTo>
                  <a:pt x="2044" y="1066"/>
                </a:lnTo>
                <a:lnTo>
                  <a:pt x="2042" y="1064"/>
                </a:lnTo>
                <a:lnTo>
                  <a:pt x="2042" y="1060"/>
                </a:lnTo>
                <a:lnTo>
                  <a:pt x="2022" y="1054"/>
                </a:lnTo>
                <a:lnTo>
                  <a:pt x="2004" y="1048"/>
                </a:lnTo>
                <a:lnTo>
                  <a:pt x="1984" y="1042"/>
                </a:lnTo>
                <a:lnTo>
                  <a:pt x="1976" y="1036"/>
                </a:lnTo>
                <a:lnTo>
                  <a:pt x="1968" y="1030"/>
                </a:lnTo>
                <a:lnTo>
                  <a:pt x="1968" y="1024"/>
                </a:lnTo>
                <a:lnTo>
                  <a:pt x="1968" y="1018"/>
                </a:lnTo>
                <a:lnTo>
                  <a:pt x="1964" y="1018"/>
                </a:lnTo>
                <a:lnTo>
                  <a:pt x="1960" y="1018"/>
                </a:lnTo>
                <a:lnTo>
                  <a:pt x="1958" y="1014"/>
                </a:lnTo>
                <a:lnTo>
                  <a:pt x="1958" y="1010"/>
                </a:lnTo>
                <a:lnTo>
                  <a:pt x="1950" y="1008"/>
                </a:lnTo>
                <a:lnTo>
                  <a:pt x="1944" y="1008"/>
                </a:lnTo>
                <a:lnTo>
                  <a:pt x="1940" y="1006"/>
                </a:lnTo>
                <a:lnTo>
                  <a:pt x="1936" y="1006"/>
                </a:lnTo>
                <a:lnTo>
                  <a:pt x="1936" y="1006"/>
                </a:lnTo>
                <a:lnTo>
                  <a:pt x="1934" y="1006"/>
                </a:lnTo>
                <a:lnTo>
                  <a:pt x="1932" y="1004"/>
                </a:lnTo>
                <a:lnTo>
                  <a:pt x="1932" y="998"/>
                </a:lnTo>
                <a:lnTo>
                  <a:pt x="1932" y="992"/>
                </a:lnTo>
                <a:lnTo>
                  <a:pt x="1906" y="988"/>
                </a:lnTo>
                <a:lnTo>
                  <a:pt x="1882" y="980"/>
                </a:lnTo>
                <a:lnTo>
                  <a:pt x="1856" y="974"/>
                </a:lnTo>
                <a:lnTo>
                  <a:pt x="1856" y="966"/>
                </a:lnTo>
                <a:lnTo>
                  <a:pt x="1856" y="960"/>
                </a:lnTo>
                <a:lnTo>
                  <a:pt x="1850" y="958"/>
                </a:lnTo>
                <a:lnTo>
                  <a:pt x="1844" y="956"/>
                </a:lnTo>
                <a:lnTo>
                  <a:pt x="1838" y="952"/>
                </a:lnTo>
                <a:lnTo>
                  <a:pt x="1834" y="948"/>
                </a:lnTo>
                <a:lnTo>
                  <a:pt x="1828" y="944"/>
                </a:lnTo>
                <a:lnTo>
                  <a:pt x="1820" y="942"/>
                </a:lnTo>
                <a:lnTo>
                  <a:pt x="1810" y="942"/>
                </a:lnTo>
                <a:lnTo>
                  <a:pt x="1810" y="946"/>
                </a:lnTo>
                <a:lnTo>
                  <a:pt x="1810" y="950"/>
                </a:lnTo>
                <a:lnTo>
                  <a:pt x="1802" y="950"/>
                </a:lnTo>
                <a:lnTo>
                  <a:pt x="1792" y="950"/>
                </a:lnTo>
                <a:lnTo>
                  <a:pt x="1792" y="954"/>
                </a:lnTo>
                <a:lnTo>
                  <a:pt x="1792" y="960"/>
                </a:lnTo>
                <a:lnTo>
                  <a:pt x="1782" y="962"/>
                </a:lnTo>
                <a:lnTo>
                  <a:pt x="1768" y="968"/>
                </a:lnTo>
                <a:lnTo>
                  <a:pt x="1758" y="974"/>
                </a:lnTo>
                <a:lnTo>
                  <a:pt x="1736" y="974"/>
                </a:lnTo>
                <a:lnTo>
                  <a:pt x="1716" y="974"/>
                </a:lnTo>
                <a:lnTo>
                  <a:pt x="1712" y="972"/>
                </a:lnTo>
                <a:lnTo>
                  <a:pt x="1710" y="972"/>
                </a:lnTo>
                <a:lnTo>
                  <a:pt x="1704" y="956"/>
                </a:lnTo>
                <a:lnTo>
                  <a:pt x="1692" y="946"/>
                </a:lnTo>
                <a:lnTo>
                  <a:pt x="1678" y="942"/>
                </a:lnTo>
                <a:lnTo>
                  <a:pt x="1662" y="944"/>
                </a:lnTo>
                <a:lnTo>
                  <a:pt x="1644" y="960"/>
                </a:lnTo>
                <a:lnTo>
                  <a:pt x="1626" y="976"/>
                </a:lnTo>
                <a:lnTo>
                  <a:pt x="1626" y="982"/>
                </a:lnTo>
                <a:lnTo>
                  <a:pt x="1624" y="986"/>
                </a:lnTo>
                <a:lnTo>
                  <a:pt x="1622" y="990"/>
                </a:lnTo>
                <a:lnTo>
                  <a:pt x="1618" y="990"/>
                </a:lnTo>
                <a:lnTo>
                  <a:pt x="1614" y="992"/>
                </a:lnTo>
                <a:lnTo>
                  <a:pt x="1608" y="994"/>
                </a:lnTo>
                <a:lnTo>
                  <a:pt x="1600" y="1000"/>
                </a:lnTo>
                <a:lnTo>
                  <a:pt x="1594" y="1004"/>
                </a:lnTo>
                <a:lnTo>
                  <a:pt x="1588" y="1008"/>
                </a:lnTo>
                <a:lnTo>
                  <a:pt x="1580" y="1010"/>
                </a:lnTo>
                <a:lnTo>
                  <a:pt x="1562" y="1020"/>
                </a:lnTo>
                <a:lnTo>
                  <a:pt x="1542" y="1026"/>
                </a:lnTo>
                <a:lnTo>
                  <a:pt x="1522" y="1034"/>
                </a:lnTo>
                <a:lnTo>
                  <a:pt x="1522" y="1030"/>
                </a:lnTo>
                <a:lnTo>
                  <a:pt x="1522" y="1028"/>
                </a:lnTo>
                <a:lnTo>
                  <a:pt x="1506" y="1024"/>
                </a:lnTo>
                <a:lnTo>
                  <a:pt x="1492" y="1022"/>
                </a:lnTo>
                <a:lnTo>
                  <a:pt x="1476" y="1020"/>
                </a:lnTo>
                <a:lnTo>
                  <a:pt x="1474" y="1022"/>
                </a:lnTo>
                <a:lnTo>
                  <a:pt x="1472" y="1024"/>
                </a:lnTo>
                <a:lnTo>
                  <a:pt x="1470" y="1024"/>
                </a:lnTo>
                <a:lnTo>
                  <a:pt x="1466" y="1026"/>
                </a:lnTo>
                <a:lnTo>
                  <a:pt x="1458" y="1026"/>
                </a:lnTo>
                <a:lnTo>
                  <a:pt x="1458" y="1030"/>
                </a:lnTo>
                <a:lnTo>
                  <a:pt x="1458" y="1034"/>
                </a:lnTo>
                <a:lnTo>
                  <a:pt x="1450" y="1034"/>
                </a:lnTo>
                <a:lnTo>
                  <a:pt x="1440" y="1034"/>
                </a:lnTo>
                <a:lnTo>
                  <a:pt x="1440" y="1038"/>
                </a:lnTo>
                <a:lnTo>
                  <a:pt x="1440" y="1044"/>
                </a:lnTo>
                <a:lnTo>
                  <a:pt x="1402" y="1044"/>
                </a:lnTo>
                <a:lnTo>
                  <a:pt x="1366" y="1044"/>
                </a:lnTo>
                <a:lnTo>
                  <a:pt x="1366" y="1048"/>
                </a:lnTo>
                <a:lnTo>
                  <a:pt x="1366" y="1052"/>
                </a:lnTo>
                <a:lnTo>
                  <a:pt x="1350" y="1056"/>
                </a:lnTo>
                <a:lnTo>
                  <a:pt x="1334" y="1066"/>
                </a:lnTo>
                <a:lnTo>
                  <a:pt x="1318" y="1078"/>
                </a:lnTo>
                <a:lnTo>
                  <a:pt x="1304" y="1094"/>
                </a:lnTo>
                <a:lnTo>
                  <a:pt x="1298" y="1106"/>
                </a:lnTo>
                <a:lnTo>
                  <a:pt x="1292" y="1118"/>
                </a:lnTo>
                <a:lnTo>
                  <a:pt x="1290" y="1136"/>
                </a:lnTo>
                <a:lnTo>
                  <a:pt x="1290" y="1158"/>
                </a:lnTo>
                <a:lnTo>
                  <a:pt x="1290" y="1176"/>
                </a:lnTo>
                <a:lnTo>
                  <a:pt x="1290" y="1192"/>
                </a:lnTo>
                <a:lnTo>
                  <a:pt x="1284" y="1196"/>
                </a:lnTo>
                <a:lnTo>
                  <a:pt x="1280" y="1200"/>
                </a:lnTo>
                <a:lnTo>
                  <a:pt x="1274" y="1202"/>
                </a:lnTo>
                <a:lnTo>
                  <a:pt x="1270" y="1202"/>
                </a:lnTo>
                <a:lnTo>
                  <a:pt x="1262" y="1204"/>
                </a:lnTo>
                <a:lnTo>
                  <a:pt x="1262" y="1192"/>
                </a:lnTo>
                <a:lnTo>
                  <a:pt x="1260" y="1180"/>
                </a:lnTo>
                <a:lnTo>
                  <a:pt x="1256" y="1180"/>
                </a:lnTo>
                <a:lnTo>
                  <a:pt x="1254" y="1178"/>
                </a:lnTo>
                <a:lnTo>
                  <a:pt x="1252" y="1174"/>
                </a:lnTo>
                <a:lnTo>
                  <a:pt x="1248" y="1170"/>
                </a:lnTo>
                <a:lnTo>
                  <a:pt x="1244" y="1166"/>
                </a:lnTo>
                <a:lnTo>
                  <a:pt x="1240" y="1162"/>
                </a:lnTo>
                <a:lnTo>
                  <a:pt x="1236" y="1158"/>
                </a:lnTo>
                <a:lnTo>
                  <a:pt x="1234" y="1150"/>
                </a:lnTo>
                <a:lnTo>
                  <a:pt x="1234" y="1144"/>
                </a:lnTo>
                <a:lnTo>
                  <a:pt x="1230" y="1144"/>
                </a:lnTo>
                <a:lnTo>
                  <a:pt x="1226" y="1144"/>
                </a:lnTo>
                <a:lnTo>
                  <a:pt x="1226" y="1128"/>
                </a:lnTo>
                <a:lnTo>
                  <a:pt x="1226" y="1110"/>
                </a:lnTo>
                <a:lnTo>
                  <a:pt x="1208" y="1106"/>
                </a:lnTo>
                <a:lnTo>
                  <a:pt x="1198" y="1094"/>
                </a:lnTo>
                <a:lnTo>
                  <a:pt x="1190" y="1078"/>
                </a:lnTo>
                <a:lnTo>
                  <a:pt x="1186" y="1060"/>
                </a:lnTo>
                <a:lnTo>
                  <a:pt x="1182" y="1058"/>
                </a:lnTo>
                <a:lnTo>
                  <a:pt x="1180" y="1054"/>
                </a:lnTo>
                <a:lnTo>
                  <a:pt x="1180" y="1052"/>
                </a:lnTo>
                <a:lnTo>
                  <a:pt x="1178" y="1048"/>
                </a:lnTo>
                <a:lnTo>
                  <a:pt x="1178" y="1044"/>
                </a:lnTo>
                <a:lnTo>
                  <a:pt x="1174" y="1042"/>
                </a:lnTo>
                <a:lnTo>
                  <a:pt x="1170" y="1042"/>
                </a:lnTo>
                <a:lnTo>
                  <a:pt x="1170" y="1038"/>
                </a:lnTo>
                <a:lnTo>
                  <a:pt x="1166" y="1034"/>
                </a:lnTo>
                <a:lnTo>
                  <a:pt x="1162" y="1030"/>
                </a:lnTo>
                <a:lnTo>
                  <a:pt x="1158" y="1028"/>
                </a:lnTo>
                <a:lnTo>
                  <a:pt x="1154" y="1028"/>
                </a:lnTo>
                <a:lnTo>
                  <a:pt x="1148" y="1028"/>
                </a:lnTo>
                <a:lnTo>
                  <a:pt x="1144" y="1028"/>
                </a:lnTo>
                <a:lnTo>
                  <a:pt x="1142" y="1034"/>
                </a:lnTo>
                <a:lnTo>
                  <a:pt x="1140" y="1038"/>
                </a:lnTo>
                <a:lnTo>
                  <a:pt x="1136" y="1040"/>
                </a:lnTo>
                <a:lnTo>
                  <a:pt x="1130" y="1044"/>
                </a:lnTo>
                <a:lnTo>
                  <a:pt x="1124" y="1044"/>
                </a:lnTo>
                <a:lnTo>
                  <a:pt x="1122" y="1052"/>
                </a:lnTo>
                <a:lnTo>
                  <a:pt x="1118" y="1060"/>
                </a:lnTo>
                <a:lnTo>
                  <a:pt x="1116" y="1068"/>
                </a:lnTo>
                <a:lnTo>
                  <a:pt x="1112" y="1076"/>
                </a:lnTo>
                <a:lnTo>
                  <a:pt x="1098" y="1076"/>
                </a:lnTo>
                <a:lnTo>
                  <a:pt x="1088" y="1076"/>
                </a:lnTo>
                <a:lnTo>
                  <a:pt x="1080" y="1072"/>
                </a:lnTo>
                <a:lnTo>
                  <a:pt x="1074" y="1060"/>
                </a:lnTo>
                <a:lnTo>
                  <a:pt x="1052" y="1040"/>
                </a:lnTo>
                <a:lnTo>
                  <a:pt x="1028" y="1020"/>
                </a:lnTo>
                <a:lnTo>
                  <a:pt x="1016" y="1020"/>
                </a:lnTo>
                <a:lnTo>
                  <a:pt x="1002" y="1018"/>
                </a:lnTo>
                <a:lnTo>
                  <a:pt x="1002" y="1014"/>
                </a:lnTo>
                <a:lnTo>
                  <a:pt x="1002" y="1010"/>
                </a:lnTo>
                <a:lnTo>
                  <a:pt x="982" y="1010"/>
                </a:lnTo>
                <a:lnTo>
                  <a:pt x="964" y="1010"/>
                </a:lnTo>
                <a:lnTo>
                  <a:pt x="964" y="1006"/>
                </a:lnTo>
                <a:lnTo>
                  <a:pt x="964" y="1002"/>
                </a:lnTo>
                <a:lnTo>
                  <a:pt x="958" y="1000"/>
                </a:lnTo>
                <a:lnTo>
                  <a:pt x="954" y="1000"/>
                </a:lnTo>
                <a:lnTo>
                  <a:pt x="948" y="996"/>
                </a:lnTo>
                <a:lnTo>
                  <a:pt x="944" y="994"/>
                </a:lnTo>
                <a:lnTo>
                  <a:pt x="898" y="992"/>
                </a:lnTo>
                <a:lnTo>
                  <a:pt x="854" y="992"/>
                </a:lnTo>
                <a:close/>
              </a:path>
            </a:pathLst>
          </a:custGeom>
          <a:solidFill>
            <a:srgbClr val="356E8D">
              <a:alpha val="75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821883" y="1168395"/>
            <a:ext cx="2585241" cy="1687938"/>
          </a:xfrm>
          <a:custGeom>
            <a:avLst/>
            <a:gdLst>
              <a:gd name="T0" fmla="*/ 1308 w 2190"/>
              <a:gd name="T1" fmla="*/ 1218 h 1430"/>
              <a:gd name="T2" fmla="*/ 1220 w 2190"/>
              <a:gd name="T3" fmla="*/ 1108 h 1430"/>
              <a:gd name="T4" fmla="*/ 1020 w 2190"/>
              <a:gd name="T5" fmla="*/ 1094 h 1430"/>
              <a:gd name="T6" fmla="*/ 960 w 2190"/>
              <a:gd name="T7" fmla="*/ 1116 h 1430"/>
              <a:gd name="T8" fmla="*/ 908 w 2190"/>
              <a:gd name="T9" fmla="*/ 1102 h 1430"/>
              <a:gd name="T10" fmla="*/ 816 w 2190"/>
              <a:gd name="T11" fmla="*/ 1074 h 1430"/>
              <a:gd name="T12" fmla="*/ 778 w 2190"/>
              <a:gd name="T13" fmla="*/ 986 h 1430"/>
              <a:gd name="T14" fmla="*/ 688 w 2190"/>
              <a:gd name="T15" fmla="*/ 1024 h 1430"/>
              <a:gd name="T16" fmla="*/ 544 w 2190"/>
              <a:gd name="T17" fmla="*/ 1022 h 1430"/>
              <a:gd name="T18" fmla="*/ 442 w 2190"/>
              <a:gd name="T19" fmla="*/ 986 h 1430"/>
              <a:gd name="T20" fmla="*/ 336 w 2190"/>
              <a:gd name="T21" fmla="*/ 906 h 1430"/>
              <a:gd name="T22" fmla="*/ 266 w 2190"/>
              <a:gd name="T23" fmla="*/ 836 h 1430"/>
              <a:gd name="T24" fmla="*/ 202 w 2190"/>
              <a:gd name="T25" fmla="*/ 802 h 1430"/>
              <a:gd name="T26" fmla="*/ 126 w 2190"/>
              <a:gd name="T27" fmla="*/ 754 h 1430"/>
              <a:gd name="T28" fmla="*/ 90 w 2190"/>
              <a:gd name="T29" fmla="*/ 634 h 1430"/>
              <a:gd name="T30" fmla="*/ 46 w 2190"/>
              <a:gd name="T31" fmla="*/ 526 h 1430"/>
              <a:gd name="T32" fmla="*/ 8 w 2190"/>
              <a:gd name="T33" fmla="*/ 464 h 1430"/>
              <a:gd name="T34" fmla="*/ 16 w 2190"/>
              <a:gd name="T35" fmla="*/ 234 h 1430"/>
              <a:gd name="T36" fmla="*/ 72 w 2190"/>
              <a:gd name="T37" fmla="*/ 180 h 1430"/>
              <a:gd name="T38" fmla="*/ 142 w 2190"/>
              <a:gd name="T39" fmla="*/ 132 h 1430"/>
              <a:gd name="T40" fmla="*/ 166 w 2190"/>
              <a:gd name="T41" fmla="*/ 100 h 1430"/>
              <a:gd name="T42" fmla="*/ 204 w 2190"/>
              <a:gd name="T43" fmla="*/ 12 h 1430"/>
              <a:gd name="T44" fmla="*/ 362 w 2190"/>
              <a:gd name="T45" fmla="*/ 44 h 1430"/>
              <a:gd name="T46" fmla="*/ 436 w 2190"/>
              <a:gd name="T47" fmla="*/ 82 h 1430"/>
              <a:gd name="T48" fmla="*/ 494 w 2190"/>
              <a:gd name="T49" fmla="*/ 106 h 1430"/>
              <a:gd name="T50" fmla="*/ 530 w 2190"/>
              <a:gd name="T51" fmla="*/ 160 h 1430"/>
              <a:gd name="T52" fmla="*/ 432 w 2190"/>
              <a:gd name="T53" fmla="*/ 216 h 1430"/>
              <a:gd name="T54" fmla="*/ 390 w 2190"/>
              <a:gd name="T55" fmla="*/ 264 h 1430"/>
              <a:gd name="T56" fmla="*/ 424 w 2190"/>
              <a:gd name="T57" fmla="*/ 356 h 1430"/>
              <a:gd name="T58" fmla="*/ 542 w 2190"/>
              <a:gd name="T59" fmla="*/ 358 h 1430"/>
              <a:gd name="T60" fmla="*/ 860 w 2190"/>
              <a:gd name="T61" fmla="*/ 358 h 1430"/>
              <a:gd name="T62" fmla="*/ 942 w 2190"/>
              <a:gd name="T63" fmla="*/ 388 h 1430"/>
              <a:gd name="T64" fmla="*/ 1024 w 2190"/>
              <a:gd name="T65" fmla="*/ 428 h 1430"/>
              <a:gd name="T66" fmla="*/ 1098 w 2190"/>
              <a:gd name="T67" fmla="*/ 414 h 1430"/>
              <a:gd name="T68" fmla="*/ 1236 w 2190"/>
              <a:gd name="T69" fmla="*/ 448 h 1430"/>
              <a:gd name="T70" fmla="*/ 1366 w 2190"/>
              <a:gd name="T71" fmla="*/ 504 h 1430"/>
              <a:gd name="T72" fmla="*/ 1512 w 2190"/>
              <a:gd name="T73" fmla="*/ 480 h 1430"/>
              <a:gd name="T74" fmla="*/ 1648 w 2190"/>
              <a:gd name="T75" fmla="*/ 440 h 1430"/>
              <a:gd name="T76" fmla="*/ 1732 w 2190"/>
              <a:gd name="T77" fmla="*/ 456 h 1430"/>
              <a:gd name="T78" fmla="*/ 1890 w 2190"/>
              <a:gd name="T79" fmla="*/ 480 h 1430"/>
              <a:gd name="T80" fmla="*/ 2146 w 2190"/>
              <a:gd name="T81" fmla="*/ 486 h 1430"/>
              <a:gd name="T82" fmla="*/ 2156 w 2190"/>
              <a:gd name="T83" fmla="*/ 534 h 1430"/>
              <a:gd name="T84" fmla="*/ 2148 w 2190"/>
              <a:gd name="T85" fmla="*/ 640 h 1430"/>
              <a:gd name="T86" fmla="*/ 2138 w 2190"/>
              <a:gd name="T87" fmla="*/ 726 h 1430"/>
              <a:gd name="T88" fmla="*/ 2174 w 2190"/>
              <a:gd name="T89" fmla="*/ 766 h 1430"/>
              <a:gd name="T90" fmla="*/ 2174 w 2190"/>
              <a:gd name="T91" fmla="*/ 838 h 1430"/>
              <a:gd name="T92" fmla="*/ 2128 w 2190"/>
              <a:gd name="T93" fmla="*/ 872 h 1430"/>
              <a:gd name="T94" fmla="*/ 2074 w 2190"/>
              <a:gd name="T95" fmla="*/ 940 h 1430"/>
              <a:gd name="T96" fmla="*/ 2034 w 2190"/>
              <a:gd name="T97" fmla="*/ 988 h 1430"/>
              <a:gd name="T98" fmla="*/ 1966 w 2190"/>
              <a:gd name="T99" fmla="*/ 1142 h 1430"/>
              <a:gd name="T100" fmla="*/ 1952 w 2190"/>
              <a:gd name="T101" fmla="*/ 1240 h 1430"/>
              <a:gd name="T102" fmla="*/ 2020 w 2190"/>
              <a:gd name="T103" fmla="*/ 1294 h 1430"/>
              <a:gd name="T104" fmla="*/ 2010 w 2190"/>
              <a:gd name="T105" fmla="*/ 1354 h 1430"/>
              <a:gd name="T106" fmla="*/ 1806 w 2190"/>
              <a:gd name="T107" fmla="*/ 1418 h 1430"/>
              <a:gd name="T108" fmla="*/ 1700 w 2190"/>
              <a:gd name="T109" fmla="*/ 1378 h 1430"/>
              <a:gd name="T110" fmla="*/ 1604 w 2190"/>
              <a:gd name="T111" fmla="*/ 1378 h 1430"/>
              <a:gd name="T112" fmla="*/ 1482 w 2190"/>
              <a:gd name="T113" fmla="*/ 1422 h 1430"/>
              <a:gd name="T114" fmla="*/ 1374 w 2190"/>
              <a:gd name="T115" fmla="*/ 137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90" h="1430">
                <a:moveTo>
                  <a:pt x="1374" y="1372"/>
                </a:moveTo>
                <a:lnTo>
                  <a:pt x="1372" y="1304"/>
                </a:lnTo>
                <a:lnTo>
                  <a:pt x="1372" y="1236"/>
                </a:lnTo>
                <a:lnTo>
                  <a:pt x="1348" y="1234"/>
                </a:lnTo>
                <a:lnTo>
                  <a:pt x="1324" y="1234"/>
                </a:lnTo>
                <a:lnTo>
                  <a:pt x="1320" y="1230"/>
                </a:lnTo>
                <a:lnTo>
                  <a:pt x="1318" y="1228"/>
                </a:lnTo>
                <a:lnTo>
                  <a:pt x="1314" y="1228"/>
                </a:lnTo>
                <a:lnTo>
                  <a:pt x="1308" y="1226"/>
                </a:lnTo>
                <a:lnTo>
                  <a:pt x="1308" y="1218"/>
                </a:lnTo>
                <a:lnTo>
                  <a:pt x="1308" y="1210"/>
                </a:lnTo>
                <a:lnTo>
                  <a:pt x="1296" y="1204"/>
                </a:lnTo>
                <a:lnTo>
                  <a:pt x="1290" y="1198"/>
                </a:lnTo>
                <a:lnTo>
                  <a:pt x="1288" y="1188"/>
                </a:lnTo>
                <a:lnTo>
                  <a:pt x="1282" y="1178"/>
                </a:lnTo>
                <a:lnTo>
                  <a:pt x="1280" y="1156"/>
                </a:lnTo>
                <a:lnTo>
                  <a:pt x="1274" y="1138"/>
                </a:lnTo>
                <a:lnTo>
                  <a:pt x="1266" y="1124"/>
                </a:lnTo>
                <a:lnTo>
                  <a:pt x="1250" y="1108"/>
                </a:lnTo>
                <a:lnTo>
                  <a:pt x="1220" y="1108"/>
                </a:lnTo>
                <a:lnTo>
                  <a:pt x="1190" y="1108"/>
                </a:lnTo>
                <a:lnTo>
                  <a:pt x="1184" y="1108"/>
                </a:lnTo>
                <a:lnTo>
                  <a:pt x="1180" y="1108"/>
                </a:lnTo>
                <a:lnTo>
                  <a:pt x="1128" y="1108"/>
                </a:lnTo>
                <a:lnTo>
                  <a:pt x="1076" y="1106"/>
                </a:lnTo>
                <a:lnTo>
                  <a:pt x="1068" y="1094"/>
                </a:lnTo>
                <a:lnTo>
                  <a:pt x="1058" y="1086"/>
                </a:lnTo>
                <a:lnTo>
                  <a:pt x="1046" y="1084"/>
                </a:lnTo>
                <a:lnTo>
                  <a:pt x="1030" y="1084"/>
                </a:lnTo>
                <a:lnTo>
                  <a:pt x="1020" y="1094"/>
                </a:lnTo>
                <a:lnTo>
                  <a:pt x="1008" y="1104"/>
                </a:lnTo>
                <a:lnTo>
                  <a:pt x="994" y="1108"/>
                </a:lnTo>
                <a:lnTo>
                  <a:pt x="994" y="1114"/>
                </a:lnTo>
                <a:lnTo>
                  <a:pt x="992" y="1120"/>
                </a:lnTo>
                <a:lnTo>
                  <a:pt x="986" y="1122"/>
                </a:lnTo>
                <a:lnTo>
                  <a:pt x="980" y="1124"/>
                </a:lnTo>
                <a:lnTo>
                  <a:pt x="972" y="1124"/>
                </a:lnTo>
                <a:lnTo>
                  <a:pt x="966" y="1126"/>
                </a:lnTo>
                <a:lnTo>
                  <a:pt x="964" y="1120"/>
                </a:lnTo>
                <a:lnTo>
                  <a:pt x="960" y="1116"/>
                </a:lnTo>
                <a:lnTo>
                  <a:pt x="958" y="1112"/>
                </a:lnTo>
                <a:lnTo>
                  <a:pt x="954" y="1110"/>
                </a:lnTo>
                <a:lnTo>
                  <a:pt x="948" y="1108"/>
                </a:lnTo>
                <a:lnTo>
                  <a:pt x="944" y="1106"/>
                </a:lnTo>
                <a:lnTo>
                  <a:pt x="938" y="1102"/>
                </a:lnTo>
                <a:lnTo>
                  <a:pt x="934" y="1098"/>
                </a:lnTo>
                <a:lnTo>
                  <a:pt x="930" y="1094"/>
                </a:lnTo>
                <a:lnTo>
                  <a:pt x="924" y="1092"/>
                </a:lnTo>
                <a:lnTo>
                  <a:pt x="918" y="1092"/>
                </a:lnTo>
                <a:lnTo>
                  <a:pt x="908" y="1102"/>
                </a:lnTo>
                <a:lnTo>
                  <a:pt x="896" y="1106"/>
                </a:lnTo>
                <a:lnTo>
                  <a:pt x="882" y="1108"/>
                </a:lnTo>
                <a:lnTo>
                  <a:pt x="882" y="1112"/>
                </a:lnTo>
                <a:lnTo>
                  <a:pt x="882" y="1118"/>
                </a:lnTo>
                <a:lnTo>
                  <a:pt x="856" y="1108"/>
                </a:lnTo>
                <a:lnTo>
                  <a:pt x="832" y="1092"/>
                </a:lnTo>
                <a:lnTo>
                  <a:pt x="824" y="1090"/>
                </a:lnTo>
                <a:lnTo>
                  <a:pt x="816" y="1090"/>
                </a:lnTo>
                <a:lnTo>
                  <a:pt x="816" y="1082"/>
                </a:lnTo>
                <a:lnTo>
                  <a:pt x="816" y="1074"/>
                </a:lnTo>
                <a:lnTo>
                  <a:pt x="810" y="1074"/>
                </a:lnTo>
                <a:lnTo>
                  <a:pt x="804" y="1072"/>
                </a:lnTo>
                <a:lnTo>
                  <a:pt x="800" y="1070"/>
                </a:lnTo>
                <a:lnTo>
                  <a:pt x="798" y="1034"/>
                </a:lnTo>
                <a:lnTo>
                  <a:pt x="798" y="998"/>
                </a:lnTo>
                <a:lnTo>
                  <a:pt x="790" y="998"/>
                </a:lnTo>
                <a:lnTo>
                  <a:pt x="786" y="996"/>
                </a:lnTo>
                <a:lnTo>
                  <a:pt x="782" y="994"/>
                </a:lnTo>
                <a:lnTo>
                  <a:pt x="780" y="992"/>
                </a:lnTo>
                <a:lnTo>
                  <a:pt x="778" y="986"/>
                </a:lnTo>
                <a:lnTo>
                  <a:pt x="778" y="980"/>
                </a:lnTo>
                <a:lnTo>
                  <a:pt x="760" y="984"/>
                </a:lnTo>
                <a:lnTo>
                  <a:pt x="744" y="992"/>
                </a:lnTo>
                <a:lnTo>
                  <a:pt x="728" y="1004"/>
                </a:lnTo>
                <a:lnTo>
                  <a:pt x="718" y="1006"/>
                </a:lnTo>
                <a:lnTo>
                  <a:pt x="708" y="1008"/>
                </a:lnTo>
                <a:lnTo>
                  <a:pt x="700" y="1012"/>
                </a:lnTo>
                <a:lnTo>
                  <a:pt x="696" y="1024"/>
                </a:lnTo>
                <a:lnTo>
                  <a:pt x="692" y="1024"/>
                </a:lnTo>
                <a:lnTo>
                  <a:pt x="688" y="1024"/>
                </a:lnTo>
                <a:lnTo>
                  <a:pt x="686" y="1026"/>
                </a:lnTo>
                <a:lnTo>
                  <a:pt x="684" y="1026"/>
                </a:lnTo>
                <a:lnTo>
                  <a:pt x="682" y="1028"/>
                </a:lnTo>
                <a:lnTo>
                  <a:pt x="648" y="1034"/>
                </a:lnTo>
                <a:lnTo>
                  <a:pt x="616" y="1038"/>
                </a:lnTo>
                <a:lnTo>
                  <a:pt x="612" y="1036"/>
                </a:lnTo>
                <a:lnTo>
                  <a:pt x="610" y="1032"/>
                </a:lnTo>
                <a:lnTo>
                  <a:pt x="594" y="1030"/>
                </a:lnTo>
                <a:lnTo>
                  <a:pt x="570" y="1028"/>
                </a:lnTo>
                <a:lnTo>
                  <a:pt x="544" y="1022"/>
                </a:lnTo>
                <a:lnTo>
                  <a:pt x="522" y="1016"/>
                </a:lnTo>
                <a:lnTo>
                  <a:pt x="508" y="1008"/>
                </a:lnTo>
                <a:lnTo>
                  <a:pt x="508" y="1006"/>
                </a:lnTo>
                <a:lnTo>
                  <a:pt x="508" y="1004"/>
                </a:lnTo>
                <a:lnTo>
                  <a:pt x="480" y="1004"/>
                </a:lnTo>
                <a:lnTo>
                  <a:pt x="454" y="1004"/>
                </a:lnTo>
                <a:lnTo>
                  <a:pt x="454" y="1006"/>
                </a:lnTo>
                <a:lnTo>
                  <a:pt x="454" y="1008"/>
                </a:lnTo>
                <a:lnTo>
                  <a:pt x="446" y="998"/>
                </a:lnTo>
                <a:lnTo>
                  <a:pt x="442" y="986"/>
                </a:lnTo>
                <a:lnTo>
                  <a:pt x="436" y="974"/>
                </a:lnTo>
                <a:lnTo>
                  <a:pt x="418" y="970"/>
                </a:lnTo>
                <a:lnTo>
                  <a:pt x="404" y="962"/>
                </a:lnTo>
                <a:lnTo>
                  <a:pt x="392" y="952"/>
                </a:lnTo>
                <a:lnTo>
                  <a:pt x="380" y="940"/>
                </a:lnTo>
                <a:lnTo>
                  <a:pt x="366" y="934"/>
                </a:lnTo>
                <a:lnTo>
                  <a:pt x="356" y="926"/>
                </a:lnTo>
                <a:lnTo>
                  <a:pt x="350" y="918"/>
                </a:lnTo>
                <a:lnTo>
                  <a:pt x="342" y="906"/>
                </a:lnTo>
                <a:lnTo>
                  <a:pt x="336" y="906"/>
                </a:lnTo>
                <a:lnTo>
                  <a:pt x="332" y="904"/>
                </a:lnTo>
                <a:lnTo>
                  <a:pt x="332" y="892"/>
                </a:lnTo>
                <a:lnTo>
                  <a:pt x="330" y="880"/>
                </a:lnTo>
                <a:lnTo>
                  <a:pt x="324" y="870"/>
                </a:lnTo>
                <a:lnTo>
                  <a:pt x="322" y="860"/>
                </a:lnTo>
                <a:lnTo>
                  <a:pt x="322" y="850"/>
                </a:lnTo>
                <a:lnTo>
                  <a:pt x="318" y="842"/>
                </a:lnTo>
                <a:lnTo>
                  <a:pt x="306" y="836"/>
                </a:lnTo>
                <a:lnTo>
                  <a:pt x="286" y="836"/>
                </a:lnTo>
                <a:lnTo>
                  <a:pt x="266" y="836"/>
                </a:lnTo>
                <a:lnTo>
                  <a:pt x="246" y="824"/>
                </a:lnTo>
                <a:lnTo>
                  <a:pt x="226" y="818"/>
                </a:lnTo>
                <a:lnTo>
                  <a:pt x="224" y="814"/>
                </a:lnTo>
                <a:lnTo>
                  <a:pt x="220" y="812"/>
                </a:lnTo>
                <a:lnTo>
                  <a:pt x="220" y="812"/>
                </a:lnTo>
                <a:lnTo>
                  <a:pt x="216" y="810"/>
                </a:lnTo>
                <a:lnTo>
                  <a:pt x="214" y="810"/>
                </a:lnTo>
                <a:lnTo>
                  <a:pt x="212" y="806"/>
                </a:lnTo>
                <a:lnTo>
                  <a:pt x="212" y="804"/>
                </a:lnTo>
                <a:lnTo>
                  <a:pt x="202" y="802"/>
                </a:lnTo>
                <a:lnTo>
                  <a:pt x="190" y="802"/>
                </a:lnTo>
                <a:lnTo>
                  <a:pt x="174" y="786"/>
                </a:lnTo>
                <a:lnTo>
                  <a:pt x="156" y="770"/>
                </a:lnTo>
                <a:lnTo>
                  <a:pt x="148" y="768"/>
                </a:lnTo>
                <a:lnTo>
                  <a:pt x="138" y="768"/>
                </a:lnTo>
                <a:lnTo>
                  <a:pt x="138" y="764"/>
                </a:lnTo>
                <a:lnTo>
                  <a:pt x="138" y="760"/>
                </a:lnTo>
                <a:lnTo>
                  <a:pt x="132" y="760"/>
                </a:lnTo>
                <a:lnTo>
                  <a:pt x="128" y="760"/>
                </a:lnTo>
                <a:lnTo>
                  <a:pt x="126" y="754"/>
                </a:lnTo>
                <a:lnTo>
                  <a:pt x="124" y="750"/>
                </a:lnTo>
                <a:lnTo>
                  <a:pt x="120" y="746"/>
                </a:lnTo>
                <a:lnTo>
                  <a:pt x="116" y="744"/>
                </a:lnTo>
                <a:lnTo>
                  <a:pt x="112" y="740"/>
                </a:lnTo>
                <a:lnTo>
                  <a:pt x="106" y="720"/>
                </a:lnTo>
                <a:lnTo>
                  <a:pt x="100" y="700"/>
                </a:lnTo>
                <a:lnTo>
                  <a:pt x="96" y="700"/>
                </a:lnTo>
                <a:lnTo>
                  <a:pt x="92" y="700"/>
                </a:lnTo>
                <a:lnTo>
                  <a:pt x="92" y="666"/>
                </a:lnTo>
                <a:lnTo>
                  <a:pt x="90" y="634"/>
                </a:lnTo>
                <a:lnTo>
                  <a:pt x="86" y="634"/>
                </a:lnTo>
                <a:lnTo>
                  <a:pt x="82" y="634"/>
                </a:lnTo>
                <a:lnTo>
                  <a:pt x="82" y="626"/>
                </a:lnTo>
                <a:lnTo>
                  <a:pt x="82" y="618"/>
                </a:lnTo>
                <a:lnTo>
                  <a:pt x="72" y="604"/>
                </a:lnTo>
                <a:lnTo>
                  <a:pt x="66" y="584"/>
                </a:lnTo>
                <a:lnTo>
                  <a:pt x="64" y="566"/>
                </a:lnTo>
                <a:lnTo>
                  <a:pt x="54" y="556"/>
                </a:lnTo>
                <a:lnTo>
                  <a:pt x="48" y="542"/>
                </a:lnTo>
                <a:lnTo>
                  <a:pt x="46" y="526"/>
                </a:lnTo>
                <a:lnTo>
                  <a:pt x="42" y="512"/>
                </a:lnTo>
                <a:lnTo>
                  <a:pt x="34" y="500"/>
                </a:lnTo>
                <a:lnTo>
                  <a:pt x="28" y="498"/>
                </a:lnTo>
                <a:lnTo>
                  <a:pt x="24" y="496"/>
                </a:lnTo>
                <a:lnTo>
                  <a:pt x="22" y="496"/>
                </a:lnTo>
                <a:lnTo>
                  <a:pt x="20" y="494"/>
                </a:lnTo>
                <a:lnTo>
                  <a:pt x="18" y="494"/>
                </a:lnTo>
                <a:lnTo>
                  <a:pt x="18" y="492"/>
                </a:lnTo>
                <a:lnTo>
                  <a:pt x="14" y="478"/>
                </a:lnTo>
                <a:lnTo>
                  <a:pt x="8" y="464"/>
                </a:lnTo>
                <a:lnTo>
                  <a:pt x="0" y="452"/>
                </a:lnTo>
                <a:lnTo>
                  <a:pt x="0" y="358"/>
                </a:lnTo>
                <a:lnTo>
                  <a:pt x="0" y="266"/>
                </a:lnTo>
                <a:lnTo>
                  <a:pt x="4" y="260"/>
                </a:lnTo>
                <a:lnTo>
                  <a:pt x="6" y="254"/>
                </a:lnTo>
                <a:lnTo>
                  <a:pt x="8" y="248"/>
                </a:lnTo>
                <a:lnTo>
                  <a:pt x="8" y="242"/>
                </a:lnTo>
                <a:lnTo>
                  <a:pt x="8" y="236"/>
                </a:lnTo>
                <a:lnTo>
                  <a:pt x="12" y="234"/>
                </a:lnTo>
                <a:lnTo>
                  <a:pt x="16" y="234"/>
                </a:lnTo>
                <a:lnTo>
                  <a:pt x="18" y="228"/>
                </a:lnTo>
                <a:lnTo>
                  <a:pt x="20" y="222"/>
                </a:lnTo>
                <a:lnTo>
                  <a:pt x="24" y="218"/>
                </a:lnTo>
                <a:lnTo>
                  <a:pt x="28" y="214"/>
                </a:lnTo>
                <a:lnTo>
                  <a:pt x="32" y="210"/>
                </a:lnTo>
                <a:lnTo>
                  <a:pt x="34" y="198"/>
                </a:lnTo>
                <a:lnTo>
                  <a:pt x="36" y="188"/>
                </a:lnTo>
                <a:lnTo>
                  <a:pt x="54" y="184"/>
                </a:lnTo>
                <a:lnTo>
                  <a:pt x="72" y="184"/>
                </a:lnTo>
                <a:lnTo>
                  <a:pt x="72" y="180"/>
                </a:lnTo>
                <a:lnTo>
                  <a:pt x="74" y="176"/>
                </a:lnTo>
                <a:lnTo>
                  <a:pt x="92" y="170"/>
                </a:lnTo>
                <a:lnTo>
                  <a:pt x="110" y="168"/>
                </a:lnTo>
                <a:lnTo>
                  <a:pt x="110" y="160"/>
                </a:lnTo>
                <a:lnTo>
                  <a:pt x="112" y="154"/>
                </a:lnTo>
                <a:lnTo>
                  <a:pt x="120" y="152"/>
                </a:lnTo>
                <a:lnTo>
                  <a:pt x="128" y="146"/>
                </a:lnTo>
                <a:lnTo>
                  <a:pt x="134" y="142"/>
                </a:lnTo>
                <a:lnTo>
                  <a:pt x="138" y="134"/>
                </a:lnTo>
                <a:lnTo>
                  <a:pt x="142" y="132"/>
                </a:lnTo>
                <a:lnTo>
                  <a:pt x="146" y="132"/>
                </a:lnTo>
                <a:lnTo>
                  <a:pt x="148" y="124"/>
                </a:lnTo>
                <a:lnTo>
                  <a:pt x="148" y="120"/>
                </a:lnTo>
                <a:lnTo>
                  <a:pt x="148" y="116"/>
                </a:lnTo>
                <a:lnTo>
                  <a:pt x="150" y="112"/>
                </a:lnTo>
                <a:lnTo>
                  <a:pt x="154" y="110"/>
                </a:lnTo>
                <a:lnTo>
                  <a:pt x="158" y="108"/>
                </a:lnTo>
                <a:lnTo>
                  <a:pt x="166" y="108"/>
                </a:lnTo>
                <a:lnTo>
                  <a:pt x="166" y="104"/>
                </a:lnTo>
                <a:lnTo>
                  <a:pt x="166" y="100"/>
                </a:lnTo>
                <a:lnTo>
                  <a:pt x="176" y="94"/>
                </a:lnTo>
                <a:lnTo>
                  <a:pt x="182" y="86"/>
                </a:lnTo>
                <a:lnTo>
                  <a:pt x="186" y="74"/>
                </a:lnTo>
                <a:lnTo>
                  <a:pt x="186" y="62"/>
                </a:lnTo>
                <a:lnTo>
                  <a:pt x="186" y="48"/>
                </a:lnTo>
                <a:lnTo>
                  <a:pt x="186" y="36"/>
                </a:lnTo>
                <a:lnTo>
                  <a:pt x="194" y="28"/>
                </a:lnTo>
                <a:lnTo>
                  <a:pt x="202" y="22"/>
                </a:lnTo>
                <a:lnTo>
                  <a:pt x="202" y="16"/>
                </a:lnTo>
                <a:lnTo>
                  <a:pt x="204" y="12"/>
                </a:lnTo>
                <a:lnTo>
                  <a:pt x="206" y="10"/>
                </a:lnTo>
                <a:lnTo>
                  <a:pt x="208" y="6"/>
                </a:lnTo>
                <a:lnTo>
                  <a:pt x="210" y="4"/>
                </a:lnTo>
                <a:lnTo>
                  <a:pt x="212" y="0"/>
                </a:lnTo>
                <a:lnTo>
                  <a:pt x="246" y="0"/>
                </a:lnTo>
                <a:lnTo>
                  <a:pt x="280" y="0"/>
                </a:lnTo>
                <a:lnTo>
                  <a:pt x="306" y="18"/>
                </a:lnTo>
                <a:lnTo>
                  <a:pt x="332" y="32"/>
                </a:lnTo>
                <a:lnTo>
                  <a:pt x="362" y="40"/>
                </a:lnTo>
                <a:lnTo>
                  <a:pt x="362" y="44"/>
                </a:lnTo>
                <a:lnTo>
                  <a:pt x="362" y="48"/>
                </a:lnTo>
                <a:lnTo>
                  <a:pt x="382" y="52"/>
                </a:lnTo>
                <a:lnTo>
                  <a:pt x="398" y="62"/>
                </a:lnTo>
                <a:lnTo>
                  <a:pt x="410" y="64"/>
                </a:lnTo>
                <a:lnTo>
                  <a:pt x="422" y="66"/>
                </a:lnTo>
                <a:lnTo>
                  <a:pt x="426" y="70"/>
                </a:lnTo>
                <a:lnTo>
                  <a:pt x="430" y="72"/>
                </a:lnTo>
                <a:lnTo>
                  <a:pt x="436" y="74"/>
                </a:lnTo>
                <a:lnTo>
                  <a:pt x="436" y="78"/>
                </a:lnTo>
                <a:lnTo>
                  <a:pt x="436" y="82"/>
                </a:lnTo>
                <a:lnTo>
                  <a:pt x="440" y="82"/>
                </a:lnTo>
                <a:lnTo>
                  <a:pt x="446" y="82"/>
                </a:lnTo>
                <a:lnTo>
                  <a:pt x="446" y="86"/>
                </a:lnTo>
                <a:lnTo>
                  <a:pt x="446" y="92"/>
                </a:lnTo>
                <a:lnTo>
                  <a:pt x="454" y="92"/>
                </a:lnTo>
                <a:lnTo>
                  <a:pt x="464" y="92"/>
                </a:lnTo>
                <a:lnTo>
                  <a:pt x="464" y="96"/>
                </a:lnTo>
                <a:lnTo>
                  <a:pt x="464" y="100"/>
                </a:lnTo>
                <a:lnTo>
                  <a:pt x="480" y="102"/>
                </a:lnTo>
                <a:lnTo>
                  <a:pt x="494" y="106"/>
                </a:lnTo>
                <a:lnTo>
                  <a:pt x="510" y="108"/>
                </a:lnTo>
                <a:lnTo>
                  <a:pt x="512" y="114"/>
                </a:lnTo>
                <a:lnTo>
                  <a:pt x="514" y="118"/>
                </a:lnTo>
                <a:lnTo>
                  <a:pt x="518" y="122"/>
                </a:lnTo>
                <a:lnTo>
                  <a:pt x="520" y="136"/>
                </a:lnTo>
                <a:lnTo>
                  <a:pt x="520" y="150"/>
                </a:lnTo>
                <a:lnTo>
                  <a:pt x="524" y="150"/>
                </a:lnTo>
                <a:lnTo>
                  <a:pt x="528" y="152"/>
                </a:lnTo>
                <a:lnTo>
                  <a:pt x="528" y="154"/>
                </a:lnTo>
                <a:lnTo>
                  <a:pt x="530" y="160"/>
                </a:lnTo>
                <a:lnTo>
                  <a:pt x="514" y="162"/>
                </a:lnTo>
                <a:lnTo>
                  <a:pt x="496" y="170"/>
                </a:lnTo>
                <a:lnTo>
                  <a:pt x="480" y="182"/>
                </a:lnTo>
                <a:lnTo>
                  <a:pt x="468" y="192"/>
                </a:lnTo>
                <a:lnTo>
                  <a:pt x="460" y="192"/>
                </a:lnTo>
                <a:lnTo>
                  <a:pt x="456" y="196"/>
                </a:lnTo>
                <a:lnTo>
                  <a:pt x="450" y="200"/>
                </a:lnTo>
                <a:lnTo>
                  <a:pt x="448" y="204"/>
                </a:lnTo>
                <a:lnTo>
                  <a:pt x="446" y="210"/>
                </a:lnTo>
                <a:lnTo>
                  <a:pt x="432" y="216"/>
                </a:lnTo>
                <a:lnTo>
                  <a:pt x="422" y="222"/>
                </a:lnTo>
                <a:lnTo>
                  <a:pt x="410" y="228"/>
                </a:lnTo>
                <a:lnTo>
                  <a:pt x="408" y="232"/>
                </a:lnTo>
                <a:lnTo>
                  <a:pt x="408" y="238"/>
                </a:lnTo>
                <a:lnTo>
                  <a:pt x="404" y="240"/>
                </a:lnTo>
                <a:lnTo>
                  <a:pt x="400" y="244"/>
                </a:lnTo>
                <a:lnTo>
                  <a:pt x="400" y="252"/>
                </a:lnTo>
                <a:lnTo>
                  <a:pt x="398" y="262"/>
                </a:lnTo>
                <a:lnTo>
                  <a:pt x="394" y="262"/>
                </a:lnTo>
                <a:lnTo>
                  <a:pt x="390" y="264"/>
                </a:lnTo>
                <a:lnTo>
                  <a:pt x="386" y="266"/>
                </a:lnTo>
                <a:lnTo>
                  <a:pt x="382" y="270"/>
                </a:lnTo>
                <a:lnTo>
                  <a:pt x="382" y="304"/>
                </a:lnTo>
                <a:lnTo>
                  <a:pt x="380" y="338"/>
                </a:lnTo>
                <a:lnTo>
                  <a:pt x="390" y="338"/>
                </a:lnTo>
                <a:lnTo>
                  <a:pt x="398" y="338"/>
                </a:lnTo>
                <a:lnTo>
                  <a:pt x="398" y="340"/>
                </a:lnTo>
                <a:lnTo>
                  <a:pt x="400" y="344"/>
                </a:lnTo>
                <a:lnTo>
                  <a:pt x="412" y="348"/>
                </a:lnTo>
                <a:lnTo>
                  <a:pt x="424" y="356"/>
                </a:lnTo>
                <a:lnTo>
                  <a:pt x="436" y="362"/>
                </a:lnTo>
                <a:lnTo>
                  <a:pt x="436" y="366"/>
                </a:lnTo>
                <a:lnTo>
                  <a:pt x="436" y="370"/>
                </a:lnTo>
                <a:lnTo>
                  <a:pt x="464" y="370"/>
                </a:lnTo>
                <a:lnTo>
                  <a:pt x="492" y="372"/>
                </a:lnTo>
                <a:lnTo>
                  <a:pt x="506" y="370"/>
                </a:lnTo>
                <a:lnTo>
                  <a:pt x="518" y="370"/>
                </a:lnTo>
                <a:lnTo>
                  <a:pt x="518" y="366"/>
                </a:lnTo>
                <a:lnTo>
                  <a:pt x="518" y="362"/>
                </a:lnTo>
                <a:lnTo>
                  <a:pt x="542" y="358"/>
                </a:lnTo>
                <a:lnTo>
                  <a:pt x="566" y="350"/>
                </a:lnTo>
                <a:lnTo>
                  <a:pt x="590" y="344"/>
                </a:lnTo>
                <a:lnTo>
                  <a:pt x="594" y="340"/>
                </a:lnTo>
                <a:lnTo>
                  <a:pt x="600" y="336"/>
                </a:lnTo>
                <a:lnTo>
                  <a:pt x="704" y="336"/>
                </a:lnTo>
                <a:lnTo>
                  <a:pt x="808" y="338"/>
                </a:lnTo>
                <a:lnTo>
                  <a:pt x="808" y="340"/>
                </a:lnTo>
                <a:lnTo>
                  <a:pt x="808" y="344"/>
                </a:lnTo>
                <a:lnTo>
                  <a:pt x="834" y="350"/>
                </a:lnTo>
                <a:lnTo>
                  <a:pt x="860" y="358"/>
                </a:lnTo>
                <a:lnTo>
                  <a:pt x="886" y="364"/>
                </a:lnTo>
                <a:lnTo>
                  <a:pt x="896" y="370"/>
                </a:lnTo>
                <a:lnTo>
                  <a:pt x="908" y="370"/>
                </a:lnTo>
                <a:lnTo>
                  <a:pt x="920" y="372"/>
                </a:lnTo>
                <a:lnTo>
                  <a:pt x="930" y="378"/>
                </a:lnTo>
                <a:lnTo>
                  <a:pt x="934" y="378"/>
                </a:lnTo>
                <a:lnTo>
                  <a:pt x="938" y="380"/>
                </a:lnTo>
                <a:lnTo>
                  <a:pt x="938" y="384"/>
                </a:lnTo>
                <a:lnTo>
                  <a:pt x="938" y="388"/>
                </a:lnTo>
                <a:lnTo>
                  <a:pt x="942" y="388"/>
                </a:lnTo>
                <a:lnTo>
                  <a:pt x="948" y="388"/>
                </a:lnTo>
                <a:lnTo>
                  <a:pt x="948" y="396"/>
                </a:lnTo>
                <a:lnTo>
                  <a:pt x="948" y="404"/>
                </a:lnTo>
                <a:lnTo>
                  <a:pt x="974" y="408"/>
                </a:lnTo>
                <a:lnTo>
                  <a:pt x="998" y="422"/>
                </a:lnTo>
                <a:lnTo>
                  <a:pt x="1002" y="422"/>
                </a:lnTo>
                <a:lnTo>
                  <a:pt x="1006" y="424"/>
                </a:lnTo>
                <a:lnTo>
                  <a:pt x="1008" y="424"/>
                </a:lnTo>
                <a:lnTo>
                  <a:pt x="1012" y="428"/>
                </a:lnTo>
                <a:lnTo>
                  <a:pt x="1024" y="428"/>
                </a:lnTo>
                <a:lnTo>
                  <a:pt x="1040" y="430"/>
                </a:lnTo>
                <a:lnTo>
                  <a:pt x="1040" y="426"/>
                </a:lnTo>
                <a:lnTo>
                  <a:pt x="1040" y="422"/>
                </a:lnTo>
                <a:lnTo>
                  <a:pt x="1062" y="422"/>
                </a:lnTo>
                <a:lnTo>
                  <a:pt x="1084" y="422"/>
                </a:lnTo>
                <a:lnTo>
                  <a:pt x="1086" y="418"/>
                </a:lnTo>
                <a:lnTo>
                  <a:pt x="1090" y="416"/>
                </a:lnTo>
                <a:lnTo>
                  <a:pt x="1092" y="414"/>
                </a:lnTo>
                <a:lnTo>
                  <a:pt x="1094" y="414"/>
                </a:lnTo>
                <a:lnTo>
                  <a:pt x="1098" y="414"/>
                </a:lnTo>
                <a:lnTo>
                  <a:pt x="1112" y="420"/>
                </a:lnTo>
                <a:lnTo>
                  <a:pt x="1126" y="422"/>
                </a:lnTo>
                <a:lnTo>
                  <a:pt x="1142" y="422"/>
                </a:lnTo>
                <a:lnTo>
                  <a:pt x="1146" y="432"/>
                </a:lnTo>
                <a:lnTo>
                  <a:pt x="1156" y="438"/>
                </a:lnTo>
                <a:lnTo>
                  <a:pt x="1168" y="440"/>
                </a:lnTo>
                <a:lnTo>
                  <a:pt x="1180" y="442"/>
                </a:lnTo>
                <a:lnTo>
                  <a:pt x="1190" y="446"/>
                </a:lnTo>
                <a:lnTo>
                  <a:pt x="1214" y="446"/>
                </a:lnTo>
                <a:lnTo>
                  <a:pt x="1236" y="448"/>
                </a:lnTo>
                <a:lnTo>
                  <a:pt x="1242" y="450"/>
                </a:lnTo>
                <a:lnTo>
                  <a:pt x="1246" y="454"/>
                </a:lnTo>
                <a:lnTo>
                  <a:pt x="1274" y="454"/>
                </a:lnTo>
                <a:lnTo>
                  <a:pt x="1302" y="454"/>
                </a:lnTo>
                <a:lnTo>
                  <a:pt x="1314" y="462"/>
                </a:lnTo>
                <a:lnTo>
                  <a:pt x="1326" y="468"/>
                </a:lnTo>
                <a:lnTo>
                  <a:pt x="1338" y="474"/>
                </a:lnTo>
                <a:lnTo>
                  <a:pt x="1350" y="480"/>
                </a:lnTo>
                <a:lnTo>
                  <a:pt x="1360" y="490"/>
                </a:lnTo>
                <a:lnTo>
                  <a:pt x="1366" y="504"/>
                </a:lnTo>
                <a:lnTo>
                  <a:pt x="1402" y="510"/>
                </a:lnTo>
                <a:lnTo>
                  <a:pt x="1438" y="514"/>
                </a:lnTo>
                <a:lnTo>
                  <a:pt x="1438" y="510"/>
                </a:lnTo>
                <a:lnTo>
                  <a:pt x="1440" y="506"/>
                </a:lnTo>
                <a:lnTo>
                  <a:pt x="1454" y="506"/>
                </a:lnTo>
                <a:lnTo>
                  <a:pt x="1468" y="506"/>
                </a:lnTo>
                <a:lnTo>
                  <a:pt x="1478" y="500"/>
                </a:lnTo>
                <a:lnTo>
                  <a:pt x="1486" y="490"/>
                </a:lnTo>
                <a:lnTo>
                  <a:pt x="1496" y="486"/>
                </a:lnTo>
                <a:lnTo>
                  <a:pt x="1512" y="480"/>
                </a:lnTo>
                <a:lnTo>
                  <a:pt x="1526" y="472"/>
                </a:lnTo>
                <a:lnTo>
                  <a:pt x="1536" y="466"/>
                </a:lnTo>
                <a:lnTo>
                  <a:pt x="1548" y="466"/>
                </a:lnTo>
                <a:lnTo>
                  <a:pt x="1560" y="464"/>
                </a:lnTo>
                <a:lnTo>
                  <a:pt x="1560" y="460"/>
                </a:lnTo>
                <a:lnTo>
                  <a:pt x="1560" y="454"/>
                </a:lnTo>
                <a:lnTo>
                  <a:pt x="1578" y="452"/>
                </a:lnTo>
                <a:lnTo>
                  <a:pt x="1596" y="448"/>
                </a:lnTo>
                <a:lnTo>
                  <a:pt x="1614" y="440"/>
                </a:lnTo>
                <a:lnTo>
                  <a:pt x="1648" y="440"/>
                </a:lnTo>
                <a:lnTo>
                  <a:pt x="1684" y="440"/>
                </a:lnTo>
                <a:lnTo>
                  <a:pt x="1688" y="442"/>
                </a:lnTo>
                <a:lnTo>
                  <a:pt x="1690" y="444"/>
                </a:lnTo>
                <a:lnTo>
                  <a:pt x="1692" y="446"/>
                </a:lnTo>
                <a:lnTo>
                  <a:pt x="1696" y="446"/>
                </a:lnTo>
                <a:lnTo>
                  <a:pt x="1700" y="448"/>
                </a:lnTo>
                <a:lnTo>
                  <a:pt x="1700" y="452"/>
                </a:lnTo>
                <a:lnTo>
                  <a:pt x="1700" y="454"/>
                </a:lnTo>
                <a:lnTo>
                  <a:pt x="1716" y="456"/>
                </a:lnTo>
                <a:lnTo>
                  <a:pt x="1732" y="456"/>
                </a:lnTo>
                <a:lnTo>
                  <a:pt x="1750" y="472"/>
                </a:lnTo>
                <a:lnTo>
                  <a:pt x="1770" y="484"/>
                </a:lnTo>
                <a:lnTo>
                  <a:pt x="1792" y="490"/>
                </a:lnTo>
                <a:lnTo>
                  <a:pt x="1794" y="494"/>
                </a:lnTo>
                <a:lnTo>
                  <a:pt x="1794" y="498"/>
                </a:lnTo>
                <a:lnTo>
                  <a:pt x="1810" y="496"/>
                </a:lnTo>
                <a:lnTo>
                  <a:pt x="1830" y="494"/>
                </a:lnTo>
                <a:lnTo>
                  <a:pt x="1848" y="490"/>
                </a:lnTo>
                <a:lnTo>
                  <a:pt x="1862" y="482"/>
                </a:lnTo>
                <a:lnTo>
                  <a:pt x="1890" y="480"/>
                </a:lnTo>
                <a:lnTo>
                  <a:pt x="1918" y="480"/>
                </a:lnTo>
                <a:lnTo>
                  <a:pt x="1924" y="476"/>
                </a:lnTo>
                <a:lnTo>
                  <a:pt x="1928" y="474"/>
                </a:lnTo>
                <a:lnTo>
                  <a:pt x="2024" y="474"/>
                </a:lnTo>
                <a:lnTo>
                  <a:pt x="2120" y="474"/>
                </a:lnTo>
                <a:lnTo>
                  <a:pt x="2126" y="478"/>
                </a:lnTo>
                <a:lnTo>
                  <a:pt x="2132" y="480"/>
                </a:lnTo>
                <a:lnTo>
                  <a:pt x="2138" y="480"/>
                </a:lnTo>
                <a:lnTo>
                  <a:pt x="2146" y="482"/>
                </a:lnTo>
                <a:lnTo>
                  <a:pt x="2146" y="486"/>
                </a:lnTo>
                <a:lnTo>
                  <a:pt x="2146" y="490"/>
                </a:lnTo>
                <a:lnTo>
                  <a:pt x="2156" y="490"/>
                </a:lnTo>
                <a:lnTo>
                  <a:pt x="2166" y="490"/>
                </a:lnTo>
                <a:lnTo>
                  <a:pt x="2166" y="496"/>
                </a:lnTo>
                <a:lnTo>
                  <a:pt x="2164" y="502"/>
                </a:lnTo>
                <a:lnTo>
                  <a:pt x="2164" y="506"/>
                </a:lnTo>
                <a:lnTo>
                  <a:pt x="2160" y="512"/>
                </a:lnTo>
                <a:lnTo>
                  <a:pt x="2156" y="516"/>
                </a:lnTo>
                <a:lnTo>
                  <a:pt x="2156" y="522"/>
                </a:lnTo>
                <a:lnTo>
                  <a:pt x="2156" y="534"/>
                </a:lnTo>
                <a:lnTo>
                  <a:pt x="2156" y="548"/>
                </a:lnTo>
                <a:lnTo>
                  <a:pt x="2156" y="560"/>
                </a:lnTo>
                <a:lnTo>
                  <a:pt x="2156" y="564"/>
                </a:lnTo>
                <a:lnTo>
                  <a:pt x="2160" y="568"/>
                </a:lnTo>
                <a:lnTo>
                  <a:pt x="2164" y="570"/>
                </a:lnTo>
                <a:lnTo>
                  <a:pt x="2164" y="594"/>
                </a:lnTo>
                <a:lnTo>
                  <a:pt x="2164" y="618"/>
                </a:lnTo>
                <a:lnTo>
                  <a:pt x="2154" y="626"/>
                </a:lnTo>
                <a:lnTo>
                  <a:pt x="2150" y="634"/>
                </a:lnTo>
                <a:lnTo>
                  <a:pt x="2148" y="640"/>
                </a:lnTo>
                <a:lnTo>
                  <a:pt x="2146" y="652"/>
                </a:lnTo>
                <a:lnTo>
                  <a:pt x="2136" y="660"/>
                </a:lnTo>
                <a:lnTo>
                  <a:pt x="2128" y="668"/>
                </a:lnTo>
                <a:lnTo>
                  <a:pt x="2128" y="674"/>
                </a:lnTo>
                <a:lnTo>
                  <a:pt x="2126" y="686"/>
                </a:lnTo>
                <a:lnTo>
                  <a:pt x="2126" y="700"/>
                </a:lnTo>
                <a:lnTo>
                  <a:pt x="2128" y="712"/>
                </a:lnTo>
                <a:lnTo>
                  <a:pt x="2128" y="716"/>
                </a:lnTo>
                <a:lnTo>
                  <a:pt x="2134" y="722"/>
                </a:lnTo>
                <a:lnTo>
                  <a:pt x="2138" y="726"/>
                </a:lnTo>
                <a:lnTo>
                  <a:pt x="2142" y="730"/>
                </a:lnTo>
                <a:lnTo>
                  <a:pt x="2144" y="736"/>
                </a:lnTo>
                <a:lnTo>
                  <a:pt x="2146" y="742"/>
                </a:lnTo>
                <a:lnTo>
                  <a:pt x="2156" y="744"/>
                </a:lnTo>
                <a:lnTo>
                  <a:pt x="2164" y="744"/>
                </a:lnTo>
                <a:lnTo>
                  <a:pt x="2168" y="744"/>
                </a:lnTo>
                <a:lnTo>
                  <a:pt x="2170" y="746"/>
                </a:lnTo>
                <a:lnTo>
                  <a:pt x="2172" y="752"/>
                </a:lnTo>
                <a:lnTo>
                  <a:pt x="2174" y="758"/>
                </a:lnTo>
                <a:lnTo>
                  <a:pt x="2174" y="766"/>
                </a:lnTo>
                <a:lnTo>
                  <a:pt x="2180" y="778"/>
                </a:lnTo>
                <a:lnTo>
                  <a:pt x="2184" y="788"/>
                </a:lnTo>
                <a:lnTo>
                  <a:pt x="2190" y="800"/>
                </a:lnTo>
                <a:lnTo>
                  <a:pt x="2190" y="810"/>
                </a:lnTo>
                <a:lnTo>
                  <a:pt x="2190" y="822"/>
                </a:lnTo>
                <a:lnTo>
                  <a:pt x="2188" y="826"/>
                </a:lnTo>
                <a:lnTo>
                  <a:pt x="2184" y="830"/>
                </a:lnTo>
                <a:lnTo>
                  <a:pt x="2184" y="832"/>
                </a:lnTo>
                <a:lnTo>
                  <a:pt x="2182" y="838"/>
                </a:lnTo>
                <a:lnTo>
                  <a:pt x="2174" y="838"/>
                </a:lnTo>
                <a:lnTo>
                  <a:pt x="2166" y="838"/>
                </a:lnTo>
                <a:lnTo>
                  <a:pt x="2164" y="840"/>
                </a:lnTo>
                <a:lnTo>
                  <a:pt x="2164" y="844"/>
                </a:lnTo>
                <a:lnTo>
                  <a:pt x="2156" y="848"/>
                </a:lnTo>
                <a:lnTo>
                  <a:pt x="2152" y="850"/>
                </a:lnTo>
                <a:lnTo>
                  <a:pt x="2148" y="856"/>
                </a:lnTo>
                <a:lnTo>
                  <a:pt x="2146" y="862"/>
                </a:lnTo>
                <a:lnTo>
                  <a:pt x="2146" y="870"/>
                </a:lnTo>
                <a:lnTo>
                  <a:pt x="2136" y="870"/>
                </a:lnTo>
                <a:lnTo>
                  <a:pt x="2128" y="872"/>
                </a:lnTo>
                <a:lnTo>
                  <a:pt x="2128" y="874"/>
                </a:lnTo>
                <a:lnTo>
                  <a:pt x="2126" y="880"/>
                </a:lnTo>
                <a:lnTo>
                  <a:pt x="2122" y="880"/>
                </a:lnTo>
                <a:lnTo>
                  <a:pt x="2118" y="880"/>
                </a:lnTo>
                <a:lnTo>
                  <a:pt x="2116" y="894"/>
                </a:lnTo>
                <a:lnTo>
                  <a:pt x="2116" y="910"/>
                </a:lnTo>
                <a:lnTo>
                  <a:pt x="2106" y="918"/>
                </a:lnTo>
                <a:lnTo>
                  <a:pt x="2096" y="928"/>
                </a:lnTo>
                <a:lnTo>
                  <a:pt x="2080" y="932"/>
                </a:lnTo>
                <a:lnTo>
                  <a:pt x="2074" y="940"/>
                </a:lnTo>
                <a:lnTo>
                  <a:pt x="2072" y="952"/>
                </a:lnTo>
                <a:lnTo>
                  <a:pt x="2070" y="968"/>
                </a:lnTo>
                <a:lnTo>
                  <a:pt x="2066" y="970"/>
                </a:lnTo>
                <a:lnTo>
                  <a:pt x="2064" y="974"/>
                </a:lnTo>
                <a:lnTo>
                  <a:pt x="2062" y="976"/>
                </a:lnTo>
                <a:lnTo>
                  <a:pt x="2062" y="982"/>
                </a:lnTo>
                <a:lnTo>
                  <a:pt x="2048" y="982"/>
                </a:lnTo>
                <a:lnTo>
                  <a:pt x="2034" y="982"/>
                </a:lnTo>
                <a:lnTo>
                  <a:pt x="2034" y="984"/>
                </a:lnTo>
                <a:lnTo>
                  <a:pt x="2034" y="988"/>
                </a:lnTo>
                <a:lnTo>
                  <a:pt x="2010" y="994"/>
                </a:lnTo>
                <a:lnTo>
                  <a:pt x="1986" y="1000"/>
                </a:lnTo>
                <a:lnTo>
                  <a:pt x="1982" y="1004"/>
                </a:lnTo>
                <a:lnTo>
                  <a:pt x="1980" y="1008"/>
                </a:lnTo>
                <a:lnTo>
                  <a:pt x="1978" y="1072"/>
                </a:lnTo>
                <a:lnTo>
                  <a:pt x="1976" y="1138"/>
                </a:lnTo>
                <a:lnTo>
                  <a:pt x="1974" y="1138"/>
                </a:lnTo>
                <a:lnTo>
                  <a:pt x="1972" y="1140"/>
                </a:lnTo>
                <a:lnTo>
                  <a:pt x="1970" y="1142"/>
                </a:lnTo>
                <a:lnTo>
                  <a:pt x="1966" y="1142"/>
                </a:lnTo>
                <a:lnTo>
                  <a:pt x="1960" y="1144"/>
                </a:lnTo>
                <a:lnTo>
                  <a:pt x="1952" y="1152"/>
                </a:lnTo>
                <a:lnTo>
                  <a:pt x="1946" y="1158"/>
                </a:lnTo>
                <a:lnTo>
                  <a:pt x="1944" y="1164"/>
                </a:lnTo>
                <a:lnTo>
                  <a:pt x="1942" y="1176"/>
                </a:lnTo>
                <a:lnTo>
                  <a:pt x="1950" y="1182"/>
                </a:lnTo>
                <a:lnTo>
                  <a:pt x="1958" y="1190"/>
                </a:lnTo>
                <a:lnTo>
                  <a:pt x="1958" y="1208"/>
                </a:lnTo>
                <a:lnTo>
                  <a:pt x="1958" y="1230"/>
                </a:lnTo>
                <a:lnTo>
                  <a:pt x="1952" y="1240"/>
                </a:lnTo>
                <a:lnTo>
                  <a:pt x="1950" y="1254"/>
                </a:lnTo>
                <a:lnTo>
                  <a:pt x="1952" y="1268"/>
                </a:lnTo>
                <a:lnTo>
                  <a:pt x="1960" y="1276"/>
                </a:lnTo>
                <a:lnTo>
                  <a:pt x="1972" y="1286"/>
                </a:lnTo>
                <a:lnTo>
                  <a:pt x="1990" y="1286"/>
                </a:lnTo>
                <a:lnTo>
                  <a:pt x="2010" y="1286"/>
                </a:lnTo>
                <a:lnTo>
                  <a:pt x="2012" y="1290"/>
                </a:lnTo>
                <a:lnTo>
                  <a:pt x="2014" y="1290"/>
                </a:lnTo>
                <a:lnTo>
                  <a:pt x="2018" y="1292"/>
                </a:lnTo>
                <a:lnTo>
                  <a:pt x="2020" y="1294"/>
                </a:lnTo>
                <a:lnTo>
                  <a:pt x="2024" y="1294"/>
                </a:lnTo>
                <a:lnTo>
                  <a:pt x="2026" y="1298"/>
                </a:lnTo>
                <a:lnTo>
                  <a:pt x="2028" y="1302"/>
                </a:lnTo>
                <a:lnTo>
                  <a:pt x="2030" y="1306"/>
                </a:lnTo>
                <a:lnTo>
                  <a:pt x="2034" y="1308"/>
                </a:lnTo>
                <a:lnTo>
                  <a:pt x="2034" y="1324"/>
                </a:lnTo>
                <a:lnTo>
                  <a:pt x="2034" y="1338"/>
                </a:lnTo>
                <a:lnTo>
                  <a:pt x="2030" y="1342"/>
                </a:lnTo>
                <a:lnTo>
                  <a:pt x="2028" y="1344"/>
                </a:lnTo>
                <a:lnTo>
                  <a:pt x="2010" y="1354"/>
                </a:lnTo>
                <a:lnTo>
                  <a:pt x="2000" y="1366"/>
                </a:lnTo>
                <a:lnTo>
                  <a:pt x="1998" y="1382"/>
                </a:lnTo>
                <a:lnTo>
                  <a:pt x="1998" y="1406"/>
                </a:lnTo>
                <a:lnTo>
                  <a:pt x="1988" y="1406"/>
                </a:lnTo>
                <a:lnTo>
                  <a:pt x="1978" y="1406"/>
                </a:lnTo>
                <a:lnTo>
                  <a:pt x="1978" y="1410"/>
                </a:lnTo>
                <a:lnTo>
                  <a:pt x="1978" y="1414"/>
                </a:lnTo>
                <a:lnTo>
                  <a:pt x="1896" y="1414"/>
                </a:lnTo>
                <a:lnTo>
                  <a:pt x="1812" y="1414"/>
                </a:lnTo>
                <a:lnTo>
                  <a:pt x="1806" y="1418"/>
                </a:lnTo>
                <a:lnTo>
                  <a:pt x="1802" y="1422"/>
                </a:lnTo>
                <a:lnTo>
                  <a:pt x="1784" y="1414"/>
                </a:lnTo>
                <a:lnTo>
                  <a:pt x="1766" y="1414"/>
                </a:lnTo>
                <a:lnTo>
                  <a:pt x="1746" y="1414"/>
                </a:lnTo>
                <a:lnTo>
                  <a:pt x="1742" y="1404"/>
                </a:lnTo>
                <a:lnTo>
                  <a:pt x="1732" y="1396"/>
                </a:lnTo>
                <a:lnTo>
                  <a:pt x="1722" y="1386"/>
                </a:lnTo>
                <a:lnTo>
                  <a:pt x="1714" y="1380"/>
                </a:lnTo>
                <a:lnTo>
                  <a:pt x="1706" y="1380"/>
                </a:lnTo>
                <a:lnTo>
                  <a:pt x="1700" y="1378"/>
                </a:lnTo>
                <a:lnTo>
                  <a:pt x="1692" y="1374"/>
                </a:lnTo>
                <a:lnTo>
                  <a:pt x="1686" y="1370"/>
                </a:lnTo>
                <a:lnTo>
                  <a:pt x="1656" y="1370"/>
                </a:lnTo>
                <a:lnTo>
                  <a:pt x="1638" y="1370"/>
                </a:lnTo>
                <a:lnTo>
                  <a:pt x="1626" y="1370"/>
                </a:lnTo>
                <a:lnTo>
                  <a:pt x="1620" y="1370"/>
                </a:lnTo>
                <a:lnTo>
                  <a:pt x="1618" y="1370"/>
                </a:lnTo>
                <a:lnTo>
                  <a:pt x="1616" y="1372"/>
                </a:lnTo>
                <a:lnTo>
                  <a:pt x="1610" y="1376"/>
                </a:lnTo>
                <a:lnTo>
                  <a:pt x="1604" y="1378"/>
                </a:lnTo>
                <a:lnTo>
                  <a:pt x="1596" y="1380"/>
                </a:lnTo>
                <a:lnTo>
                  <a:pt x="1588" y="1380"/>
                </a:lnTo>
                <a:lnTo>
                  <a:pt x="1580" y="1396"/>
                </a:lnTo>
                <a:lnTo>
                  <a:pt x="1568" y="1408"/>
                </a:lnTo>
                <a:lnTo>
                  <a:pt x="1552" y="1414"/>
                </a:lnTo>
                <a:lnTo>
                  <a:pt x="1552" y="1422"/>
                </a:lnTo>
                <a:lnTo>
                  <a:pt x="1550" y="1430"/>
                </a:lnTo>
                <a:lnTo>
                  <a:pt x="1522" y="1430"/>
                </a:lnTo>
                <a:lnTo>
                  <a:pt x="1492" y="1430"/>
                </a:lnTo>
                <a:lnTo>
                  <a:pt x="1482" y="1422"/>
                </a:lnTo>
                <a:lnTo>
                  <a:pt x="1472" y="1414"/>
                </a:lnTo>
                <a:lnTo>
                  <a:pt x="1454" y="1412"/>
                </a:lnTo>
                <a:lnTo>
                  <a:pt x="1440" y="1406"/>
                </a:lnTo>
                <a:lnTo>
                  <a:pt x="1428" y="1400"/>
                </a:lnTo>
                <a:lnTo>
                  <a:pt x="1412" y="1396"/>
                </a:lnTo>
                <a:lnTo>
                  <a:pt x="1410" y="1392"/>
                </a:lnTo>
                <a:lnTo>
                  <a:pt x="1410" y="1388"/>
                </a:lnTo>
                <a:lnTo>
                  <a:pt x="1398" y="1384"/>
                </a:lnTo>
                <a:lnTo>
                  <a:pt x="1384" y="1380"/>
                </a:lnTo>
                <a:lnTo>
                  <a:pt x="1374" y="1372"/>
                </a:lnTo>
                <a:close/>
              </a:path>
            </a:pathLst>
          </a:custGeom>
          <a:solidFill>
            <a:srgbClr val="C00000">
              <a:alpha val="75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126171" y="1227414"/>
            <a:ext cx="2530939" cy="1628919"/>
          </a:xfrm>
          <a:custGeom>
            <a:avLst/>
            <a:gdLst>
              <a:gd name="T0" fmla="*/ 0 w 2144"/>
              <a:gd name="T1" fmla="*/ 1114 h 1380"/>
              <a:gd name="T2" fmla="*/ 104 w 2144"/>
              <a:gd name="T3" fmla="*/ 938 h 1380"/>
              <a:gd name="T4" fmla="*/ 138 w 2144"/>
              <a:gd name="T5" fmla="*/ 888 h 1380"/>
              <a:gd name="T6" fmla="*/ 202 w 2144"/>
              <a:gd name="T7" fmla="*/ 830 h 1380"/>
              <a:gd name="T8" fmla="*/ 240 w 2144"/>
              <a:gd name="T9" fmla="*/ 794 h 1380"/>
              <a:gd name="T10" fmla="*/ 210 w 2144"/>
              <a:gd name="T11" fmla="*/ 686 h 1380"/>
              <a:gd name="T12" fmla="*/ 210 w 2144"/>
              <a:gd name="T13" fmla="*/ 584 h 1380"/>
              <a:gd name="T14" fmla="*/ 218 w 2144"/>
              <a:gd name="T15" fmla="*/ 460 h 1380"/>
              <a:gd name="T16" fmla="*/ 278 w 2144"/>
              <a:gd name="T17" fmla="*/ 464 h 1380"/>
              <a:gd name="T18" fmla="*/ 462 w 2144"/>
              <a:gd name="T19" fmla="*/ 516 h 1380"/>
              <a:gd name="T20" fmla="*/ 612 w 2144"/>
              <a:gd name="T21" fmla="*/ 478 h 1380"/>
              <a:gd name="T22" fmla="*/ 732 w 2144"/>
              <a:gd name="T23" fmla="*/ 356 h 1380"/>
              <a:gd name="T24" fmla="*/ 792 w 2144"/>
              <a:gd name="T25" fmla="*/ 288 h 1380"/>
              <a:gd name="T26" fmla="*/ 874 w 2144"/>
              <a:gd name="T27" fmla="*/ 236 h 1380"/>
              <a:gd name="T28" fmla="*/ 928 w 2144"/>
              <a:gd name="T29" fmla="*/ 190 h 1380"/>
              <a:gd name="T30" fmla="*/ 1056 w 2144"/>
              <a:gd name="T31" fmla="*/ 122 h 1380"/>
              <a:gd name="T32" fmla="*/ 1208 w 2144"/>
              <a:gd name="T33" fmla="*/ 82 h 1380"/>
              <a:gd name="T34" fmla="*/ 1418 w 2144"/>
              <a:gd name="T35" fmla="*/ 42 h 1380"/>
              <a:gd name="T36" fmla="*/ 1568 w 2144"/>
              <a:gd name="T37" fmla="*/ 8 h 1380"/>
              <a:gd name="T38" fmla="*/ 1768 w 2144"/>
              <a:gd name="T39" fmla="*/ 18 h 1380"/>
              <a:gd name="T40" fmla="*/ 1850 w 2144"/>
              <a:gd name="T41" fmla="*/ 82 h 1380"/>
              <a:gd name="T42" fmla="*/ 1962 w 2144"/>
              <a:gd name="T43" fmla="*/ 86 h 1380"/>
              <a:gd name="T44" fmla="*/ 2086 w 2144"/>
              <a:gd name="T45" fmla="*/ 84 h 1380"/>
              <a:gd name="T46" fmla="*/ 2128 w 2144"/>
              <a:gd name="T47" fmla="*/ 62 h 1380"/>
              <a:gd name="T48" fmla="*/ 2138 w 2144"/>
              <a:gd name="T49" fmla="*/ 126 h 1380"/>
              <a:gd name="T50" fmla="*/ 2060 w 2144"/>
              <a:gd name="T51" fmla="*/ 208 h 1380"/>
              <a:gd name="T52" fmla="*/ 1934 w 2144"/>
              <a:gd name="T53" fmla="*/ 262 h 1380"/>
              <a:gd name="T54" fmla="*/ 1884 w 2144"/>
              <a:gd name="T55" fmla="*/ 344 h 1380"/>
              <a:gd name="T56" fmla="*/ 1790 w 2144"/>
              <a:gd name="T57" fmla="*/ 356 h 1380"/>
              <a:gd name="T58" fmla="*/ 1800 w 2144"/>
              <a:gd name="T59" fmla="*/ 448 h 1380"/>
              <a:gd name="T60" fmla="*/ 1714 w 2144"/>
              <a:gd name="T61" fmla="*/ 414 h 1380"/>
              <a:gd name="T62" fmla="*/ 1654 w 2144"/>
              <a:gd name="T63" fmla="*/ 430 h 1380"/>
              <a:gd name="T64" fmla="*/ 1610 w 2144"/>
              <a:gd name="T65" fmla="*/ 482 h 1380"/>
              <a:gd name="T66" fmla="*/ 1568 w 2144"/>
              <a:gd name="T67" fmla="*/ 508 h 1380"/>
              <a:gd name="T68" fmla="*/ 1542 w 2144"/>
              <a:gd name="T69" fmla="*/ 534 h 1380"/>
              <a:gd name="T70" fmla="*/ 1476 w 2144"/>
              <a:gd name="T71" fmla="*/ 596 h 1380"/>
              <a:gd name="T72" fmla="*/ 1430 w 2144"/>
              <a:gd name="T73" fmla="*/ 680 h 1380"/>
              <a:gd name="T74" fmla="*/ 1338 w 2144"/>
              <a:gd name="T75" fmla="*/ 760 h 1380"/>
              <a:gd name="T76" fmla="*/ 1212 w 2144"/>
              <a:gd name="T77" fmla="*/ 736 h 1380"/>
              <a:gd name="T78" fmla="*/ 1104 w 2144"/>
              <a:gd name="T79" fmla="*/ 622 h 1380"/>
              <a:gd name="T80" fmla="*/ 1056 w 2144"/>
              <a:gd name="T81" fmla="*/ 582 h 1380"/>
              <a:gd name="T82" fmla="*/ 986 w 2144"/>
              <a:gd name="T83" fmla="*/ 618 h 1380"/>
              <a:gd name="T84" fmla="*/ 862 w 2144"/>
              <a:gd name="T85" fmla="*/ 748 h 1380"/>
              <a:gd name="T86" fmla="*/ 900 w 2144"/>
              <a:gd name="T87" fmla="*/ 794 h 1380"/>
              <a:gd name="T88" fmla="*/ 930 w 2144"/>
              <a:gd name="T89" fmla="*/ 838 h 1380"/>
              <a:gd name="T90" fmla="*/ 966 w 2144"/>
              <a:gd name="T91" fmla="*/ 878 h 1380"/>
              <a:gd name="T92" fmla="*/ 954 w 2144"/>
              <a:gd name="T93" fmla="*/ 990 h 1380"/>
              <a:gd name="T94" fmla="*/ 948 w 2144"/>
              <a:gd name="T95" fmla="*/ 1050 h 1380"/>
              <a:gd name="T96" fmla="*/ 954 w 2144"/>
              <a:gd name="T97" fmla="*/ 1104 h 1380"/>
              <a:gd name="T98" fmla="*/ 1020 w 2144"/>
              <a:gd name="T99" fmla="*/ 1148 h 1380"/>
              <a:gd name="T100" fmla="*/ 986 w 2144"/>
              <a:gd name="T101" fmla="*/ 1226 h 1380"/>
              <a:gd name="T102" fmla="*/ 932 w 2144"/>
              <a:gd name="T103" fmla="*/ 1276 h 1380"/>
              <a:gd name="T104" fmla="*/ 900 w 2144"/>
              <a:gd name="T105" fmla="*/ 1316 h 1380"/>
              <a:gd name="T106" fmla="*/ 674 w 2144"/>
              <a:gd name="T107" fmla="*/ 1338 h 1380"/>
              <a:gd name="T108" fmla="*/ 566 w 2144"/>
              <a:gd name="T109" fmla="*/ 1346 h 1380"/>
              <a:gd name="T110" fmla="*/ 428 w 2144"/>
              <a:gd name="T111" fmla="*/ 1370 h 1380"/>
              <a:gd name="T112" fmla="*/ 268 w 2144"/>
              <a:gd name="T113" fmla="*/ 1370 h 1380"/>
              <a:gd name="T114" fmla="*/ 128 w 2144"/>
              <a:gd name="T115" fmla="*/ 1364 h 1380"/>
              <a:gd name="T116" fmla="*/ 62 w 2144"/>
              <a:gd name="T117" fmla="*/ 1356 h 1380"/>
              <a:gd name="T118" fmla="*/ 80 w 2144"/>
              <a:gd name="T119" fmla="*/ 1236 h 1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44" h="1380">
                <a:moveTo>
                  <a:pt x="14" y="1184"/>
                </a:moveTo>
                <a:lnTo>
                  <a:pt x="16" y="1178"/>
                </a:lnTo>
                <a:lnTo>
                  <a:pt x="16" y="1166"/>
                </a:lnTo>
                <a:lnTo>
                  <a:pt x="16" y="1152"/>
                </a:lnTo>
                <a:lnTo>
                  <a:pt x="16" y="1142"/>
                </a:lnTo>
                <a:lnTo>
                  <a:pt x="14" y="1136"/>
                </a:lnTo>
                <a:lnTo>
                  <a:pt x="10" y="1132"/>
                </a:lnTo>
                <a:lnTo>
                  <a:pt x="6" y="1128"/>
                </a:lnTo>
                <a:lnTo>
                  <a:pt x="2" y="1124"/>
                </a:lnTo>
                <a:lnTo>
                  <a:pt x="0" y="1120"/>
                </a:lnTo>
                <a:lnTo>
                  <a:pt x="0" y="1114"/>
                </a:lnTo>
                <a:lnTo>
                  <a:pt x="16" y="1102"/>
                </a:lnTo>
                <a:lnTo>
                  <a:pt x="34" y="1090"/>
                </a:lnTo>
                <a:lnTo>
                  <a:pt x="34" y="1026"/>
                </a:lnTo>
                <a:lnTo>
                  <a:pt x="36" y="962"/>
                </a:lnTo>
                <a:lnTo>
                  <a:pt x="44" y="956"/>
                </a:lnTo>
                <a:lnTo>
                  <a:pt x="60" y="952"/>
                </a:lnTo>
                <a:lnTo>
                  <a:pt x="78" y="948"/>
                </a:lnTo>
                <a:lnTo>
                  <a:pt x="90" y="946"/>
                </a:lnTo>
                <a:lnTo>
                  <a:pt x="90" y="942"/>
                </a:lnTo>
                <a:lnTo>
                  <a:pt x="90" y="938"/>
                </a:lnTo>
                <a:lnTo>
                  <a:pt x="104" y="938"/>
                </a:lnTo>
                <a:lnTo>
                  <a:pt x="118" y="938"/>
                </a:lnTo>
                <a:lnTo>
                  <a:pt x="120" y="932"/>
                </a:lnTo>
                <a:lnTo>
                  <a:pt x="120" y="928"/>
                </a:lnTo>
                <a:lnTo>
                  <a:pt x="122" y="926"/>
                </a:lnTo>
                <a:lnTo>
                  <a:pt x="126" y="922"/>
                </a:lnTo>
                <a:lnTo>
                  <a:pt x="128" y="908"/>
                </a:lnTo>
                <a:lnTo>
                  <a:pt x="130" y="894"/>
                </a:lnTo>
                <a:lnTo>
                  <a:pt x="132" y="892"/>
                </a:lnTo>
                <a:lnTo>
                  <a:pt x="134" y="890"/>
                </a:lnTo>
                <a:lnTo>
                  <a:pt x="136" y="890"/>
                </a:lnTo>
                <a:lnTo>
                  <a:pt x="138" y="888"/>
                </a:lnTo>
                <a:lnTo>
                  <a:pt x="144" y="888"/>
                </a:lnTo>
                <a:lnTo>
                  <a:pt x="158" y="874"/>
                </a:lnTo>
                <a:lnTo>
                  <a:pt x="172" y="862"/>
                </a:lnTo>
                <a:lnTo>
                  <a:pt x="174" y="850"/>
                </a:lnTo>
                <a:lnTo>
                  <a:pt x="174" y="836"/>
                </a:lnTo>
                <a:lnTo>
                  <a:pt x="178" y="836"/>
                </a:lnTo>
                <a:lnTo>
                  <a:pt x="184" y="836"/>
                </a:lnTo>
                <a:lnTo>
                  <a:pt x="184" y="832"/>
                </a:lnTo>
                <a:lnTo>
                  <a:pt x="184" y="830"/>
                </a:lnTo>
                <a:lnTo>
                  <a:pt x="192" y="830"/>
                </a:lnTo>
                <a:lnTo>
                  <a:pt x="202" y="830"/>
                </a:lnTo>
                <a:lnTo>
                  <a:pt x="202" y="820"/>
                </a:lnTo>
                <a:lnTo>
                  <a:pt x="202" y="814"/>
                </a:lnTo>
                <a:lnTo>
                  <a:pt x="202" y="810"/>
                </a:lnTo>
                <a:lnTo>
                  <a:pt x="204" y="808"/>
                </a:lnTo>
                <a:lnTo>
                  <a:pt x="208" y="806"/>
                </a:lnTo>
                <a:lnTo>
                  <a:pt x="214" y="806"/>
                </a:lnTo>
                <a:lnTo>
                  <a:pt x="220" y="804"/>
                </a:lnTo>
                <a:lnTo>
                  <a:pt x="220" y="800"/>
                </a:lnTo>
                <a:lnTo>
                  <a:pt x="222" y="796"/>
                </a:lnTo>
                <a:lnTo>
                  <a:pt x="230" y="794"/>
                </a:lnTo>
                <a:lnTo>
                  <a:pt x="240" y="794"/>
                </a:lnTo>
                <a:lnTo>
                  <a:pt x="240" y="788"/>
                </a:lnTo>
                <a:lnTo>
                  <a:pt x="240" y="782"/>
                </a:lnTo>
                <a:lnTo>
                  <a:pt x="244" y="780"/>
                </a:lnTo>
                <a:lnTo>
                  <a:pt x="248" y="778"/>
                </a:lnTo>
                <a:lnTo>
                  <a:pt x="248" y="762"/>
                </a:lnTo>
                <a:lnTo>
                  <a:pt x="248" y="746"/>
                </a:lnTo>
                <a:lnTo>
                  <a:pt x="238" y="734"/>
                </a:lnTo>
                <a:lnTo>
                  <a:pt x="234" y="718"/>
                </a:lnTo>
                <a:lnTo>
                  <a:pt x="228" y="702"/>
                </a:lnTo>
                <a:lnTo>
                  <a:pt x="220" y="686"/>
                </a:lnTo>
                <a:lnTo>
                  <a:pt x="210" y="686"/>
                </a:lnTo>
                <a:lnTo>
                  <a:pt x="202" y="686"/>
                </a:lnTo>
                <a:lnTo>
                  <a:pt x="200" y="678"/>
                </a:lnTo>
                <a:lnTo>
                  <a:pt x="196" y="674"/>
                </a:lnTo>
                <a:lnTo>
                  <a:pt x="190" y="668"/>
                </a:lnTo>
                <a:lnTo>
                  <a:pt x="186" y="662"/>
                </a:lnTo>
                <a:lnTo>
                  <a:pt x="186" y="642"/>
                </a:lnTo>
                <a:lnTo>
                  <a:pt x="186" y="620"/>
                </a:lnTo>
                <a:lnTo>
                  <a:pt x="192" y="614"/>
                </a:lnTo>
                <a:lnTo>
                  <a:pt x="200" y="608"/>
                </a:lnTo>
                <a:lnTo>
                  <a:pt x="204" y="594"/>
                </a:lnTo>
                <a:lnTo>
                  <a:pt x="210" y="584"/>
                </a:lnTo>
                <a:lnTo>
                  <a:pt x="220" y="574"/>
                </a:lnTo>
                <a:lnTo>
                  <a:pt x="222" y="568"/>
                </a:lnTo>
                <a:lnTo>
                  <a:pt x="222" y="554"/>
                </a:lnTo>
                <a:lnTo>
                  <a:pt x="222" y="538"/>
                </a:lnTo>
                <a:lnTo>
                  <a:pt x="222" y="522"/>
                </a:lnTo>
                <a:lnTo>
                  <a:pt x="220" y="516"/>
                </a:lnTo>
                <a:lnTo>
                  <a:pt x="212" y="504"/>
                </a:lnTo>
                <a:lnTo>
                  <a:pt x="212" y="488"/>
                </a:lnTo>
                <a:lnTo>
                  <a:pt x="212" y="470"/>
                </a:lnTo>
                <a:lnTo>
                  <a:pt x="216" y="466"/>
                </a:lnTo>
                <a:lnTo>
                  <a:pt x="218" y="460"/>
                </a:lnTo>
                <a:lnTo>
                  <a:pt x="220" y="454"/>
                </a:lnTo>
                <a:lnTo>
                  <a:pt x="220" y="446"/>
                </a:lnTo>
                <a:lnTo>
                  <a:pt x="220" y="440"/>
                </a:lnTo>
                <a:lnTo>
                  <a:pt x="226" y="440"/>
                </a:lnTo>
                <a:lnTo>
                  <a:pt x="230" y="440"/>
                </a:lnTo>
                <a:lnTo>
                  <a:pt x="234" y="448"/>
                </a:lnTo>
                <a:lnTo>
                  <a:pt x="240" y="454"/>
                </a:lnTo>
                <a:lnTo>
                  <a:pt x="250" y="456"/>
                </a:lnTo>
                <a:lnTo>
                  <a:pt x="260" y="458"/>
                </a:lnTo>
                <a:lnTo>
                  <a:pt x="272" y="460"/>
                </a:lnTo>
                <a:lnTo>
                  <a:pt x="278" y="464"/>
                </a:lnTo>
                <a:lnTo>
                  <a:pt x="304" y="474"/>
                </a:lnTo>
                <a:lnTo>
                  <a:pt x="330" y="484"/>
                </a:lnTo>
                <a:lnTo>
                  <a:pt x="356" y="492"/>
                </a:lnTo>
                <a:lnTo>
                  <a:pt x="362" y="498"/>
                </a:lnTo>
                <a:lnTo>
                  <a:pt x="372" y="506"/>
                </a:lnTo>
                <a:lnTo>
                  <a:pt x="386" y="506"/>
                </a:lnTo>
                <a:lnTo>
                  <a:pt x="402" y="506"/>
                </a:lnTo>
                <a:lnTo>
                  <a:pt x="416" y="508"/>
                </a:lnTo>
                <a:lnTo>
                  <a:pt x="428" y="516"/>
                </a:lnTo>
                <a:lnTo>
                  <a:pt x="444" y="516"/>
                </a:lnTo>
                <a:lnTo>
                  <a:pt x="462" y="516"/>
                </a:lnTo>
                <a:lnTo>
                  <a:pt x="470" y="508"/>
                </a:lnTo>
                <a:lnTo>
                  <a:pt x="484" y="506"/>
                </a:lnTo>
                <a:lnTo>
                  <a:pt x="498" y="506"/>
                </a:lnTo>
                <a:lnTo>
                  <a:pt x="510" y="506"/>
                </a:lnTo>
                <a:lnTo>
                  <a:pt x="522" y="500"/>
                </a:lnTo>
                <a:lnTo>
                  <a:pt x="536" y="500"/>
                </a:lnTo>
                <a:lnTo>
                  <a:pt x="550" y="498"/>
                </a:lnTo>
                <a:lnTo>
                  <a:pt x="562" y="492"/>
                </a:lnTo>
                <a:lnTo>
                  <a:pt x="580" y="490"/>
                </a:lnTo>
                <a:lnTo>
                  <a:pt x="598" y="490"/>
                </a:lnTo>
                <a:lnTo>
                  <a:pt x="612" y="478"/>
                </a:lnTo>
                <a:lnTo>
                  <a:pt x="628" y="470"/>
                </a:lnTo>
                <a:lnTo>
                  <a:pt x="648" y="464"/>
                </a:lnTo>
                <a:lnTo>
                  <a:pt x="648" y="460"/>
                </a:lnTo>
                <a:lnTo>
                  <a:pt x="648" y="456"/>
                </a:lnTo>
                <a:lnTo>
                  <a:pt x="660" y="452"/>
                </a:lnTo>
                <a:lnTo>
                  <a:pt x="672" y="442"/>
                </a:lnTo>
                <a:lnTo>
                  <a:pt x="682" y="432"/>
                </a:lnTo>
                <a:lnTo>
                  <a:pt x="694" y="412"/>
                </a:lnTo>
                <a:lnTo>
                  <a:pt x="708" y="394"/>
                </a:lnTo>
                <a:lnTo>
                  <a:pt x="722" y="376"/>
                </a:lnTo>
                <a:lnTo>
                  <a:pt x="732" y="356"/>
                </a:lnTo>
                <a:lnTo>
                  <a:pt x="738" y="352"/>
                </a:lnTo>
                <a:lnTo>
                  <a:pt x="744" y="350"/>
                </a:lnTo>
                <a:lnTo>
                  <a:pt x="748" y="346"/>
                </a:lnTo>
                <a:lnTo>
                  <a:pt x="754" y="342"/>
                </a:lnTo>
                <a:lnTo>
                  <a:pt x="760" y="338"/>
                </a:lnTo>
                <a:lnTo>
                  <a:pt x="760" y="330"/>
                </a:lnTo>
                <a:lnTo>
                  <a:pt x="760" y="320"/>
                </a:lnTo>
                <a:lnTo>
                  <a:pt x="770" y="316"/>
                </a:lnTo>
                <a:lnTo>
                  <a:pt x="778" y="306"/>
                </a:lnTo>
                <a:lnTo>
                  <a:pt x="784" y="296"/>
                </a:lnTo>
                <a:lnTo>
                  <a:pt x="792" y="288"/>
                </a:lnTo>
                <a:lnTo>
                  <a:pt x="808" y="282"/>
                </a:lnTo>
                <a:lnTo>
                  <a:pt x="822" y="272"/>
                </a:lnTo>
                <a:lnTo>
                  <a:pt x="834" y="260"/>
                </a:lnTo>
                <a:lnTo>
                  <a:pt x="834" y="256"/>
                </a:lnTo>
                <a:lnTo>
                  <a:pt x="834" y="254"/>
                </a:lnTo>
                <a:lnTo>
                  <a:pt x="848" y="250"/>
                </a:lnTo>
                <a:lnTo>
                  <a:pt x="858" y="246"/>
                </a:lnTo>
                <a:lnTo>
                  <a:pt x="870" y="244"/>
                </a:lnTo>
                <a:lnTo>
                  <a:pt x="870" y="240"/>
                </a:lnTo>
                <a:lnTo>
                  <a:pt x="870" y="236"/>
                </a:lnTo>
                <a:lnTo>
                  <a:pt x="874" y="236"/>
                </a:lnTo>
                <a:lnTo>
                  <a:pt x="880" y="236"/>
                </a:lnTo>
                <a:lnTo>
                  <a:pt x="880" y="230"/>
                </a:lnTo>
                <a:lnTo>
                  <a:pt x="882" y="224"/>
                </a:lnTo>
                <a:lnTo>
                  <a:pt x="884" y="222"/>
                </a:lnTo>
                <a:lnTo>
                  <a:pt x="888" y="220"/>
                </a:lnTo>
                <a:lnTo>
                  <a:pt x="892" y="220"/>
                </a:lnTo>
                <a:lnTo>
                  <a:pt x="896" y="218"/>
                </a:lnTo>
                <a:lnTo>
                  <a:pt x="902" y="218"/>
                </a:lnTo>
                <a:lnTo>
                  <a:pt x="908" y="218"/>
                </a:lnTo>
                <a:lnTo>
                  <a:pt x="914" y="202"/>
                </a:lnTo>
                <a:lnTo>
                  <a:pt x="928" y="190"/>
                </a:lnTo>
                <a:lnTo>
                  <a:pt x="944" y="184"/>
                </a:lnTo>
                <a:lnTo>
                  <a:pt x="944" y="176"/>
                </a:lnTo>
                <a:lnTo>
                  <a:pt x="944" y="168"/>
                </a:lnTo>
                <a:lnTo>
                  <a:pt x="952" y="166"/>
                </a:lnTo>
                <a:lnTo>
                  <a:pt x="958" y="162"/>
                </a:lnTo>
                <a:lnTo>
                  <a:pt x="962" y="158"/>
                </a:lnTo>
                <a:lnTo>
                  <a:pt x="968" y="152"/>
                </a:lnTo>
                <a:lnTo>
                  <a:pt x="998" y="144"/>
                </a:lnTo>
                <a:lnTo>
                  <a:pt x="1026" y="132"/>
                </a:lnTo>
                <a:lnTo>
                  <a:pt x="1054" y="124"/>
                </a:lnTo>
                <a:lnTo>
                  <a:pt x="1056" y="122"/>
                </a:lnTo>
                <a:lnTo>
                  <a:pt x="1056" y="118"/>
                </a:lnTo>
                <a:lnTo>
                  <a:pt x="1076" y="116"/>
                </a:lnTo>
                <a:lnTo>
                  <a:pt x="1094" y="116"/>
                </a:lnTo>
                <a:lnTo>
                  <a:pt x="1094" y="112"/>
                </a:lnTo>
                <a:lnTo>
                  <a:pt x="1094" y="110"/>
                </a:lnTo>
                <a:lnTo>
                  <a:pt x="1112" y="108"/>
                </a:lnTo>
                <a:lnTo>
                  <a:pt x="1128" y="102"/>
                </a:lnTo>
                <a:lnTo>
                  <a:pt x="1150" y="100"/>
                </a:lnTo>
                <a:lnTo>
                  <a:pt x="1172" y="94"/>
                </a:lnTo>
                <a:lnTo>
                  <a:pt x="1192" y="84"/>
                </a:lnTo>
                <a:lnTo>
                  <a:pt x="1208" y="82"/>
                </a:lnTo>
                <a:lnTo>
                  <a:pt x="1218" y="76"/>
                </a:lnTo>
                <a:lnTo>
                  <a:pt x="1228" y="68"/>
                </a:lnTo>
                <a:lnTo>
                  <a:pt x="1240" y="60"/>
                </a:lnTo>
                <a:lnTo>
                  <a:pt x="1262" y="60"/>
                </a:lnTo>
                <a:lnTo>
                  <a:pt x="1284" y="60"/>
                </a:lnTo>
                <a:lnTo>
                  <a:pt x="1306" y="58"/>
                </a:lnTo>
                <a:lnTo>
                  <a:pt x="1324" y="50"/>
                </a:lnTo>
                <a:lnTo>
                  <a:pt x="1356" y="50"/>
                </a:lnTo>
                <a:lnTo>
                  <a:pt x="1390" y="50"/>
                </a:lnTo>
                <a:lnTo>
                  <a:pt x="1404" y="44"/>
                </a:lnTo>
                <a:lnTo>
                  <a:pt x="1418" y="42"/>
                </a:lnTo>
                <a:lnTo>
                  <a:pt x="1432" y="40"/>
                </a:lnTo>
                <a:lnTo>
                  <a:pt x="1444" y="34"/>
                </a:lnTo>
                <a:lnTo>
                  <a:pt x="1470" y="30"/>
                </a:lnTo>
                <a:lnTo>
                  <a:pt x="1494" y="26"/>
                </a:lnTo>
                <a:lnTo>
                  <a:pt x="1520" y="24"/>
                </a:lnTo>
                <a:lnTo>
                  <a:pt x="1530" y="18"/>
                </a:lnTo>
                <a:lnTo>
                  <a:pt x="1542" y="14"/>
                </a:lnTo>
                <a:lnTo>
                  <a:pt x="1556" y="16"/>
                </a:lnTo>
                <a:lnTo>
                  <a:pt x="1568" y="16"/>
                </a:lnTo>
                <a:lnTo>
                  <a:pt x="1568" y="12"/>
                </a:lnTo>
                <a:lnTo>
                  <a:pt x="1568" y="8"/>
                </a:lnTo>
                <a:lnTo>
                  <a:pt x="1572" y="6"/>
                </a:lnTo>
                <a:lnTo>
                  <a:pt x="1574" y="6"/>
                </a:lnTo>
                <a:lnTo>
                  <a:pt x="1578" y="4"/>
                </a:lnTo>
                <a:lnTo>
                  <a:pt x="1580" y="2"/>
                </a:lnTo>
                <a:lnTo>
                  <a:pt x="1582" y="0"/>
                </a:lnTo>
                <a:lnTo>
                  <a:pt x="1652" y="0"/>
                </a:lnTo>
                <a:lnTo>
                  <a:pt x="1720" y="0"/>
                </a:lnTo>
                <a:lnTo>
                  <a:pt x="1730" y="6"/>
                </a:lnTo>
                <a:lnTo>
                  <a:pt x="1742" y="12"/>
                </a:lnTo>
                <a:lnTo>
                  <a:pt x="1756" y="14"/>
                </a:lnTo>
                <a:lnTo>
                  <a:pt x="1768" y="18"/>
                </a:lnTo>
                <a:lnTo>
                  <a:pt x="1778" y="24"/>
                </a:lnTo>
                <a:lnTo>
                  <a:pt x="1788" y="34"/>
                </a:lnTo>
                <a:lnTo>
                  <a:pt x="1792" y="50"/>
                </a:lnTo>
                <a:lnTo>
                  <a:pt x="1804" y="52"/>
                </a:lnTo>
                <a:lnTo>
                  <a:pt x="1816" y="56"/>
                </a:lnTo>
                <a:lnTo>
                  <a:pt x="1830" y="58"/>
                </a:lnTo>
                <a:lnTo>
                  <a:pt x="1832" y="64"/>
                </a:lnTo>
                <a:lnTo>
                  <a:pt x="1834" y="70"/>
                </a:lnTo>
                <a:lnTo>
                  <a:pt x="1840" y="74"/>
                </a:lnTo>
                <a:lnTo>
                  <a:pt x="1844" y="78"/>
                </a:lnTo>
                <a:lnTo>
                  <a:pt x="1850" y="82"/>
                </a:lnTo>
                <a:lnTo>
                  <a:pt x="1866" y="84"/>
                </a:lnTo>
                <a:lnTo>
                  <a:pt x="1882" y="90"/>
                </a:lnTo>
                <a:lnTo>
                  <a:pt x="1896" y="98"/>
                </a:lnTo>
                <a:lnTo>
                  <a:pt x="1922" y="98"/>
                </a:lnTo>
                <a:lnTo>
                  <a:pt x="1948" y="100"/>
                </a:lnTo>
                <a:lnTo>
                  <a:pt x="1948" y="96"/>
                </a:lnTo>
                <a:lnTo>
                  <a:pt x="1950" y="92"/>
                </a:lnTo>
                <a:lnTo>
                  <a:pt x="1954" y="92"/>
                </a:lnTo>
                <a:lnTo>
                  <a:pt x="1956" y="90"/>
                </a:lnTo>
                <a:lnTo>
                  <a:pt x="1960" y="88"/>
                </a:lnTo>
                <a:lnTo>
                  <a:pt x="1962" y="86"/>
                </a:lnTo>
                <a:lnTo>
                  <a:pt x="1964" y="84"/>
                </a:lnTo>
                <a:lnTo>
                  <a:pt x="2004" y="84"/>
                </a:lnTo>
                <a:lnTo>
                  <a:pt x="2042" y="84"/>
                </a:lnTo>
                <a:lnTo>
                  <a:pt x="2048" y="94"/>
                </a:lnTo>
                <a:lnTo>
                  <a:pt x="2056" y="98"/>
                </a:lnTo>
                <a:lnTo>
                  <a:pt x="2066" y="100"/>
                </a:lnTo>
                <a:lnTo>
                  <a:pt x="2078" y="100"/>
                </a:lnTo>
                <a:lnTo>
                  <a:pt x="2080" y="92"/>
                </a:lnTo>
                <a:lnTo>
                  <a:pt x="2082" y="88"/>
                </a:lnTo>
                <a:lnTo>
                  <a:pt x="2084" y="86"/>
                </a:lnTo>
                <a:lnTo>
                  <a:pt x="2086" y="84"/>
                </a:lnTo>
                <a:lnTo>
                  <a:pt x="2090" y="82"/>
                </a:lnTo>
                <a:lnTo>
                  <a:pt x="2098" y="82"/>
                </a:lnTo>
                <a:lnTo>
                  <a:pt x="2098" y="74"/>
                </a:lnTo>
                <a:lnTo>
                  <a:pt x="2100" y="66"/>
                </a:lnTo>
                <a:lnTo>
                  <a:pt x="2100" y="62"/>
                </a:lnTo>
                <a:lnTo>
                  <a:pt x="2102" y="60"/>
                </a:lnTo>
                <a:lnTo>
                  <a:pt x="2106" y="58"/>
                </a:lnTo>
                <a:lnTo>
                  <a:pt x="2112" y="58"/>
                </a:lnTo>
                <a:lnTo>
                  <a:pt x="2118" y="58"/>
                </a:lnTo>
                <a:lnTo>
                  <a:pt x="2126" y="58"/>
                </a:lnTo>
                <a:lnTo>
                  <a:pt x="2128" y="62"/>
                </a:lnTo>
                <a:lnTo>
                  <a:pt x="2128" y="66"/>
                </a:lnTo>
                <a:lnTo>
                  <a:pt x="2132" y="70"/>
                </a:lnTo>
                <a:lnTo>
                  <a:pt x="2134" y="76"/>
                </a:lnTo>
                <a:lnTo>
                  <a:pt x="2136" y="80"/>
                </a:lnTo>
                <a:lnTo>
                  <a:pt x="2138" y="86"/>
                </a:lnTo>
                <a:lnTo>
                  <a:pt x="2140" y="92"/>
                </a:lnTo>
                <a:lnTo>
                  <a:pt x="2144" y="96"/>
                </a:lnTo>
                <a:lnTo>
                  <a:pt x="2144" y="108"/>
                </a:lnTo>
                <a:lnTo>
                  <a:pt x="2144" y="120"/>
                </a:lnTo>
                <a:lnTo>
                  <a:pt x="2140" y="124"/>
                </a:lnTo>
                <a:lnTo>
                  <a:pt x="2138" y="126"/>
                </a:lnTo>
                <a:lnTo>
                  <a:pt x="2136" y="130"/>
                </a:lnTo>
                <a:lnTo>
                  <a:pt x="2136" y="132"/>
                </a:lnTo>
                <a:lnTo>
                  <a:pt x="2134" y="138"/>
                </a:lnTo>
                <a:lnTo>
                  <a:pt x="2132" y="140"/>
                </a:lnTo>
                <a:lnTo>
                  <a:pt x="2128" y="142"/>
                </a:lnTo>
                <a:lnTo>
                  <a:pt x="2122" y="160"/>
                </a:lnTo>
                <a:lnTo>
                  <a:pt x="2108" y="170"/>
                </a:lnTo>
                <a:lnTo>
                  <a:pt x="2090" y="176"/>
                </a:lnTo>
                <a:lnTo>
                  <a:pt x="2084" y="192"/>
                </a:lnTo>
                <a:lnTo>
                  <a:pt x="2074" y="202"/>
                </a:lnTo>
                <a:lnTo>
                  <a:pt x="2060" y="208"/>
                </a:lnTo>
                <a:lnTo>
                  <a:pt x="2044" y="212"/>
                </a:lnTo>
                <a:lnTo>
                  <a:pt x="2040" y="224"/>
                </a:lnTo>
                <a:lnTo>
                  <a:pt x="2030" y="234"/>
                </a:lnTo>
                <a:lnTo>
                  <a:pt x="2020" y="244"/>
                </a:lnTo>
                <a:lnTo>
                  <a:pt x="2012" y="258"/>
                </a:lnTo>
                <a:lnTo>
                  <a:pt x="2006" y="264"/>
                </a:lnTo>
                <a:lnTo>
                  <a:pt x="2000" y="270"/>
                </a:lnTo>
                <a:lnTo>
                  <a:pt x="1978" y="270"/>
                </a:lnTo>
                <a:lnTo>
                  <a:pt x="1956" y="270"/>
                </a:lnTo>
                <a:lnTo>
                  <a:pt x="1948" y="264"/>
                </a:lnTo>
                <a:lnTo>
                  <a:pt x="1934" y="262"/>
                </a:lnTo>
                <a:lnTo>
                  <a:pt x="1922" y="262"/>
                </a:lnTo>
                <a:lnTo>
                  <a:pt x="1910" y="266"/>
                </a:lnTo>
                <a:lnTo>
                  <a:pt x="1904" y="272"/>
                </a:lnTo>
                <a:lnTo>
                  <a:pt x="1904" y="298"/>
                </a:lnTo>
                <a:lnTo>
                  <a:pt x="1902" y="324"/>
                </a:lnTo>
                <a:lnTo>
                  <a:pt x="1898" y="330"/>
                </a:lnTo>
                <a:lnTo>
                  <a:pt x="1896" y="334"/>
                </a:lnTo>
                <a:lnTo>
                  <a:pt x="1892" y="338"/>
                </a:lnTo>
                <a:lnTo>
                  <a:pt x="1890" y="340"/>
                </a:lnTo>
                <a:lnTo>
                  <a:pt x="1888" y="342"/>
                </a:lnTo>
                <a:lnTo>
                  <a:pt x="1884" y="344"/>
                </a:lnTo>
                <a:lnTo>
                  <a:pt x="1880" y="344"/>
                </a:lnTo>
                <a:lnTo>
                  <a:pt x="1872" y="344"/>
                </a:lnTo>
                <a:lnTo>
                  <a:pt x="1854" y="330"/>
                </a:lnTo>
                <a:lnTo>
                  <a:pt x="1838" y="314"/>
                </a:lnTo>
                <a:lnTo>
                  <a:pt x="1820" y="314"/>
                </a:lnTo>
                <a:lnTo>
                  <a:pt x="1800" y="314"/>
                </a:lnTo>
                <a:lnTo>
                  <a:pt x="1796" y="318"/>
                </a:lnTo>
                <a:lnTo>
                  <a:pt x="1792" y="324"/>
                </a:lnTo>
                <a:lnTo>
                  <a:pt x="1792" y="324"/>
                </a:lnTo>
                <a:lnTo>
                  <a:pt x="1790" y="324"/>
                </a:lnTo>
                <a:lnTo>
                  <a:pt x="1790" y="356"/>
                </a:lnTo>
                <a:lnTo>
                  <a:pt x="1790" y="388"/>
                </a:lnTo>
                <a:lnTo>
                  <a:pt x="1792" y="388"/>
                </a:lnTo>
                <a:lnTo>
                  <a:pt x="1792" y="388"/>
                </a:lnTo>
                <a:lnTo>
                  <a:pt x="1800" y="390"/>
                </a:lnTo>
                <a:lnTo>
                  <a:pt x="1806" y="390"/>
                </a:lnTo>
                <a:lnTo>
                  <a:pt x="1812" y="400"/>
                </a:lnTo>
                <a:lnTo>
                  <a:pt x="1818" y="412"/>
                </a:lnTo>
                <a:lnTo>
                  <a:pt x="1824" y="426"/>
                </a:lnTo>
                <a:lnTo>
                  <a:pt x="1828" y="438"/>
                </a:lnTo>
                <a:lnTo>
                  <a:pt x="1830" y="448"/>
                </a:lnTo>
                <a:lnTo>
                  <a:pt x="1800" y="448"/>
                </a:lnTo>
                <a:lnTo>
                  <a:pt x="1770" y="448"/>
                </a:lnTo>
                <a:lnTo>
                  <a:pt x="1766" y="442"/>
                </a:lnTo>
                <a:lnTo>
                  <a:pt x="1762" y="436"/>
                </a:lnTo>
                <a:lnTo>
                  <a:pt x="1758" y="430"/>
                </a:lnTo>
                <a:lnTo>
                  <a:pt x="1754" y="424"/>
                </a:lnTo>
                <a:lnTo>
                  <a:pt x="1748" y="424"/>
                </a:lnTo>
                <a:lnTo>
                  <a:pt x="1744" y="422"/>
                </a:lnTo>
                <a:lnTo>
                  <a:pt x="1740" y="420"/>
                </a:lnTo>
                <a:lnTo>
                  <a:pt x="1738" y="418"/>
                </a:lnTo>
                <a:lnTo>
                  <a:pt x="1732" y="416"/>
                </a:lnTo>
                <a:lnTo>
                  <a:pt x="1714" y="414"/>
                </a:lnTo>
                <a:lnTo>
                  <a:pt x="1696" y="410"/>
                </a:lnTo>
                <a:lnTo>
                  <a:pt x="1680" y="402"/>
                </a:lnTo>
                <a:lnTo>
                  <a:pt x="1676" y="404"/>
                </a:lnTo>
                <a:lnTo>
                  <a:pt x="1674" y="406"/>
                </a:lnTo>
                <a:lnTo>
                  <a:pt x="1672" y="410"/>
                </a:lnTo>
                <a:lnTo>
                  <a:pt x="1670" y="414"/>
                </a:lnTo>
                <a:lnTo>
                  <a:pt x="1664" y="416"/>
                </a:lnTo>
                <a:lnTo>
                  <a:pt x="1660" y="418"/>
                </a:lnTo>
                <a:lnTo>
                  <a:pt x="1656" y="422"/>
                </a:lnTo>
                <a:lnTo>
                  <a:pt x="1654" y="426"/>
                </a:lnTo>
                <a:lnTo>
                  <a:pt x="1654" y="430"/>
                </a:lnTo>
                <a:lnTo>
                  <a:pt x="1652" y="432"/>
                </a:lnTo>
                <a:lnTo>
                  <a:pt x="1648" y="436"/>
                </a:lnTo>
                <a:lnTo>
                  <a:pt x="1644" y="440"/>
                </a:lnTo>
                <a:lnTo>
                  <a:pt x="1644" y="444"/>
                </a:lnTo>
                <a:lnTo>
                  <a:pt x="1642" y="448"/>
                </a:lnTo>
                <a:lnTo>
                  <a:pt x="1638" y="448"/>
                </a:lnTo>
                <a:lnTo>
                  <a:pt x="1634" y="448"/>
                </a:lnTo>
                <a:lnTo>
                  <a:pt x="1628" y="462"/>
                </a:lnTo>
                <a:lnTo>
                  <a:pt x="1620" y="470"/>
                </a:lnTo>
                <a:lnTo>
                  <a:pt x="1614" y="482"/>
                </a:lnTo>
                <a:lnTo>
                  <a:pt x="1610" y="482"/>
                </a:lnTo>
                <a:lnTo>
                  <a:pt x="1606" y="482"/>
                </a:lnTo>
                <a:lnTo>
                  <a:pt x="1604" y="488"/>
                </a:lnTo>
                <a:lnTo>
                  <a:pt x="1602" y="492"/>
                </a:lnTo>
                <a:lnTo>
                  <a:pt x="1600" y="496"/>
                </a:lnTo>
                <a:lnTo>
                  <a:pt x="1598" y="498"/>
                </a:lnTo>
                <a:lnTo>
                  <a:pt x="1594" y="498"/>
                </a:lnTo>
                <a:lnTo>
                  <a:pt x="1590" y="500"/>
                </a:lnTo>
                <a:lnTo>
                  <a:pt x="1586" y="502"/>
                </a:lnTo>
                <a:lnTo>
                  <a:pt x="1582" y="506"/>
                </a:lnTo>
                <a:lnTo>
                  <a:pt x="1576" y="506"/>
                </a:lnTo>
                <a:lnTo>
                  <a:pt x="1568" y="508"/>
                </a:lnTo>
                <a:lnTo>
                  <a:pt x="1568" y="512"/>
                </a:lnTo>
                <a:lnTo>
                  <a:pt x="1568" y="516"/>
                </a:lnTo>
                <a:lnTo>
                  <a:pt x="1564" y="516"/>
                </a:lnTo>
                <a:lnTo>
                  <a:pt x="1560" y="516"/>
                </a:lnTo>
                <a:lnTo>
                  <a:pt x="1560" y="520"/>
                </a:lnTo>
                <a:lnTo>
                  <a:pt x="1560" y="524"/>
                </a:lnTo>
                <a:lnTo>
                  <a:pt x="1556" y="524"/>
                </a:lnTo>
                <a:lnTo>
                  <a:pt x="1550" y="524"/>
                </a:lnTo>
                <a:lnTo>
                  <a:pt x="1550" y="528"/>
                </a:lnTo>
                <a:lnTo>
                  <a:pt x="1550" y="534"/>
                </a:lnTo>
                <a:lnTo>
                  <a:pt x="1542" y="534"/>
                </a:lnTo>
                <a:lnTo>
                  <a:pt x="1532" y="534"/>
                </a:lnTo>
                <a:lnTo>
                  <a:pt x="1528" y="546"/>
                </a:lnTo>
                <a:lnTo>
                  <a:pt x="1520" y="550"/>
                </a:lnTo>
                <a:lnTo>
                  <a:pt x="1508" y="552"/>
                </a:lnTo>
                <a:lnTo>
                  <a:pt x="1494" y="552"/>
                </a:lnTo>
                <a:lnTo>
                  <a:pt x="1490" y="558"/>
                </a:lnTo>
                <a:lnTo>
                  <a:pt x="1486" y="564"/>
                </a:lnTo>
                <a:lnTo>
                  <a:pt x="1484" y="572"/>
                </a:lnTo>
                <a:lnTo>
                  <a:pt x="1482" y="578"/>
                </a:lnTo>
                <a:lnTo>
                  <a:pt x="1478" y="584"/>
                </a:lnTo>
                <a:lnTo>
                  <a:pt x="1476" y="596"/>
                </a:lnTo>
                <a:lnTo>
                  <a:pt x="1476" y="608"/>
                </a:lnTo>
                <a:lnTo>
                  <a:pt x="1472" y="608"/>
                </a:lnTo>
                <a:lnTo>
                  <a:pt x="1466" y="608"/>
                </a:lnTo>
                <a:lnTo>
                  <a:pt x="1464" y="628"/>
                </a:lnTo>
                <a:lnTo>
                  <a:pt x="1460" y="646"/>
                </a:lnTo>
                <a:lnTo>
                  <a:pt x="1448" y="660"/>
                </a:lnTo>
                <a:lnTo>
                  <a:pt x="1448" y="668"/>
                </a:lnTo>
                <a:lnTo>
                  <a:pt x="1446" y="676"/>
                </a:lnTo>
                <a:lnTo>
                  <a:pt x="1438" y="676"/>
                </a:lnTo>
                <a:lnTo>
                  <a:pt x="1430" y="676"/>
                </a:lnTo>
                <a:lnTo>
                  <a:pt x="1430" y="680"/>
                </a:lnTo>
                <a:lnTo>
                  <a:pt x="1430" y="686"/>
                </a:lnTo>
                <a:lnTo>
                  <a:pt x="1412" y="692"/>
                </a:lnTo>
                <a:lnTo>
                  <a:pt x="1398" y="706"/>
                </a:lnTo>
                <a:lnTo>
                  <a:pt x="1384" y="720"/>
                </a:lnTo>
                <a:lnTo>
                  <a:pt x="1382" y="736"/>
                </a:lnTo>
                <a:lnTo>
                  <a:pt x="1374" y="746"/>
                </a:lnTo>
                <a:lnTo>
                  <a:pt x="1362" y="750"/>
                </a:lnTo>
                <a:lnTo>
                  <a:pt x="1346" y="752"/>
                </a:lnTo>
                <a:lnTo>
                  <a:pt x="1346" y="756"/>
                </a:lnTo>
                <a:lnTo>
                  <a:pt x="1346" y="760"/>
                </a:lnTo>
                <a:lnTo>
                  <a:pt x="1338" y="760"/>
                </a:lnTo>
                <a:lnTo>
                  <a:pt x="1332" y="762"/>
                </a:lnTo>
                <a:lnTo>
                  <a:pt x="1326" y="764"/>
                </a:lnTo>
                <a:lnTo>
                  <a:pt x="1320" y="768"/>
                </a:lnTo>
                <a:lnTo>
                  <a:pt x="1294" y="770"/>
                </a:lnTo>
                <a:lnTo>
                  <a:pt x="1268" y="770"/>
                </a:lnTo>
                <a:lnTo>
                  <a:pt x="1252" y="762"/>
                </a:lnTo>
                <a:lnTo>
                  <a:pt x="1234" y="756"/>
                </a:lnTo>
                <a:lnTo>
                  <a:pt x="1216" y="752"/>
                </a:lnTo>
                <a:lnTo>
                  <a:pt x="1214" y="746"/>
                </a:lnTo>
                <a:lnTo>
                  <a:pt x="1214" y="740"/>
                </a:lnTo>
                <a:lnTo>
                  <a:pt x="1212" y="736"/>
                </a:lnTo>
                <a:lnTo>
                  <a:pt x="1206" y="730"/>
                </a:lnTo>
                <a:lnTo>
                  <a:pt x="1206" y="708"/>
                </a:lnTo>
                <a:lnTo>
                  <a:pt x="1206" y="686"/>
                </a:lnTo>
                <a:lnTo>
                  <a:pt x="1168" y="686"/>
                </a:lnTo>
                <a:lnTo>
                  <a:pt x="1132" y="686"/>
                </a:lnTo>
                <a:lnTo>
                  <a:pt x="1128" y="672"/>
                </a:lnTo>
                <a:lnTo>
                  <a:pt x="1124" y="664"/>
                </a:lnTo>
                <a:lnTo>
                  <a:pt x="1116" y="654"/>
                </a:lnTo>
                <a:lnTo>
                  <a:pt x="1110" y="644"/>
                </a:lnTo>
                <a:lnTo>
                  <a:pt x="1104" y="634"/>
                </a:lnTo>
                <a:lnTo>
                  <a:pt x="1104" y="622"/>
                </a:lnTo>
                <a:lnTo>
                  <a:pt x="1104" y="608"/>
                </a:lnTo>
                <a:lnTo>
                  <a:pt x="1098" y="608"/>
                </a:lnTo>
                <a:lnTo>
                  <a:pt x="1094" y="608"/>
                </a:lnTo>
                <a:lnTo>
                  <a:pt x="1094" y="600"/>
                </a:lnTo>
                <a:lnTo>
                  <a:pt x="1094" y="592"/>
                </a:lnTo>
                <a:lnTo>
                  <a:pt x="1086" y="590"/>
                </a:lnTo>
                <a:lnTo>
                  <a:pt x="1080" y="588"/>
                </a:lnTo>
                <a:lnTo>
                  <a:pt x="1074" y="584"/>
                </a:lnTo>
                <a:lnTo>
                  <a:pt x="1074" y="584"/>
                </a:lnTo>
                <a:lnTo>
                  <a:pt x="1070" y="582"/>
                </a:lnTo>
                <a:lnTo>
                  <a:pt x="1056" y="582"/>
                </a:lnTo>
                <a:lnTo>
                  <a:pt x="1032" y="584"/>
                </a:lnTo>
                <a:lnTo>
                  <a:pt x="1026" y="588"/>
                </a:lnTo>
                <a:lnTo>
                  <a:pt x="1018" y="594"/>
                </a:lnTo>
                <a:lnTo>
                  <a:pt x="1012" y="598"/>
                </a:lnTo>
                <a:lnTo>
                  <a:pt x="1012" y="602"/>
                </a:lnTo>
                <a:lnTo>
                  <a:pt x="1012" y="608"/>
                </a:lnTo>
                <a:lnTo>
                  <a:pt x="1004" y="608"/>
                </a:lnTo>
                <a:lnTo>
                  <a:pt x="1000" y="608"/>
                </a:lnTo>
                <a:lnTo>
                  <a:pt x="994" y="610"/>
                </a:lnTo>
                <a:lnTo>
                  <a:pt x="990" y="612"/>
                </a:lnTo>
                <a:lnTo>
                  <a:pt x="986" y="618"/>
                </a:lnTo>
                <a:lnTo>
                  <a:pt x="930" y="618"/>
                </a:lnTo>
                <a:lnTo>
                  <a:pt x="872" y="618"/>
                </a:lnTo>
                <a:lnTo>
                  <a:pt x="872" y="634"/>
                </a:lnTo>
                <a:lnTo>
                  <a:pt x="872" y="650"/>
                </a:lnTo>
                <a:lnTo>
                  <a:pt x="866" y="650"/>
                </a:lnTo>
                <a:lnTo>
                  <a:pt x="862" y="650"/>
                </a:lnTo>
                <a:lnTo>
                  <a:pt x="860" y="676"/>
                </a:lnTo>
                <a:lnTo>
                  <a:pt x="856" y="700"/>
                </a:lnTo>
                <a:lnTo>
                  <a:pt x="854" y="726"/>
                </a:lnTo>
                <a:lnTo>
                  <a:pt x="860" y="736"/>
                </a:lnTo>
                <a:lnTo>
                  <a:pt x="862" y="748"/>
                </a:lnTo>
                <a:lnTo>
                  <a:pt x="862" y="762"/>
                </a:lnTo>
                <a:lnTo>
                  <a:pt x="866" y="762"/>
                </a:lnTo>
                <a:lnTo>
                  <a:pt x="872" y="762"/>
                </a:lnTo>
                <a:lnTo>
                  <a:pt x="874" y="768"/>
                </a:lnTo>
                <a:lnTo>
                  <a:pt x="876" y="774"/>
                </a:lnTo>
                <a:lnTo>
                  <a:pt x="882" y="778"/>
                </a:lnTo>
                <a:lnTo>
                  <a:pt x="888" y="782"/>
                </a:lnTo>
                <a:lnTo>
                  <a:pt x="894" y="784"/>
                </a:lnTo>
                <a:lnTo>
                  <a:pt x="900" y="788"/>
                </a:lnTo>
                <a:lnTo>
                  <a:pt x="900" y="790"/>
                </a:lnTo>
                <a:lnTo>
                  <a:pt x="900" y="794"/>
                </a:lnTo>
                <a:lnTo>
                  <a:pt x="904" y="794"/>
                </a:lnTo>
                <a:lnTo>
                  <a:pt x="908" y="796"/>
                </a:lnTo>
                <a:lnTo>
                  <a:pt x="908" y="798"/>
                </a:lnTo>
                <a:lnTo>
                  <a:pt x="910" y="804"/>
                </a:lnTo>
                <a:lnTo>
                  <a:pt x="914" y="808"/>
                </a:lnTo>
                <a:lnTo>
                  <a:pt x="916" y="814"/>
                </a:lnTo>
                <a:lnTo>
                  <a:pt x="920" y="818"/>
                </a:lnTo>
                <a:lnTo>
                  <a:pt x="924" y="822"/>
                </a:lnTo>
                <a:lnTo>
                  <a:pt x="926" y="826"/>
                </a:lnTo>
                <a:lnTo>
                  <a:pt x="928" y="832"/>
                </a:lnTo>
                <a:lnTo>
                  <a:pt x="930" y="838"/>
                </a:lnTo>
                <a:lnTo>
                  <a:pt x="936" y="842"/>
                </a:lnTo>
                <a:lnTo>
                  <a:pt x="940" y="846"/>
                </a:lnTo>
                <a:lnTo>
                  <a:pt x="946" y="852"/>
                </a:lnTo>
                <a:lnTo>
                  <a:pt x="946" y="858"/>
                </a:lnTo>
                <a:lnTo>
                  <a:pt x="946" y="864"/>
                </a:lnTo>
                <a:lnTo>
                  <a:pt x="954" y="866"/>
                </a:lnTo>
                <a:lnTo>
                  <a:pt x="958" y="866"/>
                </a:lnTo>
                <a:lnTo>
                  <a:pt x="960" y="870"/>
                </a:lnTo>
                <a:lnTo>
                  <a:pt x="962" y="872"/>
                </a:lnTo>
                <a:lnTo>
                  <a:pt x="964" y="874"/>
                </a:lnTo>
                <a:lnTo>
                  <a:pt x="966" y="878"/>
                </a:lnTo>
                <a:lnTo>
                  <a:pt x="970" y="882"/>
                </a:lnTo>
                <a:lnTo>
                  <a:pt x="974" y="886"/>
                </a:lnTo>
                <a:lnTo>
                  <a:pt x="972" y="926"/>
                </a:lnTo>
                <a:lnTo>
                  <a:pt x="972" y="968"/>
                </a:lnTo>
                <a:lnTo>
                  <a:pt x="968" y="972"/>
                </a:lnTo>
                <a:lnTo>
                  <a:pt x="966" y="976"/>
                </a:lnTo>
                <a:lnTo>
                  <a:pt x="964" y="978"/>
                </a:lnTo>
                <a:lnTo>
                  <a:pt x="962" y="982"/>
                </a:lnTo>
                <a:lnTo>
                  <a:pt x="960" y="984"/>
                </a:lnTo>
                <a:lnTo>
                  <a:pt x="958" y="988"/>
                </a:lnTo>
                <a:lnTo>
                  <a:pt x="954" y="990"/>
                </a:lnTo>
                <a:lnTo>
                  <a:pt x="946" y="990"/>
                </a:lnTo>
                <a:lnTo>
                  <a:pt x="946" y="996"/>
                </a:lnTo>
                <a:lnTo>
                  <a:pt x="944" y="1000"/>
                </a:lnTo>
                <a:lnTo>
                  <a:pt x="942" y="1004"/>
                </a:lnTo>
                <a:lnTo>
                  <a:pt x="938" y="1008"/>
                </a:lnTo>
                <a:lnTo>
                  <a:pt x="938" y="1020"/>
                </a:lnTo>
                <a:lnTo>
                  <a:pt x="938" y="1032"/>
                </a:lnTo>
                <a:lnTo>
                  <a:pt x="942" y="1036"/>
                </a:lnTo>
                <a:lnTo>
                  <a:pt x="946" y="1040"/>
                </a:lnTo>
                <a:lnTo>
                  <a:pt x="946" y="1044"/>
                </a:lnTo>
                <a:lnTo>
                  <a:pt x="948" y="1050"/>
                </a:lnTo>
                <a:lnTo>
                  <a:pt x="958" y="1056"/>
                </a:lnTo>
                <a:lnTo>
                  <a:pt x="966" y="1060"/>
                </a:lnTo>
                <a:lnTo>
                  <a:pt x="970" y="1062"/>
                </a:lnTo>
                <a:lnTo>
                  <a:pt x="972" y="1068"/>
                </a:lnTo>
                <a:lnTo>
                  <a:pt x="974" y="1076"/>
                </a:lnTo>
                <a:lnTo>
                  <a:pt x="972" y="1094"/>
                </a:lnTo>
                <a:lnTo>
                  <a:pt x="970" y="1098"/>
                </a:lnTo>
                <a:lnTo>
                  <a:pt x="966" y="1098"/>
                </a:lnTo>
                <a:lnTo>
                  <a:pt x="962" y="1100"/>
                </a:lnTo>
                <a:lnTo>
                  <a:pt x="958" y="1102"/>
                </a:lnTo>
                <a:lnTo>
                  <a:pt x="954" y="1104"/>
                </a:lnTo>
                <a:lnTo>
                  <a:pt x="950" y="1108"/>
                </a:lnTo>
                <a:lnTo>
                  <a:pt x="948" y="1110"/>
                </a:lnTo>
                <a:lnTo>
                  <a:pt x="948" y="1116"/>
                </a:lnTo>
                <a:lnTo>
                  <a:pt x="956" y="1124"/>
                </a:lnTo>
                <a:lnTo>
                  <a:pt x="966" y="1134"/>
                </a:lnTo>
                <a:lnTo>
                  <a:pt x="988" y="1134"/>
                </a:lnTo>
                <a:lnTo>
                  <a:pt x="1012" y="1136"/>
                </a:lnTo>
                <a:lnTo>
                  <a:pt x="1012" y="1140"/>
                </a:lnTo>
                <a:lnTo>
                  <a:pt x="1012" y="1144"/>
                </a:lnTo>
                <a:lnTo>
                  <a:pt x="1016" y="1144"/>
                </a:lnTo>
                <a:lnTo>
                  <a:pt x="1020" y="1148"/>
                </a:lnTo>
                <a:lnTo>
                  <a:pt x="1020" y="1154"/>
                </a:lnTo>
                <a:lnTo>
                  <a:pt x="1020" y="1164"/>
                </a:lnTo>
                <a:lnTo>
                  <a:pt x="1016" y="1166"/>
                </a:lnTo>
                <a:lnTo>
                  <a:pt x="1012" y="1170"/>
                </a:lnTo>
                <a:lnTo>
                  <a:pt x="1012" y="1174"/>
                </a:lnTo>
                <a:lnTo>
                  <a:pt x="1010" y="1178"/>
                </a:lnTo>
                <a:lnTo>
                  <a:pt x="1010" y="1184"/>
                </a:lnTo>
                <a:lnTo>
                  <a:pt x="1008" y="1190"/>
                </a:lnTo>
                <a:lnTo>
                  <a:pt x="1000" y="1202"/>
                </a:lnTo>
                <a:lnTo>
                  <a:pt x="994" y="1214"/>
                </a:lnTo>
                <a:lnTo>
                  <a:pt x="986" y="1226"/>
                </a:lnTo>
                <a:lnTo>
                  <a:pt x="980" y="1226"/>
                </a:lnTo>
                <a:lnTo>
                  <a:pt x="974" y="1228"/>
                </a:lnTo>
                <a:lnTo>
                  <a:pt x="974" y="1232"/>
                </a:lnTo>
                <a:lnTo>
                  <a:pt x="974" y="1236"/>
                </a:lnTo>
                <a:lnTo>
                  <a:pt x="960" y="1238"/>
                </a:lnTo>
                <a:lnTo>
                  <a:pt x="948" y="1244"/>
                </a:lnTo>
                <a:lnTo>
                  <a:pt x="938" y="1254"/>
                </a:lnTo>
                <a:lnTo>
                  <a:pt x="936" y="1264"/>
                </a:lnTo>
                <a:lnTo>
                  <a:pt x="936" y="1272"/>
                </a:lnTo>
                <a:lnTo>
                  <a:pt x="934" y="1274"/>
                </a:lnTo>
                <a:lnTo>
                  <a:pt x="932" y="1276"/>
                </a:lnTo>
                <a:lnTo>
                  <a:pt x="928" y="1276"/>
                </a:lnTo>
                <a:lnTo>
                  <a:pt x="924" y="1278"/>
                </a:lnTo>
                <a:lnTo>
                  <a:pt x="918" y="1278"/>
                </a:lnTo>
                <a:lnTo>
                  <a:pt x="918" y="1294"/>
                </a:lnTo>
                <a:lnTo>
                  <a:pt x="916" y="1310"/>
                </a:lnTo>
                <a:lnTo>
                  <a:pt x="914" y="1310"/>
                </a:lnTo>
                <a:lnTo>
                  <a:pt x="912" y="1312"/>
                </a:lnTo>
                <a:lnTo>
                  <a:pt x="910" y="1312"/>
                </a:lnTo>
                <a:lnTo>
                  <a:pt x="906" y="1312"/>
                </a:lnTo>
                <a:lnTo>
                  <a:pt x="900" y="1312"/>
                </a:lnTo>
                <a:lnTo>
                  <a:pt x="900" y="1316"/>
                </a:lnTo>
                <a:lnTo>
                  <a:pt x="900" y="1320"/>
                </a:lnTo>
                <a:lnTo>
                  <a:pt x="880" y="1320"/>
                </a:lnTo>
                <a:lnTo>
                  <a:pt x="862" y="1320"/>
                </a:lnTo>
                <a:lnTo>
                  <a:pt x="862" y="1324"/>
                </a:lnTo>
                <a:lnTo>
                  <a:pt x="862" y="1328"/>
                </a:lnTo>
                <a:lnTo>
                  <a:pt x="802" y="1330"/>
                </a:lnTo>
                <a:lnTo>
                  <a:pt x="744" y="1330"/>
                </a:lnTo>
                <a:lnTo>
                  <a:pt x="738" y="1334"/>
                </a:lnTo>
                <a:lnTo>
                  <a:pt x="734" y="1338"/>
                </a:lnTo>
                <a:lnTo>
                  <a:pt x="700" y="1338"/>
                </a:lnTo>
                <a:lnTo>
                  <a:pt x="674" y="1338"/>
                </a:lnTo>
                <a:lnTo>
                  <a:pt x="656" y="1338"/>
                </a:lnTo>
                <a:lnTo>
                  <a:pt x="646" y="1338"/>
                </a:lnTo>
                <a:lnTo>
                  <a:pt x="642" y="1340"/>
                </a:lnTo>
                <a:lnTo>
                  <a:pt x="640" y="1340"/>
                </a:lnTo>
                <a:lnTo>
                  <a:pt x="640" y="1340"/>
                </a:lnTo>
                <a:lnTo>
                  <a:pt x="638" y="1342"/>
                </a:lnTo>
                <a:lnTo>
                  <a:pt x="638" y="1346"/>
                </a:lnTo>
                <a:lnTo>
                  <a:pt x="622" y="1344"/>
                </a:lnTo>
                <a:lnTo>
                  <a:pt x="602" y="1344"/>
                </a:lnTo>
                <a:lnTo>
                  <a:pt x="584" y="1344"/>
                </a:lnTo>
                <a:lnTo>
                  <a:pt x="566" y="1346"/>
                </a:lnTo>
                <a:lnTo>
                  <a:pt x="550" y="1352"/>
                </a:lnTo>
                <a:lnTo>
                  <a:pt x="544" y="1354"/>
                </a:lnTo>
                <a:lnTo>
                  <a:pt x="538" y="1356"/>
                </a:lnTo>
                <a:lnTo>
                  <a:pt x="538" y="1358"/>
                </a:lnTo>
                <a:lnTo>
                  <a:pt x="538" y="1364"/>
                </a:lnTo>
                <a:lnTo>
                  <a:pt x="520" y="1364"/>
                </a:lnTo>
                <a:lnTo>
                  <a:pt x="502" y="1364"/>
                </a:lnTo>
                <a:lnTo>
                  <a:pt x="488" y="1370"/>
                </a:lnTo>
                <a:lnTo>
                  <a:pt x="468" y="1372"/>
                </a:lnTo>
                <a:lnTo>
                  <a:pt x="448" y="1372"/>
                </a:lnTo>
                <a:lnTo>
                  <a:pt x="428" y="1370"/>
                </a:lnTo>
                <a:lnTo>
                  <a:pt x="414" y="1364"/>
                </a:lnTo>
                <a:lnTo>
                  <a:pt x="410" y="1362"/>
                </a:lnTo>
                <a:lnTo>
                  <a:pt x="398" y="1362"/>
                </a:lnTo>
                <a:lnTo>
                  <a:pt x="386" y="1362"/>
                </a:lnTo>
                <a:lnTo>
                  <a:pt x="376" y="1362"/>
                </a:lnTo>
                <a:lnTo>
                  <a:pt x="372" y="1364"/>
                </a:lnTo>
                <a:lnTo>
                  <a:pt x="362" y="1368"/>
                </a:lnTo>
                <a:lnTo>
                  <a:pt x="342" y="1370"/>
                </a:lnTo>
                <a:lnTo>
                  <a:pt x="318" y="1372"/>
                </a:lnTo>
                <a:lnTo>
                  <a:pt x="292" y="1372"/>
                </a:lnTo>
                <a:lnTo>
                  <a:pt x="268" y="1370"/>
                </a:lnTo>
                <a:lnTo>
                  <a:pt x="250" y="1368"/>
                </a:lnTo>
                <a:lnTo>
                  <a:pt x="238" y="1364"/>
                </a:lnTo>
                <a:lnTo>
                  <a:pt x="230" y="1364"/>
                </a:lnTo>
                <a:lnTo>
                  <a:pt x="222" y="1362"/>
                </a:lnTo>
                <a:lnTo>
                  <a:pt x="216" y="1360"/>
                </a:lnTo>
                <a:lnTo>
                  <a:pt x="208" y="1356"/>
                </a:lnTo>
                <a:lnTo>
                  <a:pt x="188" y="1356"/>
                </a:lnTo>
                <a:lnTo>
                  <a:pt x="168" y="1356"/>
                </a:lnTo>
                <a:lnTo>
                  <a:pt x="156" y="1362"/>
                </a:lnTo>
                <a:lnTo>
                  <a:pt x="142" y="1364"/>
                </a:lnTo>
                <a:lnTo>
                  <a:pt x="128" y="1364"/>
                </a:lnTo>
                <a:lnTo>
                  <a:pt x="118" y="1372"/>
                </a:lnTo>
                <a:lnTo>
                  <a:pt x="104" y="1378"/>
                </a:lnTo>
                <a:lnTo>
                  <a:pt x="90" y="1380"/>
                </a:lnTo>
                <a:lnTo>
                  <a:pt x="90" y="1374"/>
                </a:lnTo>
                <a:lnTo>
                  <a:pt x="86" y="1370"/>
                </a:lnTo>
                <a:lnTo>
                  <a:pt x="82" y="1366"/>
                </a:lnTo>
                <a:lnTo>
                  <a:pt x="78" y="1364"/>
                </a:lnTo>
                <a:lnTo>
                  <a:pt x="72" y="1364"/>
                </a:lnTo>
                <a:lnTo>
                  <a:pt x="72" y="1360"/>
                </a:lnTo>
                <a:lnTo>
                  <a:pt x="72" y="1356"/>
                </a:lnTo>
                <a:lnTo>
                  <a:pt x="62" y="1356"/>
                </a:lnTo>
                <a:lnTo>
                  <a:pt x="54" y="1356"/>
                </a:lnTo>
                <a:lnTo>
                  <a:pt x="54" y="1336"/>
                </a:lnTo>
                <a:lnTo>
                  <a:pt x="54" y="1318"/>
                </a:lnTo>
                <a:lnTo>
                  <a:pt x="72" y="1304"/>
                </a:lnTo>
                <a:lnTo>
                  <a:pt x="90" y="1294"/>
                </a:lnTo>
                <a:lnTo>
                  <a:pt x="88" y="1274"/>
                </a:lnTo>
                <a:lnTo>
                  <a:pt x="88" y="1254"/>
                </a:lnTo>
                <a:lnTo>
                  <a:pt x="86" y="1250"/>
                </a:lnTo>
                <a:lnTo>
                  <a:pt x="82" y="1246"/>
                </a:lnTo>
                <a:lnTo>
                  <a:pt x="82" y="1242"/>
                </a:lnTo>
                <a:lnTo>
                  <a:pt x="80" y="1236"/>
                </a:lnTo>
                <a:lnTo>
                  <a:pt x="62" y="1230"/>
                </a:lnTo>
                <a:lnTo>
                  <a:pt x="42" y="1228"/>
                </a:lnTo>
                <a:lnTo>
                  <a:pt x="22" y="1226"/>
                </a:lnTo>
                <a:lnTo>
                  <a:pt x="14" y="1220"/>
                </a:lnTo>
                <a:lnTo>
                  <a:pt x="6" y="1212"/>
                </a:lnTo>
                <a:lnTo>
                  <a:pt x="6" y="1204"/>
                </a:lnTo>
                <a:lnTo>
                  <a:pt x="6" y="1198"/>
                </a:lnTo>
                <a:lnTo>
                  <a:pt x="8" y="1194"/>
                </a:lnTo>
                <a:lnTo>
                  <a:pt x="10" y="1188"/>
                </a:lnTo>
                <a:lnTo>
                  <a:pt x="14" y="1184"/>
                </a:lnTo>
                <a:close/>
              </a:path>
            </a:pathLst>
          </a:custGeom>
          <a:solidFill>
            <a:srgbClr val="C00000">
              <a:alpha val="50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146102" y="1350173"/>
            <a:ext cx="2398726" cy="1366875"/>
          </a:xfrm>
          <a:custGeom>
            <a:avLst/>
            <a:gdLst>
              <a:gd name="T0" fmla="*/ 848 w 2032"/>
              <a:gd name="T1" fmla="*/ 1022 h 1158"/>
              <a:gd name="T2" fmla="*/ 730 w 2032"/>
              <a:gd name="T3" fmla="*/ 1040 h 1158"/>
              <a:gd name="T4" fmla="*/ 688 w 2032"/>
              <a:gd name="T5" fmla="*/ 1010 h 1158"/>
              <a:gd name="T6" fmla="*/ 582 w 2032"/>
              <a:gd name="T7" fmla="*/ 1046 h 1158"/>
              <a:gd name="T8" fmla="*/ 490 w 2032"/>
              <a:gd name="T9" fmla="*/ 1124 h 1158"/>
              <a:gd name="T10" fmla="*/ 454 w 2032"/>
              <a:gd name="T11" fmla="*/ 1024 h 1158"/>
              <a:gd name="T12" fmla="*/ 422 w 2032"/>
              <a:gd name="T13" fmla="*/ 990 h 1158"/>
              <a:gd name="T14" fmla="*/ 354 w 2032"/>
              <a:gd name="T15" fmla="*/ 986 h 1158"/>
              <a:gd name="T16" fmla="*/ 304 w 2032"/>
              <a:gd name="T17" fmla="*/ 954 h 1158"/>
              <a:gd name="T18" fmla="*/ 224 w 2032"/>
              <a:gd name="T19" fmla="*/ 988 h 1158"/>
              <a:gd name="T20" fmla="*/ 164 w 2032"/>
              <a:gd name="T21" fmla="*/ 1040 h 1158"/>
              <a:gd name="T22" fmla="*/ 100 w 2032"/>
              <a:gd name="T23" fmla="*/ 1004 h 1158"/>
              <a:gd name="T24" fmla="*/ 90 w 2032"/>
              <a:gd name="T25" fmla="*/ 932 h 1158"/>
              <a:gd name="T26" fmla="*/ 106 w 2032"/>
              <a:gd name="T27" fmla="*/ 882 h 1158"/>
              <a:gd name="T28" fmla="*/ 118 w 2032"/>
              <a:gd name="T29" fmla="*/ 778 h 1158"/>
              <a:gd name="T30" fmla="*/ 52 w 2032"/>
              <a:gd name="T31" fmla="*/ 684 h 1158"/>
              <a:gd name="T32" fmla="*/ 16 w 2032"/>
              <a:gd name="T33" fmla="*/ 658 h 1158"/>
              <a:gd name="T34" fmla="*/ 6 w 2032"/>
              <a:gd name="T35" fmla="*/ 576 h 1158"/>
              <a:gd name="T36" fmla="*/ 130 w 2032"/>
              <a:gd name="T37" fmla="*/ 518 h 1158"/>
              <a:gd name="T38" fmla="*/ 208 w 2032"/>
              <a:gd name="T39" fmla="*/ 488 h 1158"/>
              <a:gd name="T40" fmla="*/ 244 w 2032"/>
              <a:gd name="T41" fmla="*/ 554 h 1158"/>
              <a:gd name="T42" fmla="*/ 340 w 2032"/>
              <a:gd name="T43" fmla="*/ 642 h 1158"/>
              <a:gd name="T44" fmla="*/ 466 w 2032"/>
              <a:gd name="T45" fmla="*/ 668 h 1158"/>
              <a:gd name="T46" fmla="*/ 528 w 2032"/>
              <a:gd name="T47" fmla="*/ 628 h 1158"/>
              <a:gd name="T48" fmla="*/ 592 w 2032"/>
              <a:gd name="T49" fmla="*/ 574 h 1158"/>
              <a:gd name="T50" fmla="*/ 606 w 2032"/>
              <a:gd name="T51" fmla="*/ 540 h 1158"/>
              <a:gd name="T52" fmla="*/ 630 w 2032"/>
              <a:gd name="T53" fmla="*/ 464 h 1158"/>
              <a:gd name="T54" fmla="*/ 694 w 2032"/>
              <a:gd name="T55" fmla="*/ 436 h 1158"/>
              <a:gd name="T56" fmla="*/ 712 w 2032"/>
              <a:gd name="T57" fmla="*/ 416 h 1158"/>
              <a:gd name="T58" fmla="*/ 778 w 2032"/>
              <a:gd name="T59" fmla="*/ 352 h 1158"/>
              <a:gd name="T60" fmla="*/ 830 w 2032"/>
              <a:gd name="T61" fmla="*/ 314 h 1158"/>
              <a:gd name="T62" fmla="*/ 894 w 2032"/>
              <a:gd name="T63" fmla="*/ 344 h 1158"/>
              <a:gd name="T64" fmla="*/ 964 w 2032"/>
              <a:gd name="T65" fmla="*/ 302 h 1158"/>
              <a:gd name="T66" fmla="*/ 936 w 2032"/>
              <a:gd name="T67" fmla="*/ 262 h 1158"/>
              <a:gd name="T68" fmla="*/ 1022 w 2032"/>
              <a:gd name="T69" fmla="*/ 250 h 1158"/>
              <a:gd name="T70" fmla="*/ 1068 w 2032"/>
              <a:gd name="T71" fmla="*/ 168 h 1158"/>
              <a:gd name="T72" fmla="*/ 1180 w 2032"/>
              <a:gd name="T73" fmla="*/ 126 h 1158"/>
              <a:gd name="T74" fmla="*/ 1288 w 2032"/>
              <a:gd name="T75" fmla="*/ 26 h 1158"/>
              <a:gd name="T76" fmla="*/ 1352 w 2032"/>
              <a:gd name="T77" fmla="*/ 20 h 1158"/>
              <a:gd name="T78" fmla="*/ 1464 w 2032"/>
              <a:gd name="T79" fmla="*/ 4 h 1158"/>
              <a:gd name="T80" fmla="*/ 1522 w 2032"/>
              <a:gd name="T81" fmla="*/ 112 h 1158"/>
              <a:gd name="T82" fmla="*/ 1672 w 2032"/>
              <a:gd name="T83" fmla="*/ 188 h 1158"/>
              <a:gd name="T84" fmla="*/ 1782 w 2032"/>
              <a:gd name="T85" fmla="*/ 236 h 1158"/>
              <a:gd name="T86" fmla="*/ 1890 w 2032"/>
              <a:gd name="T87" fmla="*/ 234 h 1158"/>
              <a:gd name="T88" fmla="*/ 1974 w 2032"/>
              <a:gd name="T89" fmla="*/ 280 h 1158"/>
              <a:gd name="T90" fmla="*/ 2002 w 2032"/>
              <a:gd name="T91" fmla="*/ 312 h 1158"/>
              <a:gd name="T92" fmla="*/ 2024 w 2032"/>
              <a:gd name="T93" fmla="*/ 376 h 1158"/>
              <a:gd name="T94" fmla="*/ 2020 w 2032"/>
              <a:gd name="T95" fmla="*/ 474 h 1158"/>
              <a:gd name="T96" fmla="*/ 1956 w 2032"/>
              <a:gd name="T97" fmla="*/ 534 h 1158"/>
              <a:gd name="T98" fmla="*/ 1834 w 2032"/>
              <a:gd name="T99" fmla="*/ 568 h 1158"/>
              <a:gd name="T100" fmla="*/ 1710 w 2032"/>
              <a:gd name="T101" fmla="*/ 552 h 1158"/>
              <a:gd name="T102" fmla="*/ 1672 w 2032"/>
              <a:gd name="T103" fmla="*/ 582 h 1158"/>
              <a:gd name="T104" fmla="*/ 1642 w 2032"/>
              <a:gd name="T105" fmla="*/ 678 h 1158"/>
              <a:gd name="T106" fmla="*/ 1616 w 2032"/>
              <a:gd name="T107" fmla="*/ 740 h 1158"/>
              <a:gd name="T108" fmla="*/ 1586 w 2032"/>
              <a:gd name="T109" fmla="*/ 768 h 1158"/>
              <a:gd name="T110" fmla="*/ 1524 w 2032"/>
              <a:gd name="T111" fmla="*/ 838 h 1158"/>
              <a:gd name="T112" fmla="*/ 1480 w 2032"/>
              <a:gd name="T113" fmla="*/ 1138 h 1158"/>
              <a:gd name="T114" fmla="*/ 1408 w 2032"/>
              <a:gd name="T115" fmla="*/ 1104 h 1158"/>
              <a:gd name="T116" fmla="*/ 1128 w 2032"/>
              <a:gd name="T117" fmla="*/ 1084 h 1158"/>
              <a:gd name="T118" fmla="*/ 1048 w 2032"/>
              <a:gd name="T119" fmla="*/ 1034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32" h="1158">
                <a:moveTo>
                  <a:pt x="1010" y="1014"/>
                </a:moveTo>
                <a:lnTo>
                  <a:pt x="1010" y="1012"/>
                </a:lnTo>
                <a:lnTo>
                  <a:pt x="1010" y="1012"/>
                </a:lnTo>
                <a:lnTo>
                  <a:pt x="942" y="1012"/>
                </a:lnTo>
                <a:lnTo>
                  <a:pt x="874" y="1012"/>
                </a:lnTo>
                <a:lnTo>
                  <a:pt x="874" y="1012"/>
                </a:lnTo>
                <a:lnTo>
                  <a:pt x="874" y="1014"/>
                </a:lnTo>
                <a:lnTo>
                  <a:pt x="862" y="1020"/>
                </a:lnTo>
                <a:lnTo>
                  <a:pt x="848" y="1022"/>
                </a:lnTo>
                <a:lnTo>
                  <a:pt x="832" y="1024"/>
                </a:lnTo>
                <a:lnTo>
                  <a:pt x="816" y="1022"/>
                </a:lnTo>
                <a:lnTo>
                  <a:pt x="816" y="1026"/>
                </a:lnTo>
                <a:lnTo>
                  <a:pt x="816" y="1030"/>
                </a:lnTo>
                <a:lnTo>
                  <a:pt x="802" y="1030"/>
                </a:lnTo>
                <a:lnTo>
                  <a:pt x="792" y="1032"/>
                </a:lnTo>
                <a:lnTo>
                  <a:pt x="780" y="1040"/>
                </a:lnTo>
                <a:lnTo>
                  <a:pt x="756" y="1040"/>
                </a:lnTo>
                <a:lnTo>
                  <a:pt x="730" y="1040"/>
                </a:lnTo>
                <a:lnTo>
                  <a:pt x="724" y="1036"/>
                </a:lnTo>
                <a:lnTo>
                  <a:pt x="720" y="1032"/>
                </a:lnTo>
                <a:lnTo>
                  <a:pt x="712" y="1030"/>
                </a:lnTo>
                <a:lnTo>
                  <a:pt x="712" y="1026"/>
                </a:lnTo>
                <a:lnTo>
                  <a:pt x="712" y="1022"/>
                </a:lnTo>
                <a:lnTo>
                  <a:pt x="706" y="1022"/>
                </a:lnTo>
                <a:lnTo>
                  <a:pt x="700" y="1018"/>
                </a:lnTo>
                <a:lnTo>
                  <a:pt x="694" y="1014"/>
                </a:lnTo>
                <a:lnTo>
                  <a:pt x="688" y="1010"/>
                </a:lnTo>
                <a:lnTo>
                  <a:pt x="682" y="1006"/>
                </a:lnTo>
                <a:lnTo>
                  <a:pt x="656" y="1006"/>
                </a:lnTo>
                <a:lnTo>
                  <a:pt x="630" y="1006"/>
                </a:lnTo>
                <a:lnTo>
                  <a:pt x="626" y="1016"/>
                </a:lnTo>
                <a:lnTo>
                  <a:pt x="618" y="1024"/>
                </a:lnTo>
                <a:lnTo>
                  <a:pt x="608" y="1028"/>
                </a:lnTo>
                <a:lnTo>
                  <a:pt x="600" y="1036"/>
                </a:lnTo>
                <a:lnTo>
                  <a:pt x="594" y="1048"/>
                </a:lnTo>
                <a:lnTo>
                  <a:pt x="582" y="1046"/>
                </a:lnTo>
                <a:lnTo>
                  <a:pt x="572" y="1046"/>
                </a:lnTo>
                <a:lnTo>
                  <a:pt x="560" y="1042"/>
                </a:lnTo>
                <a:lnTo>
                  <a:pt x="544" y="1042"/>
                </a:lnTo>
                <a:lnTo>
                  <a:pt x="532" y="1048"/>
                </a:lnTo>
                <a:lnTo>
                  <a:pt x="520" y="1056"/>
                </a:lnTo>
                <a:lnTo>
                  <a:pt x="520" y="1070"/>
                </a:lnTo>
                <a:lnTo>
                  <a:pt x="518" y="1084"/>
                </a:lnTo>
                <a:lnTo>
                  <a:pt x="502" y="1102"/>
                </a:lnTo>
                <a:lnTo>
                  <a:pt x="490" y="1124"/>
                </a:lnTo>
                <a:lnTo>
                  <a:pt x="474" y="1114"/>
                </a:lnTo>
                <a:lnTo>
                  <a:pt x="458" y="1100"/>
                </a:lnTo>
                <a:lnTo>
                  <a:pt x="448" y="1082"/>
                </a:lnTo>
                <a:lnTo>
                  <a:pt x="444" y="1064"/>
                </a:lnTo>
                <a:lnTo>
                  <a:pt x="448" y="1064"/>
                </a:lnTo>
                <a:lnTo>
                  <a:pt x="452" y="1064"/>
                </a:lnTo>
                <a:lnTo>
                  <a:pt x="454" y="1042"/>
                </a:lnTo>
                <a:lnTo>
                  <a:pt x="454" y="1030"/>
                </a:lnTo>
                <a:lnTo>
                  <a:pt x="454" y="1024"/>
                </a:lnTo>
                <a:lnTo>
                  <a:pt x="454" y="1020"/>
                </a:lnTo>
                <a:lnTo>
                  <a:pt x="452" y="1020"/>
                </a:lnTo>
                <a:lnTo>
                  <a:pt x="450" y="1016"/>
                </a:lnTo>
                <a:lnTo>
                  <a:pt x="446" y="1010"/>
                </a:lnTo>
                <a:lnTo>
                  <a:pt x="440" y="1006"/>
                </a:lnTo>
                <a:lnTo>
                  <a:pt x="436" y="1000"/>
                </a:lnTo>
                <a:lnTo>
                  <a:pt x="432" y="994"/>
                </a:lnTo>
                <a:lnTo>
                  <a:pt x="428" y="990"/>
                </a:lnTo>
                <a:lnTo>
                  <a:pt x="422" y="990"/>
                </a:lnTo>
                <a:lnTo>
                  <a:pt x="416" y="988"/>
                </a:lnTo>
                <a:lnTo>
                  <a:pt x="416" y="984"/>
                </a:lnTo>
                <a:lnTo>
                  <a:pt x="416" y="978"/>
                </a:lnTo>
                <a:lnTo>
                  <a:pt x="408" y="978"/>
                </a:lnTo>
                <a:lnTo>
                  <a:pt x="402" y="976"/>
                </a:lnTo>
                <a:lnTo>
                  <a:pt x="396" y="972"/>
                </a:lnTo>
                <a:lnTo>
                  <a:pt x="382" y="972"/>
                </a:lnTo>
                <a:lnTo>
                  <a:pt x="370" y="972"/>
                </a:lnTo>
                <a:lnTo>
                  <a:pt x="354" y="986"/>
                </a:lnTo>
                <a:lnTo>
                  <a:pt x="338" y="1000"/>
                </a:lnTo>
                <a:lnTo>
                  <a:pt x="334" y="998"/>
                </a:lnTo>
                <a:lnTo>
                  <a:pt x="328" y="996"/>
                </a:lnTo>
                <a:lnTo>
                  <a:pt x="324" y="992"/>
                </a:lnTo>
                <a:lnTo>
                  <a:pt x="320" y="990"/>
                </a:lnTo>
                <a:lnTo>
                  <a:pt x="312" y="988"/>
                </a:lnTo>
                <a:lnTo>
                  <a:pt x="312" y="976"/>
                </a:lnTo>
                <a:lnTo>
                  <a:pt x="308" y="966"/>
                </a:lnTo>
                <a:lnTo>
                  <a:pt x="304" y="954"/>
                </a:lnTo>
                <a:lnTo>
                  <a:pt x="282" y="954"/>
                </a:lnTo>
                <a:lnTo>
                  <a:pt x="268" y="954"/>
                </a:lnTo>
                <a:lnTo>
                  <a:pt x="262" y="954"/>
                </a:lnTo>
                <a:lnTo>
                  <a:pt x="260" y="954"/>
                </a:lnTo>
                <a:lnTo>
                  <a:pt x="260" y="956"/>
                </a:lnTo>
                <a:lnTo>
                  <a:pt x="256" y="968"/>
                </a:lnTo>
                <a:lnTo>
                  <a:pt x="246" y="976"/>
                </a:lnTo>
                <a:lnTo>
                  <a:pt x="234" y="982"/>
                </a:lnTo>
                <a:lnTo>
                  <a:pt x="224" y="988"/>
                </a:lnTo>
                <a:lnTo>
                  <a:pt x="222" y="994"/>
                </a:lnTo>
                <a:lnTo>
                  <a:pt x="218" y="1000"/>
                </a:lnTo>
                <a:lnTo>
                  <a:pt x="214" y="1006"/>
                </a:lnTo>
                <a:lnTo>
                  <a:pt x="208" y="1014"/>
                </a:lnTo>
                <a:lnTo>
                  <a:pt x="198" y="1024"/>
                </a:lnTo>
                <a:lnTo>
                  <a:pt x="186" y="1036"/>
                </a:lnTo>
                <a:lnTo>
                  <a:pt x="174" y="1044"/>
                </a:lnTo>
                <a:lnTo>
                  <a:pt x="166" y="1048"/>
                </a:lnTo>
                <a:lnTo>
                  <a:pt x="164" y="1040"/>
                </a:lnTo>
                <a:lnTo>
                  <a:pt x="162" y="1034"/>
                </a:lnTo>
                <a:lnTo>
                  <a:pt x="158" y="1028"/>
                </a:lnTo>
                <a:lnTo>
                  <a:pt x="152" y="1022"/>
                </a:lnTo>
                <a:lnTo>
                  <a:pt x="130" y="1022"/>
                </a:lnTo>
                <a:lnTo>
                  <a:pt x="106" y="1022"/>
                </a:lnTo>
                <a:lnTo>
                  <a:pt x="100" y="1014"/>
                </a:lnTo>
                <a:lnTo>
                  <a:pt x="94" y="1008"/>
                </a:lnTo>
                <a:lnTo>
                  <a:pt x="96" y="1006"/>
                </a:lnTo>
                <a:lnTo>
                  <a:pt x="100" y="1004"/>
                </a:lnTo>
                <a:lnTo>
                  <a:pt x="106" y="1000"/>
                </a:lnTo>
                <a:lnTo>
                  <a:pt x="110" y="998"/>
                </a:lnTo>
                <a:lnTo>
                  <a:pt x="114" y="996"/>
                </a:lnTo>
                <a:lnTo>
                  <a:pt x="118" y="992"/>
                </a:lnTo>
                <a:lnTo>
                  <a:pt x="118" y="974"/>
                </a:lnTo>
                <a:lnTo>
                  <a:pt x="118" y="956"/>
                </a:lnTo>
                <a:lnTo>
                  <a:pt x="108" y="948"/>
                </a:lnTo>
                <a:lnTo>
                  <a:pt x="98" y="940"/>
                </a:lnTo>
                <a:lnTo>
                  <a:pt x="90" y="932"/>
                </a:lnTo>
                <a:lnTo>
                  <a:pt x="84" y="922"/>
                </a:lnTo>
                <a:lnTo>
                  <a:pt x="82" y="908"/>
                </a:lnTo>
                <a:lnTo>
                  <a:pt x="86" y="906"/>
                </a:lnTo>
                <a:lnTo>
                  <a:pt x="88" y="902"/>
                </a:lnTo>
                <a:lnTo>
                  <a:pt x="90" y="898"/>
                </a:lnTo>
                <a:lnTo>
                  <a:pt x="90" y="894"/>
                </a:lnTo>
                <a:lnTo>
                  <a:pt x="98" y="890"/>
                </a:lnTo>
                <a:lnTo>
                  <a:pt x="104" y="886"/>
                </a:lnTo>
                <a:lnTo>
                  <a:pt x="106" y="882"/>
                </a:lnTo>
                <a:lnTo>
                  <a:pt x="110" y="878"/>
                </a:lnTo>
                <a:lnTo>
                  <a:pt x="114" y="872"/>
                </a:lnTo>
                <a:lnTo>
                  <a:pt x="118" y="866"/>
                </a:lnTo>
                <a:lnTo>
                  <a:pt x="120" y="860"/>
                </a:lnTo>
                <a:lnTo>
                  <a:pt x="120" y="844"/>
                </a:lnTo>
                <a:lnTo>
                  <a:pt x="120" y="822"/>
                </a:lnTo>
                <a:lnTo>
                  <a:pt x="120" y="800"/>
                </a:lnTo>
                <a:lnTo>
                  <a:pt x="120" y="784"/>
                </a:lnTo>
                <a:lnTo>
                  <a:pt x="118" y="778"/>
                </a:lnTo>
                <a:lnTo>
                  <a:pt x="114" y="774"/>
                </a:lnTo>
                <a:lnTo>
                  <a:pt x="112" y="772"/>
                </a:lnTo>
                <a:lnTo>
                  <a:pt x="106" y="760"/>
                </a:lnTo>
                <a:lnTo>
                  <a:pt x="94" y="750"/>
                </a:lnTo>
                <a:lnTo>
                  <a:pt x="84" y="740"/>
                </a:lnTo>
                <a:lnTo>
                  <a:pt x="74" y="730"/>
                </a:lnTo>
                <a:lnTo>
                  <a:pt x="70" y="716"/>
                </a:lnTo>
                <a:lnTo>
                  <a:pt x="58" y="700"/>
                </a:lnTo>
                <a:lnTo>
                  <a:pt x="52" y="684"/>
                </a:lnTo>
                <a:lnTo>
                  <a:pt x="48" y="684"/>
                </a:lnTo>
                <a:lnTo>
                  <a:pt x="44" y="684"/>
                </a:lnTo>
                <a:lnTo>
                  <a:pt x="44" y="678"/>
                </a:lnTo>
                <a:lnTo>
                  <a:pt x="44" y="674"/>
                </a:lnTo>
                <a:lnTo>
                  <a:pt x="36" y="674"/>
                </a:lnTo>
                <a:lnTo>
                  <a:pt x="30" y="670"/>
                </a:lnTo>
                <a:lnTo>
                  <a:pt x="26" y="668"/>
                </a:lnTo>
                <a:lnTo>
                  <a:pt x="22" y="664"/>
                </a:lnTo>
                <a:lnTo>
                  <a:pt x="16" y="658"/>
                </a:lnTo>
                <a:lnTo>
                  <a:pt x="16" y="654"/>
                </a:lnTo>
                <a:lnTo>
                  <a:pt x="16" y="648"/>
                </a:lnTo>
                <a:lnTo>
                  <a:pt x="10" y="648"/>
                </a:lnTo>
                <a:lnTo>
                  <a:pt x="6" y="648"/>
                </a:lnTo>
                <a:lnTo>
                  <a:pt x="4" y="630"/>
                </a:lnTo>
                <a:lnTo>
                  <a:pt x="0" y="612"/>
                </a:lnTo>
                <a:lnTo>
                  <a:pt x="0" y="594"/>
                </a:lnTo>
                <a:lnTo>
                  <a:pt x="4" y="586"/>
                </a:lnTo>
                <a:lnTo>
                  <a:pt x="6" y="576"/>
                </a:lnTo>
                <a:lnTo>
                  <a:pt x="6" y="566"/>
                </a:lnTo>
                <a:lnTo>
                  <a:pt x="6" y="556"/>
                </a:lnTo>
                <a:lnTo>
                  <a:pt x="10" y="554"/>
                </a:lnTo>
                <a:lnTo>
                  <a:pt x="14" y="554"/>
                </a:lnTo>
                <a:lnTo>
                  <a:pt x="16" y="538"/>
                </a:lnTo>
                <a:lnTo>
                  <a:pt x="16" y="522"/>
                </a:lnTo>
                <a:lnTo>
                  <a:pt x="70" y="522"/>
                </a:lnTo>
                <a:lnTo>
                  <a:pt x="124" y="522"/>
                </a:lnTo>
                <a:lnTo>
                  <a:pt x="130" y="518"/>
                </a:lnTo>
                <a:lnTo>
                  <a:pt x="136" y="514"/>
                </a:lnTo>
                <a:lnTo>
                  <a:pt x="140" y="514"/>
                </a:lnTo>
                <a:lnTo>
                  <a:pt x="146" y="512"/>
                </a:lnTo>
                <a:lnTo>
                  <a:pt x="154" y="512"/>
                </a:lnTo>
                <a:lnTo>
                  <a:pt x="160" y="498"/>
                </a:lnTo>
                <a:lnTo>
                  <a:pt x="168" y="492"/>
                </a:lnTo>
                <a:lnTo>
                  <a:pt x="178" y="488"/>
                </a:lnTo>
                <a:lnTo>
                  <a:pt x="192" y="488"/>
                </a:lnTo>
                <a:lnTo>
                  <a:pt x="208" y="488"/>
                </a:lnTo>
                <a:lnTo>
                  <a:pt x="212" y="492"/>
                </a:lnTo>
                <a:lnTo>
                  <a:pt x="216" y="494"/>
                </a:lnTo>
                <a:lnTo>
                  <a:pt x="222" y="496"/>
                </a:lnTo>
                <a:lnTo>
                  <a:pt x="222" y="504"/>
                </a:lnTo>
                <a:lnTo>
                  <a:pt x="222" y="514"/>
                </a:lnTo>
                <a:lnTo>
                  <a:pt x="226" y="514"/>
                </a:lnTo>
                <a:lnTo>
                  <a:pt x="230" y="514"/>
                </a:lnTo>
                <a:lnTo>
                  <a:pt x="234" y="536"/>
                </a:lnTo>
                <a:lnTo>
                  <a:pt x="244" y="554"/>
                </a:lnTo>
                <a:lnTo>
                  <a:pt x="258" y="570"/>
                </a:lnTo>
                <a:lnTo>
                  <a:pt x="260" y="580"/>
                </a:lnTo>
                <a:lnTo>
                  <a:pt x="260" y="588"/>
                </a:lnTo>
                <a:lnTo>
                  <a:pt x="296" y="588"/>
                </a:lnTo>
                <a:lnTo>
                  <a:pt x="332" y="590"/>
                </a:lnTo>
                <a:lnTo>
                  <a:pt x="332" y="610"/>
                </a:lnTo>
                <a:lnTo>
                  <a:pt x="334" y="630"/>
                </a:lnTo>
                <a:lnTo>
                  <a:pt x="338" y="636"/>
                </a:lnTo>
                <a:lnTo>
                  <a:pt x="340" y="642"/>
                </a:lnTo>
                <a:lnTo>
                  <a:pt x="342" y="648"/>
                </a:lnTo>
                <a:lnTo>
                  <a:pt x="342" y="656"/>
                </a:lnTo>
                <a:lnTo>
                  <a:pt x="356" y="658"/>
                </a:lnTo>
                <a:lnTo>
                  <a:pt x="372" y="662"/>
                </a:lnTo>
                <a:lnTo>
                  <a:pt x="390" y="666"/>
                </a:lnTo>
                <a:lnTo>
                  <a:pt x="400" y="674"/>
                </a:lnTo>
                <a:lnTo>
                  <a:pt x="430" y="672"/>
                </a:lnTo>
                <a:lnTo>
                  <a:pt x="460" y="672"/>
                </a:lnTo>
                <a:lnTo>
                  <a:pt x="466" y="668"/>
                </a:lnTo>
                <a:lnTo>
                  <a:pt x="474" y="666"/>
                </a:lnTo>
                <a:lnTo>
                  <a:pt x="480" y="666"/>
                </a:lnTo>
                <a:lnTo>
                  <a:pt x="488" y="664"/>
                </a:lnTo>
                <a:lnTo>
                  <a:pt x="490" y="660"/>
                </a:lnTo>
                <a:lnTo>
                  <a:pt x="490" y="656"/>
                </a:lnTo>
                <a:lnTo>
                  <a:pt x="500" y="654"/>
                </a:lnTo>
                <a:lnTo>
                  <a:pt x="508" y="654"/>
                </a:lnTo>
                <a:lnTo>
                  <a:pt x="520" y="642"/>
                </a:lnTo>
                <a:lnTo>
                  <a:pt x="528" y="628"/>
                </a:lnTo>
                <a:lnTo>
                  <a:pt x="536" y="616"/>
                </a:lnTo>
                <a:lnTo>
                  <a:pt x="544" y="604"/>
                </a:lnTo>
                <a:lnTo>
                  <a:pt x="558" y="594"/>
                </a:lnTo>
                <a:lnTo>
                  <a:pt x="574" y="588"/>
                </a:lnTo>
                <a:lnTo>
                  <a:pt x="574" y="584"/>
                </a:lnTo>
                <a:lnTo>
                  <a:pt x="574" y="582"/>
                </a:lnTo>
                <a:lnTo>
                  <a:pt x="582" y="580"/>
                </a:lnTo>
                <a:lnTo>
                  <a:pt x="590" y="578"/>
                </a:lnTo>
                <a:lnTo>
                  <a:pt x="592" y="574"/>
                </a:lnTo>
                <a:lnTo>
                  <a:pt x="592" y="568"/>
                </a:lnTo>
                <a:lnTo>
                  <a:pt x="594" y="564"/>
                </a:lnTo>
                <a:lnTo>
                  <a:pt x="596" y="558"/>
                </a:lnTo>
                <a:lnTo>
                  <a:pt x="600" y="554"/>
                </a:lnTo>
                <a:lnTo>
                  <a:pt x="600" y="550"/>
                </a:lnTo>
                <a:lnTo>
                  <a:pt x="602" y="548"/>
                </a:lnTo>
                <a:lnTo>
                  <a:pt x="602" y="546"/>
                </a:lnTo>
                <a:lnTo>
                  <a:pt x="604" y="542"/>
                </a:lnTo>
                <a:lnTo>
                  <a:pt x="606" y="540"/>
                </a:lnTo>
                <a:lnTo>
                  <a:pt x="610" y="536"/>
                </a:lnTo>
                <a:lnTo>
                  <a:pt x="610" y="524"/>
                </a:lnTo>
                <a:lnTo>
                  <a:pt x="612" y="514"/>
                </a:lnTo>
                <a:lnTo>
                  <a:pt x="616" y="512"/>
                </a:lnTo>
                <a:lnTo>
                  <a:pt x="620" y="512"/>
                </a:lnTo>
                <a:lnTo>
                  <a:pt x="620" y="500"/>
                </a:lnTo>
                <a:lnTo>
                  <a:pt x="622" y="488"/>
                </a:lnTo>
                <a:lnTo>
                  <a:pt x="628" y="480"/>
                </a:lnTo>
                <a:lnTo>
                  <a:pt x="630" y="464"/>
                </a:lnTo>
                <a:lnTo>
                  <a:pt x="636" y="458"/>
                </a:lnTo>
                <a:lnTo>
                  <a:pt x="642" y="454"/>
                </a:lnTo>
                <a:lnTo>
                  <a:pt x="652" y="454"/>
                </a:lnTo>
                <a:lnTo>
                  <a:pt x="662" y="452"/>
                </a:lnTo>
                <a:lnTo>
                  <a:pt x="674" y="446"/>
                </a:lnTo>
                <a:lnTo>
                  <a:pt x="674" y="440"/>
                </a:lnTo>
                <a:lnTo>
                  <a:pt x="676" y="438"/>
                </a:lnTo>
                <a:lnTo>
                  <a:pt x="684" y="436"/>
                </a:lnTo>
                <a:lnTo>
                  <a:pt x="694" y="436"/>
                </a:lnTo>
                <a:lnTo>
                  <a:pt x="696" y="432"/>
                </a:lnTo>
                <a:lnTo>
                  <a:pt x="696" y="430"/>
                </a:lnTo>
                <a:lnTo>
                  <a:pt x="700" y="428"/>
                </a:lnTo>
                <a:lnTo>
                  <a:pt x="704" y="428"/>
                </a:lnTo>
                <a:lnTo>
                  <a:pt x="704" y="424"/>
                </a:lnTo>
                <a:lnTo>
                  <a:pt x="704" y="420"/>
                </a:lnTo>
                <a:lnTo>
                  <a:pt x="708" y="420"/>
                </a:lnTo>
                <a:lnTo>
                  <a:pt x="712" y="420"/>
                </a:lnTo>
                <a:lnTo>
                  <a:pt x="712" y="416"/>
                </a:lnTo>
                <a:lnTo>
                  <a:pt x="712" y="412"/>
                </a:lnTo>
                <a:lnTo>
                  <a:pt x="728" y="408"/>
                </a:lnTo>
                <a:lnTo>
                  <a:pt x="742" y="398"/>
                </a:lnTo>
                <a:lnTo>
                  <a:pt x="752" y="386"/>
                </a:lnTo>
                <a:lnTo>
                  <a:pt x="756" y="386"/>
                </a:lnTo>
                <a:lnTo>
                  <a:pt x="760" y="386"/>
                </a:lnTo>
                <a:lnTo>
                  <a:pt x="764" y="374"/>
                </a:lnTo>
                <a:lnTo>
                  <a:pt x="772" y="364"/>
                </a:lnTo>
                <a:lnTo>
                  <a:pt x="778" y="352"/>
                </a:lnTo>
                <a:lnTo>
                  <a:pt x="782" y="352"/>
                </a:lnTo>
                <a:lnTo>
                  <a:pt x="788" y="352"/>
                </a:lnTo>
                <a:lnTo>
                  <a:pt x="788" y="346"/>
                </a:lnTo>
                <a:lnTo>
                  <a:pt x="788" y="342"/>
                </a:lnTo>
                <a:lnTo>
                  <a:pt x="792" y="338"/>
                </a:lnTo>
                <a:lnTo>
                  <a:pt x="796" y="334"/>
                </a:lnTo>
                <a:lnTo>
                  <a:pt x="802" y="322"/>
                </a:lnTo>
                <a:lnTo>
                  <a:pt x="814" y="316"/>
                </a:lnTo>
                <a:lnTo>
                  <a:pt x="830" y="314"/>
                </a:lnTo>
                <a:lnTo>
                  <a:pt x="848" y="314"/>
                </a:lnTo>
                <a:lnTo>
                  <a:pt x="862" y="318"/>
                </a:lnTo>
                <a:lnTo>
                  <a:pt x="874" y="326"/>
                </a:lnTo>
                <a:lnTo>
                  <a:pt x="880" y="326"/>
                </a:lnTo>
                <a:lnTo>
                  <a:pt x="884" y="330"/>
                </a:lnTo>
                <a:lnTo>
                  <a:pt x="888" y="332"/>
                </a:lnTo>
                <a:lnTo>
                  <a:pt x="890" y="336"/>
                </a:lnTo>
                <a:lnTo>
                  <a:pt x="892" y="338"/>
                </a:lnTo>
                <a:lnTo>
                  <a:pt x="894" y="344"/>
                </a:lnTo>
                <a:lnTo>
                  <a:pt x="898" y="348"/>
                </a:lnTo>
                <a:lnTo>
                  <a:pt x="902" y="352"/>
                </a:lnTo>
                <a:lnTo>
                  <a:pt x="934" y="352"/>
                </a:lnTo>
                <a:lnTo>
                  <a:pt x="966" y="352"/>
                </a:lnTo>
                <a:lnTo>
                  <a:pt x="970" y="350"/>
                </a:lnTo>
                <a:lnTo>
                  <a:pt x="972" y="350"/>
                </a:lnTo>
                <a:lnTo>
                  <a:pt x="970" y="334"/>
                </a:lnTo>
                <a:lnTo>
                  <a:pt x="966" y="318"/>
                </a:lnTo>
                <a:lnTo>
                  <a:pt x="964" y="302"/>
                </a:lnTo>
                <a:lnTo>
                  <a:pt x="960" y="300"/>
                </a:lnTo>
                <a:lnTo>
                  <a:pt x="956" y="296"/>
                </a:lnTo>
                <a:lnTo>
                  <a:pt x="954" y="292"/>
                </a:lnTo>
                <a:lnTo>
                  <a:pt x="952" y="286"/>
                </a:lnTo>
                <a:lnTo>
                  <a:pt x="950" y="284"/>
                </a:lnTo>
                <a:lnTo>
                  <a:pt x="946" y="280"/>
                </a:lnTo>
                <a:lnTo>
                  <a:pt x="942" y="278"/>
                </a:lnTo>
                <a:lnTo>
                  <a:pt x="936" y="278"/>
                </a:lnTo>
                <a:lnTo>
                  <a:pt x="936" y="262"/>
                </a:lnTo>
                <a:lnTo>
                  <a:pt x="934" y="246"/>
                </a:lnTo>
                <a:lnTo>
                  <a:pt x="936" y="230"/>
                </a:lnTo>
                <a:lnTo>
                  <a:pt x="942" y="218"/>
                </a:lnTo>
                <a:lnTo>
                  <a:pt x="956" y="218"/>
                </a:lnTo>
                <a:lnTo>
                  <a:pt x="970" y="218"/>
                </a:lnTo>
                <a:lnTo>
                  <a:pt x="982" y="230"/>
                </a:lnTo>
                <a:lnTo>
                  <a:pt x="996" y="242"/>
                </a:lnTo>
                <a:lnTo>
                  <a:pt x="1008" y="248"/>
                </a:lnTo>
                <a:lnTo>
                  <a:pt x="1022" y="250"/>
                </a:lnTo>
                <a:lnTo>
                  <a:pt x="1038" y="240"/>
                </a:lnTo>
                <a:lnTo>
                  <a:pt x="1040" y="236"/>
                </a:lnTo>
                <a:lnTo>
                  <a:pt x="1040" y="232"/>
                </a:lnTo>
                <a:lnTo>
                  <a:pt x="1042" y="228"/>
                </a:lnTo>
                <a:lnTo>
                  <a:pt x="1046" y="224"/>
                </a:lnTo>
                <a:lnTo>
                  <a:pt x="1046" y="198"/>
                </a:lnTo>
                <a:lnTo>
                  <a:pt x="1048" y="172"/>
                </a:lnTo>
                <a:lnTo>
                  <a:pt x="1056" y="168"/>
                </a:lnTo>
                <a:lnTo>
                  <a:pt x="1068" y="168"/>
                </a:lnTo>
                <a:lnTo>
                  <a:pt x="1080" y="170"/>
                </a:lnTo>
                <a:lnTo>
                  <a:pt x="1088" y="174"/>
                </a:lnTo>
                <a:lnTo>
                  <a:pt x="1114" y="174"/>
                </a:lnTo>
                <a:lnTo>
                  <a:pt x="1140" y="174"/>
                </a:lnTo>
                <a:lnTo>
                  <a:pt x="1148" y="164"/>
                </a:lnTo>
                <a:lnTo>
                  <a:pt x="1158" y="156"/>
                </a:lnTo>
                <a:lnTo>
                  <a:pt x="1162" y="144"/>
                </a:lnTo>
                <a:lnTo>
                  <a:pt x="1172" y="136"/>
                </a:lnTo>
                <a:lnTo>
                  <a:pt x="1180" y="126"/>
                </a:lnTo>
                <a:lnTo>
                  <a:pt x="1188" y="116"/>
                </a:lnTo>
                <a:lnTo>
                  <a:pt x="1208" y="110"/>
                </a:lnTo>
                <a:lnTo>
                  <a:pt x="1224" y="98"/>
                </a:lnTo>
                <a:lnTo>
                  <a:pt x="1236" y="82"/>
                </a:lnTo>
                <a:lnTo>
                  <a:pt x="1252" y="68"/>
                </a:lnTo>
                <a:lnTo>
                  <a:pt x="1270" y="56"/>
                </a:lnTo>
                <a:lnTo>
                  <a:pt x="1274" y="42"/>
                </a:lnTo>
                <a:lnTo>
                  <a:pt x="1278" y="32"/>
                </a:lnTo>
                <a:lnTo>
                  <a:pt x="1288" y="26"/>
                </a:lnTo>
                <a:lnTo>
                  <a:pt x="1300" y="22"/>
                </a:lnTo>
                <a:lnTo>
                  <a:pt x="1300" y="26"/>
                </a:lnTo>
                <a:lnTo>
                  <a:pt x="1300" y="28"/>
                </a:lnTo>
                <a:lnTo>
                  <a:pt x="1322" y="28"/>
                </a:lnTo>
                <a:lnTo>
                  <a:pt x="1346" y="30"/>
                </a:lnTo>
                <a:lnTo>
                  <a:pt x="1346" y="26"/>
                </a:lnTo>
                <a:lnTo>
                  <a:pt x="1346" y="22"/>
                </a:lnTo>
                <a:lnTo>
                  <a:pt x="1350" y="22"/>
                </a:lnTo>
                <a:lnTo>
                  <a:pt x="1352" y="20"/>
                </a:lnTo>
                <a:lnTo>
                  <a:pt x="1354" y="20"/>
                </a:lnTo>
                <a:lnTo>
                  <a:pt x="1356" y="18"/>
                </a:lnTo>
                <a:lnTo>
                  <a:pt x="1360" y="14"/>
                </a:lnTo>
                <a:lnTo>
                  <a:pt x="1392" y="14"/>
                </a:lnTo>
                <a:lnTo>
                  <a:pt x="1426" y="12"/>
                </a:lnTo>
                <a:lnTo>
                  <a:pt x="1442" y="2"/>
                </a:lnTo>
                <a:lnTo>
                  <a:pt x="1452" y="0"/>
                </a:lnTo>
                <a:lnTo>
                  <a:pt x="1458" y="0"/>
                </a:lnTo>
                <a:lnTo>
                  <a:pt x="1464" y="4"/>
                </a:lnTo>
                <a:lnTo>
                  <a:pt x="1472" y="8"/>
                </a:lnTo>
                <a:lnTo>
                  <a:pt x="1486" y="14"/>
                </a:lnTo>
                <a:lnTo>
                  <a:pt x="1486" y="26"/>
                </a:lnTo>
                <a:lnTo>
                  <a:pt x="1488" y="38"/>
                </a:lnTo>
                <a:lnTo>
                  <a:pt x="1498" y="52"/>
                </a:lnTo>
                <a:lnTo>
                  <a:pt x="1506" y="66"/>
                </a:lnTo>
                <a:lnTo>
                  <a:pt x="1512" y="80"/>
                </a:lnTo>
                <a:lnTo>
                  <a:pt x="1522" y="94"/>
                </a:lnTo>
                <a:lnTo>
                  <a:pt x="1522" y="112"/>
                </a:lnTo>
                <a:lnTo>
                  <a:pt x="1524" y="130"/>
                </a:lnTo>
                <a:lnTo>
                  <a:pt x="1546" y="148"/>
                </a:lnTo>
                <a:lnTo>
                  <a:pt x="1570" y="164"/>
                </a:lnTo>
                <a:lnTo>
                  <a:pt x="1586" y="166"/>
                </a:lnTo>
                <a:lnTo>
                  <a:pt x="1596" y="172"/>
                </a:lnTo>
                <a:lnTo>
                  <a:pt x="1608" y="182"/>
                </a:lnTo>
                <a:lnTo>
                  <a:pt x="1640" y="184"/>
                </a:lnTo>
                <a:lnTo>
                  <a:pt x="1672" y="184"/>
                </a:lnTo>
                <a:lnTo>
                  <a:pt x="1672" y="188"/>
                </a:lnTo>
                <a:lnTo>
                  <a:pt x="1672" y="192"/>
                </a:lnTo>
                <a:lnTo>
                  <a:pt x="1678" y="192"/>
                </a:lnTo>
                <a:lnTo>
                  <a:pt x="1684" y="192"/>
                </a:lnTo>
                <a:lnTo>
                  <a:pt x="1702" y="206"/>
                </a:lnTo>
                <a:lnTo>
                  <a:pt x="1720" y="214"/>
                </a:lnTo>
                <a:lnTo>
                  <a:pt x="1740" y="218"/>
                </a:lnTo>
                <a:lnTo>
                  <a:pt x="1752" y="226"/>
                </a:lnTo>
                <a:lnTo>
                  <a:pt x="1766" y="230"/>
                </a:lnTo>
                <a:lnTo>
                  <a:pt x="1782" y="236"/>
                </a:lnTo>
                <a:lnTo>
                  <a:pt x="1794" y="242"/>
                </a:lnTo>
                <a:lnTo>
                  <a:pt x="1800" y="244"/>
                </a:lnTo>
                <a:lnTo>
                  <a:pt x="1812" y="244"/>
                </a:lnTo>
                <a:lnTo>
                  <a:pt x="1826" y="244"/>
                </a:lnTo>
                <a:lnTo>
                  <a:pt x="1840" y="244"/>
                </a:lnTo>
                <a:lnTo>
                  <a:pt x="1844" y="242"/>
                </a:lnTo>
                <a:lnTo>
                  <a:pt x="1848" y="238"/>
                </a:lnTo>
                <a:lnTo>
                  <a:pt x="1854" y="234"/>
                </a:lnTo>
                <a:lnTo>
                  <a:pt x="1890" y="234"/>
                </a:lnTo>
                <a:lnTo>
                  <a:pt x="1926" y="234"/>
                </a:lnTo>
                <a:lnTo>
                  <a:pt x="1936" y="242"/>
                </a:lnTo>
                <a:lnTo>
                  <a:pt x="1944" y="248"/>
                </a:lnTo>
                <a:lnTo>
                  <a:pt x="1952" y="250"/>
                </a:lnTo>
                <a:lnTo>
                  <a:pt x="1964" y="252"/>
                </a:lnTo>
                <a:lnTo>
                  <a:pt x="1966" y="260"/>
                </a:lnTo>
                <a:lnTo>
                  <a:pt x="1968" y="266"/>
                </a:lnTo>
                <a:lnTo>
                  <a:pt x="1968" y="274"/>
                </a:lnTo>
                <a:lnTo>
                  <a:pt x="1974" y="280"/>
                </a:lnTo>
                <a:lnTo>
                  <a:pt x="1980" y="284"/>
                </a:lnTo>
                <a:lnTo>
                  <a:pt x="1982" y="290"/>
                </a:lnTo>
                <a:lnTo>
                  <a:pt x="1986" y="294"/>
                </a:lnTo>
                <a:lnTo>
                  <a:pt x="1988" y="302"/>
                </a:lnTo>
                <a:lnTo>
                  <a:pt x="1992" y="302"/>
                </a:lnTo>
                <a:lnTo>
                  <a:pt x="1998" y="302"/>
                </a:lnTo>
                <a:lnTo>
                  <a:pt x="1998" y="308"/>
                </a:lnTo>
                <a:lnTo>
                  <a:pt x="2000" y="310"/>
                </a:lnTo>
                <a:lnTo>
                  <a:pt x="2002" y="312"/>
                </a:lnTo>
                <a:lnTo>
                  <a:pt x="2006" y="316"/>
                </a:lnTo>
                <a:lnTo>
                  <a:pt x="2006" y="334"/>
                </a:lnTo>
                <a:lnTo>
                  <a:pt x="2006" y="352"/>
                </a:lnTo>
                <a:lnTo>
                  <a:pt x="2012" y="352"/>
                </a:lnTo>
                <a:lnTo>
                  <a:pt x="2016" y="352"/>
                </a:lnTo>
                <a:lnTo>
                  <a:pt x="2016" y="360"/>
                </a:lnTo>
                <a:lnTo>
                  <a:pt x="2018" y="366"/>
                </a:lnTo>
                <a:lnTo>
                  <a:pt x="2020" y="370"/>
                </a:lnTo>
                <a:lnTo>
                  <a:pt x="2024" y="376"/>
                </a:lnTo>
                <a:lnTo>
                  <a:pt x="2024" y="410"/>
                </a:lnTo>
                <a:lnTo>
                  <a:pt x="2024" y="444"/>
                </a:lnTo>
                <a:lnTo>
                  <a:pt x="2028" y="448"/>
                </a:lnTo>
                <a:lnTo>
                  <a:pt x="2030" y="450"/>
                </a:lnTo>
                <a:lnTo>
                  <a:pt x="2032" y="452"/>
                </a:lnTo>
                <a:lnTo>
                  <a:pt x="2032" y="458"/>
                </a:lnTo>
                <a:lnTo>
                  <a:pt x="2026" y="464"/>
                </a:lnTo>
                <a:lnTo>
                  <a:pt x="2022" y="470"/>
                </a:lnTo>
                <a:lnTo>
                  <a:pt x="2020" y="474"/>
                </a:lnTo>
                <a:lnTo>
                  <a:pt x="2014" y="480"/>
                </a:lnTo>
                <a:lnTo>
                  <a:pt x="2008" y="486"/>
                </a:lnTo>
                <a:lnTo>
                  <a:pt x="2004" y="498"/>
                </a:lnTo>
                <a:lnTo>
                  <a:pt x="1994" y="506"/>
                </a:lnTo>
                <a:lnTo>
                  <a:pt x="1982" y="510"/>
                </a:lnTo>
                <a:lnTo>
                  <a:pt x="1968" y="514"/>
                </a:lnTo>
                <a:lnTo>
                  <a:pt x="1966" y="522"/>
                </a:lnTo>
                <a:lnTo>
                  <a:pt x="1962" y="530"/>
                </a:lnTo>
                <a:lnTo>
                  <a:pt x="1956" y="534"/>
                </a:lnTo>
                <a:lnTo>
                  <a:pt x="1950" y="538"/>
                </a:lnTo>
                <a:lnTo>
                  <a:pt x="1942" y="540"/>
                </a:lnTo>
                <a:lnTo>
                  <a:pt x="1928" y="554"/>
                </a:lnTo>
                <a:lnTo>
                  <a:pt x="1918" y="572"/>
                </a:lnTo>
                <a:lnTo>
                  <a:pt x="1906" y="588"/>
                </a:lnTo>
                <a:lnTo>
                  <a:pt x="1892" y="588"/>
                </a:lnTo>
                <a:lnTo>
                  <a:pt x="1880" y="588"/>
                </a:lnTo>
                <a:lnTo>
                  <a:pt x="1858" y="576"/>
                </a:lnTo>
                <a:lnTo>
                  <a:pt x="1834" y="568"/>
                </a:lnTo>
                <a:lnTo>
                  <a:pt x="1810" y="560"/>
                </a:lnTo>
                <a:lnTo>
                  <a:pt x="1788" y="548"/>
                </a:lnTo>
                <a:lnTo>
                  <a:pt x="1788" y="546"/>
                </a:lnTo>
                <a:lnTo>
                  <a:pt x="1788" y="546"/>
                </a:lnTo>
                <a:lnTo>
                  <a:pt x="1750" y="546"/>
                </a:lnTo>
                <a:lnTo>
                  <a:pt x="1710" y="546"/>
                </a:lnTo>
                <a:lnTo>
                  <a:pt x="1710" y="546"/>
                </a:lnTo>
                <a:lnTo>
                  <a:pt x="1710" y="548"/>
                </a:lnTo>
                <a:lnTo>
                  <a:pt x="1710" y="552"/>
                </a:lnTo>
                <a:lnTo>
                  <a:pt x="1710" y="556"/>
                </a:lnTo>
                <a:lnTo>
                  <a:pt x="1702" y="558"/>
                </a:lnTo>
                <a:lnTo>
                  <a:pt x="1696" y="560"/>
                </a:lnTo>
                <a:lnTo>
                  <a:pt x="1690" y="564"/>
                </a:lnTo>
                <a:lnTo>
                  <a:pt x="1686" y="570"/>
                </a:lnTo>
                <a:lnTo>
                  <a:pt x="1682" y="576"/>
                </a:lnTo>
                <a:lnTo>
                  <a:pt x="1680" y="582"/>
                </a:lnTo>
                <a:lnTo>
                  <a:pt x="1676" y="582"/>
                </a:lnTo>
                <a:lnTo>
                  <a:pt x="1672" y="582"/>
                </a:lnTo>
                <a:lnTo>
                  <a:pt x="1672" y="598"/>
                </a:lnTo>
                <a:lnTo>
                  <a:pt x="1672" y="614"/>
                </a:lnTo>
                <a:lnTo>
                  <a:pt x="1660" y="614"/>
                </a:lnTo>
                <a:lnTo>
                  <a:pt x="1650" y="614"/>
                </a:lnTo>
                <a:lnTo>
                  <a:pt x="1650" y="638"/>
                </a:lnTo>
                <a:lnTo>
                  <a:pt x="1650" y="660"/>
                </a:lnTo>
                <a:lnTo>
                  <a:pt x="1646" y="666"/>
                </a:lnTo>
                <a:lnTo>
                  <a:pt x="1644" y="672"/>
                </a:lnTo>
                <a:lnTo>
                  <a:pt x="1642" y="678"/>
                </a:lnTo>
                <a:lnTo>
                  <a:pt x="1636" y="686"/>
                </a:lnTo>
                <a:lnTo>
                  <a:pt x="1632" y="696"/>
                </a:lnTo>
                <a:lnTo>
                  <a:pt x="1632" y="710"/>
                </a:lnTo>
                <a:lnTo>
                  <a:pt x="1632" y="722"/>
                </a:lnTo>
                <a:lnTo>
                  <a:pt x="1626" y="726"/>
                </a:lnTo>
                <a:lnTo>
                  <a:pt x="1622" y="730"/>
                </a:lnTo>
                <a:lnTo>
                  <a:pt x="1620" y="732"/>
                </a:lnTo>
                <a:lnTo>
                  <a:pt x="1618" y="736"/>
                </a:lnTo>
                <a:lnTo>
                  <a:pt x="1616" y="740"/>
                </a:lnTo>
                <a:lnTo>
                  <a:pt x="1616" y="746"/>
                </a:lnTo>
                <a:lnTo>
                  <a:pt x="1612" y="748"/>
                </a:lnTo>
                <a:lnTo>
                  <a:pt x="1610" y="748"/>
                </a:lnTo>
                <a:lnTo>
                  <a:pt x="1606" y="750"/>
                </a:lnTo>
                <a:lnTo>
                  <a:pt x="1602" y="750"/>
                </a:lnTo>
                <a:lnTo>
                  <a:pt x="1596" y="752"/>
                </a:lnTo>
                <a:lnTo>
                  <a:pt x="1596" y="758"/>
                </a:lnTo>
                <a:lnTo>
                  <a:pt x="1596" y="764"/>
                </a:lnTo>
                <a:lnTo>
                  <a:pt x="1586" y="768"/>
                </a:lnTo>
                <a:lnTo>
                  <a:pt x="1574" y="778"/>
                </a:lnTo>
                <a:lnTo>
                  <a:pt x="1564" y="792"/>
                </a:lnTo>
                <a:lnTo>
                  <a:pt x="1556" y="806"/>
                </a:lnTo>
                <a:lnTo>
                  <a:pt x="1550" y="818"/>
                </a:lnTo>
                <a:lnTo>
                  <a:pt x="1544" y="820"/>
                </a:lnTo>
                <a:lnTo>
                  <a:pt x="1538" y="822"/>
                </a:lnTo>
                <a:lnTo>
                  <a:pt x="1534" y="828"/>
                </a:lnTo>
                <a:lnTo>
                  <a:pt x="1528" y="832"/>
                </a:lnTo>
                <a:lnTo>
                  <a:pt x="1524" y="838"/>
                </a:lnTo>
                <a:lnTo>
                  <a:pt x="1522" y="998"/>
                </a:lnTo>
                <a:lnTo>
                  <a:pt x="1522" y="1158"/>
                </a:lnTo>
                <a:lnTo>
                  <a:pt x="1514" y="1156"/>
                </a:lnTo>
                <a:lnTo>
                  <a:pt x="1508" y="1154"/>
                </a:lnTo>
                <a:lnTo>
                  <a:pt x="1502" y="1152"/>
                </a:lnTo>
                <a:lnTo>
                  <a:pt x="1494" y="1150"/>
                </a:lnTo>
                <a:lnTo>
                  <a:pt x="1492" y="1146"/>
                </a:lnTo>
                <a:lnTo>
                  <a:pt x="1492" y="1142"/>
                </a:lnTo>
                <a:lnTo>
                  <a:pt x="1480" y="1138"/>
                </a:lnTo>
                <a:lnTo>
                  <a:pt x="1466" y="1132"/>
                </a:lnTo>
                <a:lnTo>
                  <a:pt x="1456" y="1124"/>
                </a:lnTo>
                <a:lnTo>
                  <a:pt x="1442" y="1122"/>
                </a:lnTo>
                <a:lnTo>
                  <a:pt x="1430" y="1118"/>
                </a:lnTo>
                <a:lnTo>
                  <a:pt x="1418" y="1116"/>
                </a:lnTo>
                <a:lnTo>
                  <a:pt x="1418" y="1110"/>
                </a:lnTo>
                <a:lnTo>
                  <a:pt x="1418" y="1106"/>
                </a:lnTo>
                <a:lnTo>
                  <a:pt x="1412" y="1106"/>
                </a:lnTo>
                <a:lnTo>
                  <a:pt x="1408" y="1104"/>
                </a:lnTo>
                <a:lnTo>
                  <a:pt x="1390" y="1096"/>
                </a:lnTo>
                <a:lnTo>
                  <a:pt x="1370" y="1094"/>
                </a:lnTo>
                <a:lnTo>
                  <a:pt x="1352" y="1090"/>
                </a:lnTo>
                <a:lnTo>
                  <a:pt x="1334" y="1082"/>
                </a:lnTo>
                <a:lnTo>
                  <a:pt x="1258" y="1082"/>
                </a:lnTo>
                <a:lnTo>
                  <a:pt x="1182" y="1082"/>
                </a:lnTo>
                <a:lnTo>
                  <a:pt x="1164" y="1088"/>
                </a:lnTo>
                <a:lnTo>
                  <a:pt x="1146" y="1088"/>
                </a:lnTo>
                <a:lnTo>
                  <a:pt x="1128" y="1084"/>
                </a:lnTo>
                <a:lnTo>
                  <a:pt x="1110" y="1080"/>
                </a:lnTo>
                <a:lnTo>
                  <a:pt x="1096" y="1068"/>
                </a:lnTo>
                <a:lnTo>
                  <a:pt x="1084" y="1058"/>
                </a:lnTo>
                <a:lnTo>
                  <a:pt x="1066" y="1056"/>
                </a:lnTo>
                <a:lnTo>
                  <a:pt x="1064" y="1050"/>
                </a:lnTo>
                <a:lnTo>
                  <a:pt x="1060" y="1044"/>
                </a:lnTo>
                <a:lnTo>
                  <a:pt x="1056" y="1040"/>
                </a:lnTo>
                <a:lnTo>
                  <a:pt x="1052" y="1038"/>
                </a:lnTo>
                <a:lnTo>
                  <a:pt x="1048" y="1034"/>
                </a:lnTo>
                <a:lnTo>
                  <a:pt x="1046" y="1028"/>
                </a:lnTo>
                <a:lnTo>
                  <a:pt x="1046" y="1022"/>
                </a:lnTo>
                <a:lnTo>
                  <a:pt x="1034" y="1022"/>
                </a:lnTo>
                <a:lnTo>
                  <a:pt x="1020" y="1020"/>
                </a:lnTo>
                <a:lnTo>
                  <a:pt x="1010" y="1014"/>
                </a:lnTo>
                <a:close/>
              </a:path>
            </a:pathLst>
          </a:custGeom>
          <a:solidFill>
            <a:srgbClr val="C00000">
              <a:alpha val="25000"/>
            </a:srgbClr>
          </a:solidFill>
          <a:ln w="12700">
            <a:noFill/>
            <a:prstDash val="solid"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33" y="5134369"/>
            <a:ext cx="5486400" cy="566738"/>
          </a:xfrm>
        </p:spPr>
        <p:txBody>
          <a:bodyPr/>
          <a:lstStyle/>
          <a:p>
            <a:r>
              <a:rPr lang="bg-BG" sz="3600" dirty="0"/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51111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2012-2018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ИНСТИТУЦИОНАЛНА СРЕДА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219313"/>
              </p:ext>
            </p:extLst>
          </p:nvPr>
        </p:nvGraphicFramePr>
        <p:xfrm>
          <a:off x="1304924" y="1657350"/>
          <a:ext cx="7691967" cy="451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2886074" y="4143375"/>
            <a:ext cx="1390651" cy="120015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bg-BG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Приемане на </a:t>
            </a:r>
            <a:br>
              <a:rPr kumimoji="0" lang="bg-BG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Национална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концепция за </a:t>
            </a:r>
            <a:b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пространствено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развитие за </a:t>
            </a:r>
            <a:b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периода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2013-2025</a:t>
            </a:r>
            <a:r>
              <a:rPr kumimoji="0" lang="bg-BG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г.</a:t>
            </a:r>
            <a:endParaRPr kumimoji="0" lang="bg-BG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02854" y="5495925"/>
            <a:ext cx="1390651" cy="120015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Предложения</a:t>
            </a:r>
            <a:r>
              <a:rPr kumimoji="0" lang="bg-BG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br>
              <a:rPr kumimoji="0" lang="bg-BG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</a:br>
            <a:r>
              <a:rPr kumimoji="0" lang="bg-BG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за реформа </a:t>
            </a:r>
            <a:endParaRPr kumimoji="0" lang="bg-BG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МЕТОДИЧЕСКИ БЕЛЕЖКИ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ЗРР (2008) променя йерархията и съдържанието на документите по политиката за регионално развитие;</a:t>
            </a:r>
          </a:p>
          <a:p>
            <a:r>
              <a:rPr lang="bg-BG" sz="2400" dirty="0"/>
              <a:t>ЗРР (2008) не определя механизми за оперативно изпълнение на НСРР, РПР и ОСР.</a:t>
            </a:r>
          </a:p>
        </p:txBody>
      </p:sp>
    </p:spTree>
    <p:extLst>
      <p:ext uri="{BB962C8B-B14F-4D97-AF65-F5344CB8AC3E}">
        <p14:creationId xmlns:p14="http://schemas.microsoft.com/office/powerpoint/2010/main" val="192456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ИЗТОЧНИЦИ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Използвани данни:</a:t>
            </a:r>
          </a:p>
          <a:p>
            <a:pPr lvl="1"/>
            <a:r>
              <a:rPr lang="bg-BG" dirty="0"/>
              <a:t>Статистически данни от НСИ като официален орган на статистиката в България </a:t>
            </a:r>
          </a:p>
          <a:p>
            <a:pPr lvl="1"/>
            <a:r>
              <a:rPr lang="bg-BG" dirty="0"/>
              <a:t>Статистически данни от ЕВРОСТАТ като официален орган на статистиката на ниво Европейския съюз;</a:t>
            </a:r>
          </a:p>
          <a:p>
            <a:pPr lvl="1"/>
            <a:r>
              <a:rPr lang="bg-BG" dirty="0"/>
              <a:t>Като изходна информация са използвани данни от годишните доклади за наблюдение на изпълнението на РПР за 2014, </a:t>
            </a:r>
            <a:r>
              <a:rPr lang="bg-BG" dirty="0" smtClean="0"/>
              <a:t>2015, </a:t>
            </a:r>
            <a:r>
              <a:rPr lang="bg-BG" dirty="0"/>
              <a:t>2016 </a:t>
            </a:r>
            <a:r>
              <a:rPr lang="bg-BG" dirty="0" smtClean="0"/>
              <a:t>и 2017 г</a:t>
            </a:r>
            <a:r>
              <a:rPr lang="bg-BG" dirty="0"/>
              <a:t>.;</a:t>
            </a:r>
          </a:p>
          <a:p>
            <a:pPr lvl="1"/>
            <a:r>
              <a:rPr lang="bg-BG" dirty="0"/>
              <a:t>При оценката на </a:t>
            </a:r>
            <a:r>
              <a:rPr lang="bg-BG" dirty="0" smtClean="0"/>
              <a:t>НСРР, </a:t>
            </a:r>
            <a:r>
              <a:rPr lang="bg-BG" dirty="0"/>
              <a:t>чрез данни от ИСУН и други източници, са отчетени резултатите от изпълнението на национални документи, които допринасят за регионалното развитие;</a:t>
            </a:r>
          </a:p>
          <a:p>
            <a:pPr lvl="1"/>
            <a:endParaRPr lang="bg-BG" dirty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700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ОГРАНИЧЕНИЯ НА ОЦЕНКАТА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25" y="1905000"/>
            <a:ext cx="7229475" cy="4114800"/>
          </a:xfrm>
        </p:spPr>
        <p:txBody>
          <a:bodyPr/>
          <a:lstStyle/>
          <a:p>
            <a:r>
              <a:rPr lang="bg-BG" sz="2400" dirty="0"/>
              <a:t>Данни за </a:t>
            </a:r>
            <a:r>
              <a:rPr lang="bg-BG" sz="2400" dirty="0" smtClean="0"/>
              <a:t>2016 </a:t>
            </a:r>
            <a:r>
              <a:rPr lang="bg-BG" sz="2400" dirty="0"/>
              <a:t>г. за БВП на национално и регионално ниво;</a:t>
            </a:r>
          </a:p>
          <a:p>
            <a:r>
              <a:rPr lang="bg-BG" sz="2400" dirty="0"/>
              <a:t>Данни за </a:t>
            </a:r>
            <a:r>
              <a:rPr lang="bg-BG" sz="2400" dirty="0" smtClean="0"/>
              <a:t>2016/2017 </a:t>
            </a:r>
            <a:r>
              <a:rPr lang="bg-BG" sz="2400" dirty="0"/>
              <a:t>г. на национално и регионално ниво за останалите ключови индикатори;</a:t>
            </a:r>
          </a:p>
          <a:p>
            <a:r>
              <a:rPr lang="bg-BG" sz="2400" dirty="0"/>
              <a:t>Данни за </a:t>
            </a:r>
            <a:r>
              <a:rPr lang="bg-BG" sz="2400" dirty="0" smtClean="0"/>
              <a:t>201</a:t>
            </a:r>
            <a:r>
              <a:rPr lang="en-US" sz="2400" dirty="0" smtClean="0"/>
              <a:t>6</a:t>
            </a:r>
            <a:r>
              <a:rPr lang="bg-BG" sz="2400" dirty="0" smtClean="0"/>
              <a:t> </a:t>
            </a:r>
            <a:r>
              <a:rPr lang="bg-BG" sz="2400" dirty="0"/>
              <a:t>г. на областно ниво, съгласно индикаторите, включени в Регионална статистика на НС;</a:t>
            </a:r>
          </a:p>
          <a:p>
            <a:r>
              <a:rPr lang="ru-RU" sz="2400" dirty="0"/>
              <a:t>Липсва систематизирана информация за мерките, реализирани със средства само от държавния бюджет и/или бюджетите на общините</a:t>
            </a:r>
            <a:r>
              <a:rPr lang="bg-BG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19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СПЕЦИФИКИ НА ОЦЕНКАТА НА</a:t>
            </a:r>
            <a:br>
              <a:rPr lang="bg-BG" dirty="0"/>
            </a:br>
            <a:r>
              <a:rPr lang="bg-BG" dirty="0" smtClean="0"/>
              <a:t>НСРР 2012 </a:t>
            </a:r>
            <a:r>
              <a:rPr lang="bg-BG" dirty="0"/>
              <a:t>- </a:t>
            </a:r>
            <a:r>
              <a:rPr lang="bg-BG" dirty="0" smtClean="0"/>
              <a:t>2022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необходимост </a:t>
            </a:r>
            <a:r>
              <a:rPr lang="bg-BG" sz="2400" dirty="0"/>
              <a:t>за отчитане на интегрирания подход за териториално развитие – ВОМР, УГР</a:t>
            </a:r>
          </a:p>
          <a:p>
            <a:r>
              <a:rPr lang="bg-BG" sz="2400" dirty="0"/>
              <a:t>сходни ограничения по отношение възможностите за отчитане приноса на националните мерки и финансиране за регионалното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64713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ВИЗИЯ НА </a:t>
            </a:r>
            <a:r>
              <a:rPr lang="bg-BG" dirty="0" smtClean="0"/>
              <a:t>НСРР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ВИЗИЯ:</a:t>
            </a:r>
          </a:p>
          <a:p>
            <a:pPr lvl="1"/>
            <a:r>
              <a:rPr lang="ru-RU" dirty="0" err="1"/>
              <a:t>Българските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– </a:t>
            </a:r>
            <a:r>
              <a:rPr lang="ru-RU" dirty="0" err="1"/>
              <a:t>привлекателни</a:t>
            </a:r>
            <a:r>
              <a:rPr lang="ru-RU" dirty="0"/>
              <a:t> за </a:t>
            </a:r>
            <a:r>
              <a:rPr lang="ru-RU" dirty="0" err="1"/>
              <a:t>живеене</a:t>
            </a:r>
            <a:r>
              <a:rPr lang="ru-RU" dirty="0"/>
              <a:t>,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използващи</a:t>
            </a:r>
            <a:r>
              <a:rPr lang="ru-RU" dirty="0"/>
              <a:t> своя потенциал за </a:t>
            </a:r>
            <a:r>
              <a:rPr lang="ru-RU" dirty="0" err="1"/>
              <a:t>постигане</a:t>
            </a:r>
            <a:r>
              <a:rPr lang="ru-RU" dirty="0"/>
              <a:t> на устойчив </a:t>
            </a:r>
            <a:r>
              <a:rPr lang="ru-RU" dirty="0" err="1"/>
              <a:t>растеж</a:t>
            </a:r>
            <a:r>
              <a:rPr lang="ru-RU" dirty="0"/>
              <a:t>, </a:t>
            </a:r>
            <a:r>
              <a:rPr lang="ru-RU" dirty="0" err="1"/>
              <a:t>създаване</a:t>
            </a:r>
            <a:r>
              <a:rPr lang="ru-RU" dirty="0"/>
              <a:t> на нови работни места, бизнес и </a:t>
            </a:r>
            <a:r>
              <a:rPr lang="ru-RU" dirty="0" err="1"/>
              <a:t>туризъм</a:t>
            </a:r>
            <a:r>
              <a:rPr lang="ru-RU" dirty="0"/>
              <a:t>,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съхранено</a:t>
            </a:r>
            <a:r>
              <a:rPr lang="ru-RU" dirty="0"/>
              <a:t> </a:t>
            </a:r>
            <a:r>
              <a:rPr lang="ru-RU" dirty="0" err="1"/>
              <a:t>природно</a:t>
            </a:r>
            <a:r>
              <a:rPr lang="ru-RU" dirty="0"/>
              <a:t> и </a:t>
            </a:r>
            <a:r>
              <a:rPr lang="ru-RU" dirty="0" err="1"/>
              <a:t>културно</a:t>
            </a:r>
            <a:r>
              <a:rPr lang="ru-RU" dirty="0"/>
              <a:t> наследство."</a:t>
            </a:r>
            <a:endParaRPr lang="bg-B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</p:sld>
</file>

<file path=ppt/theme/theme1.xml><?xml version="1.0" encoding="utf-8"?>
<a:theme xmlns:a="http://schemas.openxmlformats.org/drawingml/2006/main" name="1_Ec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4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>
            <a:alpha val="45000"/>
          </a:schemeClr>
        </a:solidFill>
        <a:ln w="952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6814</TotalTime>
  <Words>1936</Words>
  <Application>Microsoft Office PowerPoint</Application>
  <PresentationFormat>On-screen Show (4:3)</PresentationFormat>
  <Paragraphs>162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1_Echo</vt:lpstr>
      <vt:lpstr>Междинна оценка на изпълнението на Националната стратегия за регионално развитие 2012-2022 г. </vt:lpstr>
      <vt:lpstr>ЦЕЛ НА МЕЖДИННАТА ОЦЕНКА</vt:lpstr>
      <vt:lpstr>2005-2010  ПРАВНА РАМКА</vt:lpstr>
      <vt:lpstr>2012-2018 ИНСТИТУЦИОНАЛНА СРЕДА </vt:lpstr>
      <vt:lpstr>МЕТОДИЧЕСКИ БЕЛЕЖКИ </vt:lpstr>
      <vt:lpstr>ИЗТОЧНИЦИ НА ИНФОРМАЦИЯ</vt:lpstr>
      <vt:lpstr>ОГРАНИЧЕНИЯ НА ОЦЕНКАТА </vt:lpstr>
      <vt:lpstr>СПЕЦИФИКИ НА ОЦЕНКАТА НА НСРР 2012 - 2022</vt:lpstr>
      <vt:lpstr>ВИЗИЯ НА НСРР</vt:lpstr>
      <vt:lpstr>СТРАТЕГИЧЕСКИ ЦЕЛИ и ПРИОРИТЕТИ НА НСРР</vt:lpstr>
      <vt:lpstr>ИНСТРУМЕНТИ ЗА ОПЕРАТИВНО ИЗПЪЛНЕНИЕ</vt:lpstr>
      <vt:lpstr>ИНСТРУМЕНТИ ЗА ОПЕРАТИВНО ИЗПЪЛНЕНИЕ</vt:lpstr>
      <vt:lpstr>ИНСТРУМЕНТИ ЗА ОПЕРАТИВНО ИЗПЪЛНЕНИЕ</vt:lpstr>
      <vt:lpstr>ПРОМЕНИ В СОЦИАЛНОТО И ИКОНОМИЧЕСКОТО РАЗВИТИЕ НА БЪЛГАРИЯ</vt:lpstr>
      <vt:lpstr>РЪСТ НА БВП ЗА ПЕРИОДА 2011-2016 Г. НА НАЦИОНАЛНО И РЕГИОНАЛНО НИВО,  (млн. лв.)</vt:lpstr>
      <vt:lpstr>РЪСТ НА БВП ЗА ПЕРИОДА 2000-2016 Г. НА НАЦИОНАЛНО НИВО, (МЛН. ЛВ.) И ПРИНОС НА РАЙОНИТЕ ОТ НИВО 2, %</vt:lpstr>
      <vt:lpstr>ДЯЛ НА БВП НА ЧОВЕК ОТ НАСЕЛЕНИЕТО ОТ СРЕДНАТА СТОЙНОСТ НА ЕС 28, %</vt:lpstr>
      <vt:lpstr>КОЕФИЦИЕНТ НА БЕЗРАБОТИЦА НА НАСЕЛЕНИЕТО НА 15 И ПОВЕЧЕ НАВЪРШЕНИ ГОДИНИ, %</vt:lpstr>
      <vt:lpstr>КОЕФИЦИЕНТ НА ИКОНОМИЧЕСКА АКТИВНОСТ НА НАСЕЛЕНИЕТО НА 15 И ПОВЕЧЕ НАВЪРШЕНИ ГОДИНИ  - %</vt:lpstr>
      <vt:lpstr>ОБЩ ДОХОД НА ЛИЦЕ ОТ ДОМАКИНСТВО - ЛВ.</vt:lpstr>
      <vt:lpstr>ДЯЛ НА ПРЕЖДЕВРЕМЕННО НАПУСНАЛИТЕ ОБРАЗОВАТЕЛНАТА СИСТЕМА (НА ВЪЗРАСТ 18-24 Г.) - %</vt:lpstr>
      <vt:lpstr>БВП НА ЧОВЕК ОТ НАСЕЛЕНИЕТО, 2011-2015 Г., ЮЗР и по области [лв.] </vt:lpstr>
      <vt:lpstr>КОЕФИЦИЕНТ НА ЗАЕТОСТ (15-64 Н.Г.) ЗА ЮЗР, ПО ОБЛАСТИ, 2007-2016 Г.</vt:lpstr>
      <vt:lpstr>КОЕФИЦИЕНТ НА БЕЗРАБОТИЦА ЗА ЮЗР, ПО ОБЛАСТИ, 2005-2016 Г.</vt:lpstr>
      <vt:lpstr>СРЕДНА ГОДИШНА ЗАПЛАТА НА НАЕТИТЕ ЛИЦА ПО ТРУДОВО И СЛУЖЕБНО ПРАВООТНО-ШЕНИЕ ЗА ЮЗР, ПО ОБЛАСТИ, 2008-2015 Г., лв.</vt:lpstr>
      <vt:lpstr>ПРОМЕНИ В СОЦИАЛНОТО И ИКОНОМИЧЕСКОТО РАЗВИТИЕ НА СТРАНАТА – междурегионални различия </vt:lpstr>
      <vt:lpstr>ПРОМЕНИ В СОЦИАЛНОТО И ИКОНОМИЧЕСКОТО РАЗВИТИЕ НА СТРАНАТА – междурегионални различия </vt:lpstr>
      <vt:lpstr>ПРОМЕНИ В СОЦИАЛНОТО И ИКОНОМИЧЕСКОТО РАЗВИТИЕ НА СТРАНАТА – междурегионални различия </vt:lpstr>
      <vt:lpstr>ПРОМЕНИ В СОЦИАЛНОТО И ИКОНОМИЧЕСКОТО РАЗВИТИЕ НА СТРАНАТА – междурегионални различия </vt:lpstr>
      <vt:lpstr>Вътрешнорегионалните различия към средата на периода</vt:lpstr>
      <vt:lpstr>Вътрешнорегионалните различия към средата на периода</vt:lpstr>
      <vt:lpstr>НАПРЕДЪК ПО ОТНОШЕНИЕ НА ПРИОРИТЕТИ – чрез оценка на СПЕЦИФИЧНИТЕ ИНДИКАТОРИ</vt:lpstr>
      <vt:lpstr>ДОГОВОРЕНИ И ИЗПЛАТЕНИТЕ СРЕДСТВА (ОП и ПРСР (2017)) ОБЩО И ПО РАЙОНИ И СРАВНЕНИЕ С ПРЕДВИЖДАНИЯТА НА НСРР, ноември 2018</vt:lpstr>
      <vt:lpstr>КОРЦЕНТРАЦИЯ НА РЕСУРСИ – по програми, млн.лв.</vt:lpstr>
      <vt:lpstr>УМЕСТНОСТ НА ИНДИКАТОРИТЕ НА НСРР</vt:lpstr>
      <vt:lpstr>ПРЕПОРЪКИ</vt:lpstr>
      <vt:lpstr>Благодаря за вниманието!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creator>str-1</dc:creator>
  <cp:lastModifiedBy>Delcheva</cp:lastModifiedBy>
  <cp:revision>270</cp:revision>
  <cp:lastPrinted>2017-10-12T09:10:11Z</cp:lastPrinted>
  <dcterms:created xsi:type="dcterms:W3CDTF">2010-11-24T08:54:37Z</dcterms:created>
  <dcterms:modified xsi:type="dcterms:W3CDTF">2018-11-30T08:47:57Z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