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5" r:id="rId3"/>
    <p:sldMasterId id="2147483670" r:id="rId4"/>
    <p:sldMasterId id="2147483675" r:id="rId5"/>
    <p:sldMasterId id="2147483680" r:id="rId6"/>
  </p:sldMasterIdLst>
  <p:notesMasterIdLst>
    <p:notesMasterId r:id="rId40"/>
  </p:notesMasterIdLst>
  <p:sldIdLst>
    <p:sldId id="336" r:id="rId7"/>
    <p:sldId id="337" r:id="rId8"/>
    <p:sldId id="338" r:id="rId9"/>
    <p:sldId id="376" r:id="rId10"/>
    <p:sldId id="340" r:id="rId11"/>
    <p:sldId id="350" r:id="rId12"/>
    <p:sldId id="351" r:id="rId13"/>
    <p:sldId id="352" r:id="rId14"/>
    <p:sldId id="353" r:id="rId15"/>
    <p:sldId id="341" r:id="rId16"/>
    <p:sldId id="37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35" r:id="rId27"/>
    <p:sldId id="314" r:id="rId28"/>
    <p:sldId id="318" r:id="rId29"/>
    <p:sldId id="319" r:id="rId30"/>
    <p:sldId id="375" r:id="rId31"/>
    <p:sldId id="320" r:id="rId32"/>
    <p:sldId id="342" r:id="rId33"/>
    <p:sldId id="345" r:id="rId34"/>
    <p:sldId id="346" r:id="rId35"/>
    <p:sldId id="347" r:id="rId36"/>
    <p:sldId id="343" r:id="rId37"/>
    <p:sldId id="349" r:id="rId38"/>
    <p:sldId id="31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2739" autoAdjust="0"/>
  </p:normalViewPr>
  <p:slideViewPr>
    <p:cSldViewPr snapToGrid="0" snapToObjects="1">
      <p:cViewPr varScale="1">
        <p:scale>
          <a:sx n="89" d="100"/>
          <a:sy n="89" d="100"/>
        </p:scale>
        <p:origin x="137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96"/>
    </p:cViewPr>
  </p:sorterViewPr>
  <p:notesViewPr>
    <p:cSldViewPr snapToGrid="0" snapToObjects="1">
      <p:cViewPr varScale="1">
        <p:scale>
          <a:sx n="65" d="100"/>
          <a:sy n="65" d="100"/>
        </p:scale>
        <p:origin x="-82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ilux.eib.org\G_Disk\EIF\EIF-RBD\SME%20Initiative\SMEI%20Bulgaria\Q4%2016%20portfolio%20-%20analysis%202304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oyanov\AppData\Local\Microsoft\Windows\Temporary%20Internet%20Files\Content.Outlook\03SC6JAJ\SMEi%20-%20Bulgaria%20-%20Portfolio%20Transactions%2031%2012%202017_v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oyanov\AppData\Local\Microsoft\Windows\Temporary%20Internet%20Files\Content.Outlook\03SC6JAJ\SMEi%20-%20Bulgaria%20-%20Portfolio%20Transactions%2031%2012%202017_v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326581893117654E-2"/>
          <c:y val="3.173198599581549E-2"/>
          <c:w val="0.77191275050007768"/>
          <c:h val="0.63307969859091728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Pivots!$G$198</c:f>
              <c:strCache>
                <c:ptCount val="1"/>
                <c:pt idx="0">
                  <c:v>Left to originate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Pivots!$D$199:$D$208</c:f>
              <c:strCache>
                <c:ptCount val="9"/>
                <c:pt idx="0">
                  <c:v>ProCredit Bulgaria</c:v>
                </c:pt>
                <c:pt idx="1">
                  <c:v>United Bulgarian Bank</c:v>
                </c:pt>
                <c:pt idx="2">
                  <c:v>UniCredit Bulbank</c:v>
                </c:pt>
                <c:pt idx="3">
                  <c:v>Eurobank Bulgaria (Postbank)</c:v>
                </c:pt>
                <c:pt idx="4">
                  <c:v>Raiffeisenbank</c:v>
                </c:pt>
                <c:pt idx="5">
                  <c:v>Piraeus</c:v>
                </c:pt>
                <c:pt idx="6">
                  <c:v>DSK</c:v>
                </c:pt>
                <c:pt idx="7">
                  <c:v>Societe Generalle Expr.</c:v>
                </c:pt>
                <c:pt idx="8">
                  <c:v>Deutsche Leasing</c:v>
                </c:pt>
              </c:strCache>
            </c:strRef>
          </c:cat>
          <c:val>
            <c:numRef>
              <c:f>Pivots!$G$199:$G$208</c:f>
              <c:numCache>
                <c:formatCode>0.00</c:formatCode>
                <c:ptCount val="10"/>
                <c:pt idx="0">
                  <c:v>137.92264913105799</c:v>
                </c:pt>
                <c:pt idx="1">
                  <c:v>113.127472224069</c:v>
                </c:pt>
                <c:pt idx="2">
                  <c:v>100</c:v>
                </c:pt>
                <c:pt idx="3">
                  <c:v>70</c:v>
                </c:pt>
                <c:pt idx="4">
                  <c:v>68.829834315862001</c:v>
                </c:pt>
                <c:pt idx="5">
                  <c:v>50</c:v>
                </c:pt>
                <c:pt idx="6">
                  <c:v>40</c:v>
                </c:pt>
                <c:pt idx="7">
                  <c:v>16.7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1-4920-A5AE-44725AB59C5A}"/>
            </c:ext>
          </c:extLst>
        </c:ser>
        <c:ser>
          <c:idx val="3"/>
          <c:order val="2"/>
          <c:tx>
            <c:strRef>
              <c:f>Pivots!$H$198</c:f>
              <c:strCache>
                <c:ptCount val="1"/>
                <c:pt idx="0">
                  <c:v>Actual disbursed 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Pivots!$D$199:$D$208</c:f>
              <c:strCache>
                <c:ptCount val="9"/>
                <c:pt idx="0">
                  <c:v>ProCredit Bulgaria</c:v>
                </c:pt>
                <c:pt idx="1">
                  <c:v>United Bulgarian Bank</c:v>
                </c:pt>
                <c:pt idx="2">
                  <c:v>UniCredit Bulbank</c:v>
                </c:pt>
                <c:pt idx="3">
                  <c:v>Eurobank Bulgaria (Postbank)</c:v>
                </c:pt>
                <c:pt idx="4">
                  <c:v>Raiffeisenbank</c:v>
                </c:pt>
                <c:pt idx="5">
                  <c:v>Piraeus</c:v>
                </c:pt>
                <c:pt idx="6">
                  <c:v>DSK</c:v>
                </c:pt>
                <c:pt idx="7">
                  <c:v>Societe Generalle Expr.</c:v>
                </c:pt>
                <c:pt idx="8">
                  <c:v>Deutsche Leasing</c:v>
                </c:pt>
              </c:strCache>
            </c:strRef>
          </c:cat>
          <c:val>
            <c:numRef>
              <c:f>Pivots!$H$199:$H$208</c:f>
              <c:numCache>
                <c:formatCode>0.00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01-4920-A5AE-44725AB5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418816"/>
        <c:axId val="70420352"/>
      </c:barChart>
      <c:scatterChart>
        <c:scatterStyle val="lineMarker"/>
        <c:varyColors val="0"/>
        <c:ser>
          <c:idx val="0"/>
          <c:order val="0"/>
          <c:tx>
            <c:strRef>
              <c:f>Pivots!$E$198</c:f>
              <c:strCache>
                <c:ptCount val="1"/>
                <c:pt idx="0">
                  <c:v>Target Portoflio (EURmn)</c:v>
                </c:pt>
              </c:strCache>
            </c:strRef>
          </c:tx>
          <c:spPr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Pivots!$D$199:$D$208</c:f>
              <c:strCache>
                <c:ptCount val="9"/>
                <c:pt idx="0">
                  <c:v>ProCredit Bulgaria</c:v>
                </c:pt>
                <c:pt idx="1">
                  <c:v>United Bulgarian Bank</c:v>
                </c:pt>
                <c:pt idx="2">
                  <c:v>UniCredit Bulbank</c:v>
                </c:pt>
                <c:pt idx="3">
                  <c:v>Eurobank Bulgaria (Postbank)</c:v>
                </c:pt>
                <c:pt idx="4">
                  <c:v>Raiffeisenbank</c:v>
                </c:pt>
                <c:pt idx="5">
                  <c:v>Piraeus</c:v>
                </c:pt>
                <c:pt idx="6">
                  <c:v>DSK</c:v>
                </c:pt>
                <c:pt idx="7">
                  <c:v>Societe Generalle Expr.</c:v>
                </c:pt>
                <c:pt idx="8">
                  <c:v>Deutsche Leasing</c:v>
                </c:pt>
              </c:strCache>
            </c:strRef>
          </c:xVal>
          <c:yVal>
            <c:numRef>
              <c:f>Pivots!$E$199:$E$208</c:f>
              <c:numCache>
                <c:formatCode>0</c:formatCode>
                <c:ptCount val="10"/>
                <c:pt idx="0">
                  <c:v>141</c:v>
                </c:pt>
                <c:pt idx="1">
                  <c:v>115</c:v>
                </c:pt>
                <c:pt idx="2">
                  <c:v>100</c:v>
                </c:pt>
                <c:pt idx="3">
                  <c:v>70</c:v>
                </c:pt>
                <c:pt idx="4">
                  <c:v>70</c:v>
                </c:pt>
                <c:pt idx="5">
                  <c:v>50</c:v>
                </c:pt>
                <c:pt idx="6">
                  <c:v>40</c:v>
                </c:pt>
                <c:pt idx="7">
                  <c:v>16.7</c:v>
                </c:pt>
                <c:pt idx="8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E01-4920-A5AE-44725AB59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18816"/>
        <c:axId val="70420352"/>
      </c:scatterChart>
      <c:catAx>
        <c:axId val="7041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420352"/>
        <c:crosses val="autoZero"/>
        <c:auto val="1"/>
        <c:lblAlgn val="ctr"/>
        <c:lblOffset val="100"/>
        <c:noMultiLvlLbl val="0"/>
      </c:catAx>
      <c:valAx>
        <c:axId val="7042035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041881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0540063742259282"/>
          <c:y val="5.1493732362578926E-2"/>
          <c:w val="0.1945993020831954"/>
          <c:h val="5.168257031742112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[SMEi - Bulgaria - Portfolio Transactions 31 12 2017_v2.xlsx]GRAPHS!PivotTable1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GB" dirty="0" smtClean="0">
                <a:latin typeface="Futura Lt BT" panose="020B0402020204020303" pitchFamily="34" charset="0"/>
              </a:rPr>
              <a:t>Business segment</a:t>
            </a:r>
            <a:endParaRPr lang="en-GB" dirty="0">
              <a:latin typeface="Futura Lt BT" panose="020B0402020204020303" pitchFamily="34" charset="0"/>
            </a:endParaRPr>
          </a:p>
          <a:p>
            <a:pPr>
              <a:defRPr/>
            </a:pPr>
            <a:r>
              <a:rPr lang="en-GB" sz="1200" dirty="0" smtClean="0">
                <a:latin typeface="Futura Lt BT" panose="020B0402020204020303" pitchFamily="34" charset="0"/>
              </a:rPr>
              <a:t>(</a:t>
            </a:r>
            <a:r>
              <a:rPr lang="en-GB" sz="1200" baseline="0" dirty="0" smtClean="0">
                <a:latin typeface="Futura Lt BT" panose="020B0402020204020303" pitchFamily="34" charset="0"/>
              </a:rPr>
              <a:t>number of loans)</a:t>
            </a:r>
            <a:endParaRPr lang="en-GB" sz="1200" dirty="0">
              <a:latin typeface="Futura Lt BT" panose="020B0402020204020303" pitchFamily="34" charset="0"/>
            </a:endParaRPr>
          </a:p>
        </c:rich>
      </c:tx>
      <c:layout>
        <c:manualLayout>
          <c:xMode val="edge"/>
          <c:yMode val="edge"/>
          <c:x val="0.24345144446315994"/>
          <c:y val="3.2502851648860319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</c:pivotFmt>
      <c:pivotFmt>
        <c:idx val="4"/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8900295312055996"/>
          <c:y val="0.32578091873431136"/>
          <c:w val="0.28662460385378985"/>
          <c:h val="0.61889151981143209"/>
        </c:manualLayout>
      </c:layout>
      <c:pieChart>
        <c:varyColors val="1"/>
        <c:ser>
          <c:idx val="0"/>
          <c:order val="0"/>
          <c:tx>
            <c:strRef>
              <c:f>GRAPHS!$C$7</c:f>
              <c:strCache>
                <c:ptCount val="1"/>
                <c:pt idx="0">
                  <c:v>Sum of Transaction ID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GRAPHS!$B$8:$B$11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GRAPHS!$C$8:$C$11</c:f>
              <c:numCache>
                <c:formatCode>0%</c:formatCode>
                <c:ptCount val="3"/>
                <c:pt idx="0">
                  <c:v>0.12553701367076411</c:v>
                </c:pt>
                <c:pt idx="1">
                  <c:v>0.50920422863582104</c:v>
                </c:pt>
                <c:pt idx="2">
                  <c:v>0.36525875769341482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41-48AC-8479-6D1F27F489DC}"/>
            </c:ext>
          </c:extLst>
        </c:ser>
        <c:ser>
          <c:idx val="1"/>
          <c:order val="1"/>
          <c:tx>
            <c:strRef>
              <c:f>GRAPHS!$D$7</c:f>
              <c:strCache>
                <c:ptCount val="1"/>
                <c:pt idx="0">
                  <c:v>Count of Transaction ID2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GRAPHS!$B$8:$B$11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GRAPHS!$D$8:$D$11</c:f>
              <c:numCache>
                <c:formatCode>_-* #,##0_-;\-* #,##0_-;_-* "-"??_-;_-@_-</c:formatCode>
                <c:ptCount val="3"/>
                <c:pt idx="0">
                  <c:v>236</c:v>
                </c:pt>
                <c:pt idx="1">
                  <c:v>958</c:v>
                </c:pt>
                <c:pt idx="2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41-48AC-8479-6D1F27F489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73731408573928"/>
          <c:y val="0.64057013706619992"/>
          <c:w val="0.12960295463849145"/>
          <c:h val="0.2879665050063952"/>
        </c:manualLayout>
      </c:layout>
      <c:overlay val="0"/>
      <c:txPr>
        <a:bodyPr/>
        <a:lstStyle/>
        <a:p>
          <a:pPr>
            <a:defRPr sz="800" baseline="0">
              <a:latin typeface="Futura Lt BT" panose="020B0402020204020303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[SMEi - Bulgaria - Portfolio Transactions 31 12 2017_v2.xlsx]GRAPHS!PivotTable2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GB" dirty="0" smtClean="0">
                <a:latin typeface="Futura Lt BT" panose="020B0402020204020303" pitchFamily="34" charset="0"/>
              </a:rPr>
              <a:t>Business segment</a:t>
            </a:r>
            <a:endParaRPr lang="en-GB" dirty="0">
              <a:latin typeface="Futura Lt BT" panose="020B0402020204020303" pitchFamily="34" charset="0"/>
            </a:endParaRPr>
          </a:p>
          <a:p>
            <a:pPr>
              <a:defRPr/>
            </a:pPr>
            <a:r>
              <a:rPr lang="en-GB" sz="1200" dirty="0">
                <a:latin typeface="Futura Lt BT" panose="020B0402020204020303" pitchFamily="34" charset="0"/>
              </a:rPr>
              <a:t>(</a:t>
            </a:r>
            <a:r>
              <a:rPr lang="en-GB" sz="1200" baseline="0" dirty="0">
                <a:latin typeface="Futura Lt BT" panose="020B0402020204020303" pitchFamily="34" charset="0"/>
              </a:rPr>
              <a:t>total committed amount)</a:t>
            </a:r>
            <a:endParaRPr lang="en-GB" sz="1200" dirty="0">
              <a:latin typeface="Futura Lt BT" panose="020B0402020204020303" pitchFamily="34" charset="0"/>
            </a:endParaRPr>
          </a:p>
        </c:rich>
      </c:tx>
      <c:layout>
        <c:manualLayout>
          <c:xMode val="edge"/>
          <c:yMode val="edge"/>
          <c:x val="0.26051944049227505"/>
          <c:y val="3.7896141377233857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</c:pivotFmt>
      <c:pivotFmt>
        <c:idx val="4"/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GRAPHS!$C$17</c:f>
              <c:strCache>
                <c:ptCount val="1"/>
                <c:pt idx="0">
                  <c:v>Sum of Principal Amount EUR2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GRAPHS!$B$18:$B$21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GRAPHS!$C$18:$C$21</c:f>
              <c:numCache>
                <c:formatCode>0%</c:formatCode>
                <c:ptCount val="3"/>
                <c:pt idx="0">
                  <c:v>0.37425207306319613</c:v>
                </c:pt>
                <c:pt idx="1">
                  <c:v>0.22369710124096659</c:v>
                </c:pt>
                <c:pt idx="2">
                  <c:v>0.40205082569583733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AD-432A-B4CC-809F3E83AB8D}"/>
            </c:ext>
          </c:extLst>
        </c:ser>
        <c:ser>
          <c:idx val="1"/>
          <c:order val="1"/>
          <c:tx>
            <c:strRef>
              <c:f>GRAPHS!$D$17</c:f>
              <c:strCache>
                <c:ptCount val="1"/>
                <c:pt idx="0">
                  <c:v>Sum of Principal Amount EUR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GRAPHS!$B$18:$B$21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GRAPHS!$D$18:$D$21</c:f>
              <c:numCache>
                <c:formatCode>_(* #,##0.00_);_(* \(#,##0.00\);_(* "-"??_);_(@_)</c:formatCode>
                <c:ptCount val="3"/>
                <c:pt idx="0">
                  <c:v>94258869.482451007</c:v>
                </c:pt>
                <c:pt idx="1">
                  <c:v>56340197.923003666</c:v>
                </c:pt>
                <c:pt idx="2">
                  <c:v>101260244.18354079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AD-432A-B4CC-809F3E83AB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58194263852906"/>
          <c:y val="0.65636660795844648"/>
          <c:w val="0.1284969520628873"/>
          <c:h val="0.2447523309153507"/>
        </c:manualLayout>
      </c:layout>
      <c:overlay val="0"/>
      <c:txPr>
        <a:bodyPr/>
        <a:lstStyle/>
        <a:p>
          <a:pPr>
            <a:defRPr sz="800" baseline="0">
              <a:latin typeface="Futura Lt BT" panose="020B0402020204020303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3F65C-645F-450B-91FF-8B815EBBF7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0C65FF87-8B45-4A99-9DE6-E6259D717DF1}">
      <dgm:prSet phldrT="[Text]"/>
      <dgm:spPr/>
      <dgm:t>
        <a:bodyPr/>
        <a:lstStyle/>
        <a:p>
          <a:r>
            <a:rPr lang="bg-BG" dirty="0" smtClean="0"/>
            <a:t>Общо подписани са </a:t>
          </a:r>
          <a:r>
            <a:rPr lang="en-US" dirty="0" smtClean="0"/>
            <a:t>350</a:t>
          </a:r>
          <a:r>
            <a:rPr lang="bg-BG" b="1" dirty="0" smtClean="0"/>
            <a:t> </a:t>
          </a:r>
          <a:r>
            <a:rPr lang="bg-BG" b="1" dirty="0" smtClean="0"/>
            <a:t>договора</a:t>
          </a:r>
          <a:r>
            <a:rPr lang="bg-BG" dirty="0" smtClean="0"/>
            <a:t> </a:t>
          </a:r>
          <a:r>
            <a:rPr lang="bg-BG" dirty="0" smtClean="0"/>
            <a:t>(</a:t>
          </a:r>
          <a:r>
            <a:rPr lang="en-US" b="1" dirty="0" smtClean="0"/>
            <a:t>19</a:t>
          </a:r>
          <a:r>
            <a:rPr lang="bg-BG" b="1" dirty="0" smtClean="0"/>
            <a:t>.</a:t>
          </a:r>
          <a:r>
            <a:rPr lang="en-US" b="1" dirty="0" smtClean="0"/>
            <a:t>10</a:t>
          </a:r>
          <a:r>
            <a:rPr lang="bg-BG" b="1" dirty="0" smtClean="0"/>
            <a:t>% </a:t>
          </a:r>
          <a:r>
            <a:rPr lang="bg-BG" dirty="0" smtClean="0"/>
            <a:t>от всички подписани по ОПИК)</a:t>
          </a:r>
          <a:endParaRPr lang="bg-BG" dirty="0"/>
        </a:p>
      </dgm:t>
    </dgm:pt>
    <dgm:pt modelId="{1B7D8463-7A11-46FF-8545-2708F6B510B3}" type="parTrans" cxnId="{DAA13EBE-4083-4196-9DAE-9969121D007E}">
      <dgm:prSet/>
      <dgm:spPr/>
      <dgm:t>
        <a:bodyPr/>
        <a:lstStyle/>
        <a:p>
          <a:endParaRPr lang="bg-BG"/>
        </a:p>
      </dgm:t>
    </dgm:pt>
    <dgm:pt modelId="{5771703C-BE84-427B-B0B7-266D2FB5DBC8}" type="sibTrans" cxnId="{DAA13EBE-4083-4196-9DAE-9969121D007E}">
      <dgm:prSet/>
      <dgm:spPr/>
      <dgm:t>
        <a:bodyPr/>
        <a:lstStyle/>
        <a:p>
          <a:endParaRPr lang="bg-BG"/>
        </a:p>
      </dgm:t>
    </dgm:pt>
    <dgm:pt modelId="{908F4781-D12F-4518-945B-E62424534EAF}">
      <dgm:prSet phldrT="[Text]" custT="1"/>
      <dgm:spPr/>
      <dgm:t>
        <a:bodyPr/>
        <a:lstStyle/>
        <a:p>
          <a:r>
            <a:rPr lang="bg-BG" sz="2200" dirty="0" smtClean="0"/>
            <a:t>В изпълнение </a:t>
          </a:r>
          <a:r>
            <a:rPr lang="en-US" sz="2200" dirty="0" smtClean="0"/>
            <a:t>230</a:t>
          </a:r>
          <a:r>
            <a:rPr lang="bg-BG" sz="2200" dirty="0" smtClean="0"/>
            <a:t> </a:t>
          </a:r>
          <a:r>
            <a:rPr lang="bg-BG" sz="2200" dirty="0" smtClean="0"/>
            <a:t>договора с бюджет от</a:t>
          </a:r>
        </a:p>
        <a:p>
          <a:r>
            <a:rPr lang="en-US" sz="2200" dirty="0" smtClean="0"/>
            <a:t>96</a:t>
          </a:r>
          <a:r>
            <a:rPr lang="bg-BG" sz="2200" dirty="0" smtClean="0"/>
            <a:t> </a:t>
          </a:r>
          <a:r>
            <a:rPr lang="en-US" sz="2200" dirty="0" smtClean="0"/>
            <a:t>300 724</a:t>
          </a:r>
          <a:r>
            <a:rPr lang="bg-BG" sz="2200" dirty="0" smtClean="0"/>
            <a:t> </a:t>
          </a:r>
          <a:r>
            <a:rPr lang="bg-BG" sz="2200" dirty="0" smtClean="0"/>
            <a:t>лв.</a:t>
          </a:r>
        </a:p>
        <a:p>
          <a:r>
            <a:rPr lang="bg-BG" sz="2200" dirty="0" smtClean="0"/>
            <a:t>(</a:t>
          </a:r>
          <a:r>
            <a:rPr lang="en-US" sz="2200" dirty="0" smtClean="0"/>
            <a:t>17</a:t>
          </a:r>
          <a:r>
            <a:rPr lang="bg-BG" sz="2200" dirty="0" smtClean="0"/>
            <a:t> </a:t>
          </a:r>
          <a:r>
            <a:rPr lang="en-US" sz="2200" dirty="0" smtClean="0"/>
            <a:t>059</a:t>
          </a:r>
          <a:r>
            <a:rPr lang="bg-BG" sz="2200" dirty="0" smtClean="0"/>
            <a:t> 6</a:t>
          </a:r>
          <a:r>
            <a:rPr lang="en-US" sz="2200" dirty="0" smtClean="0"/>
            <a:t>54</a:t>
          </a:r>
          <a:r>
            <a:rPr lang="bg-BG" sz="2200" dirty="0" smtClean="0"/>
            <a:t> </a:t>
          </a:r>
          <a:r>
            <a:rPr lang="bg-BG" sz="2200" dirty="0" smtClean="0"/>
            <a:t>лв. вече извършени плащания по тях)</a:t>
          </a:r>
          <a:endParaRPr lang="bg-BG" sz="2200" dirty="0"/>
        </a:p>
      </dgm:t>
    </dgm:pt>
    <dgm:pt modelId="{DF347B86-44C3-4D2F-83ED-1E5B862C384A}" type="parTrans" cxnId="{EE411BA5-4D57-4E80-B490-9AAD38F7600E}">
      <dgm:prSet/>
      <dgm:spPr/>
      <dgm:t>
        <a:bodyPr/>
        <a:lstStyle/>
        <a:p>
          <a:endParaRPr lang="bg-BG"/>
        </a:p>
      </dgm:t>
    </dgm:pt>
    <dgm:pt modelId="{86487B02-224B-4C40-89FB-E802E3E2D57C}" type="sibTrans" cxnId="{EE411BA5-4D57-4E80-B490-9AAD38F7600E}">
      <dgm:prSet/>
      <dgm:spPr/>
      <dgm:t>
        <a:bodyPr/>
        <a:lstStyle/>
        <a:p>
          <a:endParaRPr lang="bg-BG"/>
        </a:p>
      </dgm:t>
    </dgm:pt>
    <dgm:pt modelId="{7FEA81F5-2F17-47A7-B25A-42FF31033820}">
      <dgm:prSet phldrT="[Text]"/>
      <dgm:spPr/>
      <dgm:t>
        <a:bodyPr/>
        <a:lstStyle/>
        <a:p>
          <a:r>
            <a:rPr lang="bg-BG" dirty="0" smtClean="0"/>
            <a:t>Прекратени </a:t>
          </a:r>
        </a:p>
        <a:p>
          <a:r>
            <a:rPr lang="bg-BG" dirty="0" smtClean="0"/>
            <a:t>са 11 договора</a:t>
          </a:r>
          <a:endParaRPr lang="bg-BG" dirty="0"/>
        </a:p>
      </dgm:t>
    </dgm:pt>
    <dgm:pt modelId="{A258A311-B1DD-4256-90C1-548CD3938187}" type="parTrans" cxnId="{56DE5F14-EAD4-4761-8EB1-D637BFB4684D}">
      <dgm:prSet/>
      <dgm:spPr/>
      <dgm:t>
        <a:bodyPr/>
        <a:lstStyle/>
        <a:p>
          <a:endParaRPr lang="bg-BG"/>
        </a:p>
      </dgm:t>
    </dgm:pt>
    <dgm:pt modelId="{0A18A618-3EE1-4FED-A2CF-95C99D406C6B}" type="sibTrans" cxnId="{56DE5F14-EAD4-4761-8EB1-D637BFB4684D}">
      <dgm:prSet/>
      <dgm:spPr/>
      <dgm:t>
        <a:bodyPr/>
        <a:lstStyle/>
        <a:p>
          <a:endParaRPr lang="bg-BG"/>
        </a:p>
      </dgm:t>
    </dgm:pt>
    <dgm:pt modelId="{5CA5C69C-2325-415C-A7D6-9F0B5B35C123}">
      <dgm:prSet phldrT="[Text]"/>
      <dgm:spPr/>
      <dgm:t>
        <a:bodyPr/>
        <a:lstStyle/>
        <a:p>
          <a:r>
            <a:rPr lang="bg-BG" dirty="0" smtClean="0"/>
            <a:t>Успешно приключили </a:t>
          </a:r>
          <a:r>
            <a:rPr lang="en-US" dirty="0" smtClean="0"/>
            <a:t>109</a:t>
          </a:r>
          <a:r>
            <a:rPr lang="bg-BG" dirty="0" smtClean="0"/>
            <a:t> </a:t>
          </a:r>
          <a:r>
            <a:rPr lang="bg-BG" dirty="0" smtClean="0"/>
            <a:t>договора с извършени плащания по тях </a:t>
          </a:r>
          <a:r>
            <a:rPr lang="bg-BG" dirty="0" smtClean="0"/>
            <a:t>от</a:t>
          </a:r>
          <a:r>
            <a:rPr lang="en-US" dirty="0" smtClean="0"/>
            <a:t> 47</a:t>
          </a:r>
          <a:r>
            <a:rPr lang="bg-BG" dirty="0" smtClean="0"/>
            <a:t> </a:t>
          </a:r>
          <a:r>
            <a:rPr lang="en-US" dirty="0" smtClean="0"/>
            <a:t>202</a:t>
          </a:r>
          <a:r>
            <a:rPr lang="bg-BG" dirty="0" smtClean="0"/>
            <a:t> </a:t>
          </a:r>
          <a:r>
            <a:rPr lang="en-US" dirty="0" smtClean="0"/>
            <a:t>652</a:t>
          </a:r>
          <a:r>
            <a:rPr lang="bg-BG" dirty="0" smtClean="0"/>
            <a:t> </a:t>
          </a:r>
          <a:r>
            <a:rPr lang="bg-BG" dirty="0" smtClean="0"/>
            <a:t>лв. </a:t>
          </a:r>
          <a:endParaRPr lang="bg-BG" dirty="0"/>
        </a:p>
      </dgm:t>
    </dgm:pt>
    <dgm:pt modelId="{18CDE63F-3D10-49B8-8672-C31195DD5855}" type="parTrans" cxnId="{381079DF-26C4-4C54-AC01-90901132CB07}">
      <dgm:prSet/>
      <dgm:spPr/>
      <dgm:t>
        <a:bodyPr/>
        <a:lstStyle/>
        <a:p>
          <a:endParaRPr lang="bg-BG"/>
        </a:p>
      </dgm:t>
    </dgm:pt>
    <dgm:pt modelId="{C666591C-630C-4FB7-932A-C711353C52D3}" type="sibTrans" cxnId="{381079DF-26C4-4C54-AC01-90901132CB07}">
      <dgm:prSet/>
      <dgm:spPr/>
      <dgm:t>
        <a:bodyPr/>
        <a:lstStyle/>
        <a:p>
          <a:endParaRPr lang="bg-BG"/>
        </a:p>
      </dgm:t>
    </dgm:pt>
    <dgm:pt modelId="{892BF6F5-DB52-4B81-91BC-22B9D9E3E8DB}" type="pres">
      <dgm:prSet presAssocID="{A073F65C-645F-450B-91FF-8B815EBBF7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4EB3E8-4C18-4E31-8A9B-EC7E59DBC1E8}" type="pres">
      <dgm:prSet presAssocID="{0C65FF87-8B45-4A99-9DE6-E6259D717DF1}" presName="hierRoot1" presStyleCnt="0">
        <dgm:presLayoutVars>
          <dgm:hierBranch val="init"/>
        </dgm:presLayoutVars>
      </dgm:prSet>
      <dgm:spPr/>
    </dgm:pt>
    <dgm:pt modelId="{4FD412C5-D207-4B72-9D4D-85E1EDA2C476}" type="pres">
      <dgm:prSet presAssocID="{0C65FF87-8B45-4A99-9DE6-E6259D717DF1}" presName="rootComposite1" presStyleCnt="0"/>
      <dgm:spPr/>
    </dgm:pt>
    <dgm:pt modelId="{9B5DE9D2-56B0-4658-A055-9B716344DBF2}" type="pres">
      <dgm:prSet presAssocID="{0C65FF87-8B45-4A99-9DE6-E6259D717DF1}" presName="rootText1" presStyleLbl="node0" presStyleIdx="0" presStyleCnt="1" custScaleX="250967" custLinFactNeighborX="592" custLinFactNeighborY="-5327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45C2099-F462-467C-8E25-B13C2801D582}" type="pres">
      <dgm:prSet presAssocID="{0C65FF87-8B45-4A99-9DE6-E6259D717DF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AF5EBF6-3963-4080-A31B-F98B36B3E939}" type="pres">
      <dgm:prSet presAssocID="{0C65FF87-8B45-4A99-9DE6-E6259D717DF1}" presName="hierChild2" presStyleCnt="0"/>
      <dgm:spPr/>
    </dgm:pt>
    <dgm:pt modelId="{24CB2FD7-6CEA-4E09-B4A0-DCEECB86B354}" type="pres">
      <dgm:prSet presAssocID="{DF347B86-44C3-4D2F-83ED-1E5B862C384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D5047C1-3681-456F-8E64-BF41D4AEB2F2}" type="pres">
      <dgm:prSet presAssocID="{908F4781-D12F-4518-945B-E62424534EAF}" presName="hierRoot2" presStyleCnt="0">
        <dgm:presLayoutVars>
          <dgm:hierBranch val="init"/>
        </dgm:presLayoutVars>
      </dgm:prSet>
      <dgm:spPr/>
    </dgm:pt>
    <dgm:pt modelId="{805D387D-F171-4C46-A63F-6987EA8C3303}" type="pres">
      <dgm:prSet presAssocID="{908F4781-D12F-4518-945B-E62424534EAF}" presName="rootComposite" presStyleCnt="0"/>
      <dgm:spPr/>
    </dgm:pt>
    <dgm:pt modelId="{3E047FAA-3474-488A-BB36-255F8E095367}" type="pres">
      <dgm:prSet presAssocID="{908F4781-D12F-4518-945B-E62424534EAF}" presName="rootText" presStyleLbl="node2" presStyleIdx="0" presStyleCnt="3" custScaleY="234206" custLinFactNeighborX="-131" custLinFactNeighborY="654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14540B59-9489-4A2D-A608-FC47E121F7EE}" type="pres">
      <dgm:prSet presAssocID="{908F4781-D12F-4518-945B-E62424534EAF}" presName="rootConnector" presStyleLbl="node2" presStyleIdx="0" presStyleCnt="3"/>
      <dgm:spPr/>
      <dgm:t>
        <a:bodyPr/>
        <a:lstStyle/>
        <a:p>
          <a:endParaRPr lang="en-US"/>
        </a:p>
      </dgm:t>
    </dgm:pt>
    <dgm:pt modelId="{8982F625-0F7F-47DC-B920-837652805ED9}" type="pres">
      <dgm:prSet presAssocID="{908F4781-D12F-4518-945B-E62424534EAF}" presName="hierChild4" presStyleCnt="0"/>
      <dgm:spPr/>
    </dgm:pt>
    <dgm:pt modelId="{E2AB4F37-2465-4F16-AB41-0DCE0A4A4A59}" type="pres">
      <dgm:prSet presAssocID="{908F4781-D12F-4518-945B-E62424534EAF}" presName="hierChild5" presStyleCnt="0"/>
      <dgm:spPr/>
    </dgm:pt>
    <dgm:pt modelId="{E5223C66-8ADE-4159-A3E7-3FD318E77398}" type="pres">
      <dgm:prSet presAssocID="{A258A311-B1DD-4256-90C1-548CD393818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4FAB44B-FC86-4B82-986E-8A41CAF2718A}" type="pres">
      <dgm:prSet presAssocID="{7FEA81F5-2F17-47A7-B25A-42FF31033820}" presName="hierRoot2" presStyleCnt="0">
        <dgm:presLayoutVars>
          <dgm:hierBranch val="init"/>
        </dgm:presLayoutVars>
      </dgm:prSet>
      <dgm:spPr/>
    </dgm:pt>
    <dgm:pt modelId="{0E4BD35D-6BB3-4BBD-8A2C-9420A684D5CE}" type="pres">
      <dgm:prSet presAssocID="{7FEA81F5-2F17-47A7-B25A-42FF31033820}" presName="rootComposite" presStyleCnt="0"/>
      <dgm:spPr/>
    </dgm:pt>
    <dgm:pt modelId="{51461F1C-8032-451D-9414-008EB8F23873}" type="pres">
      <dgm:prSet presAssocID="{7FEA81F5-2F17-47A7-B25A-42FF31033820}" presName="rootText" presStyleLbl="node2" presStyleIdx="1" presStyleCnt="3" custScaleX="105963" custScaleY="64881" custLinFactY="31583" custLinFactNeighborX="639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598C408-F865-4051-AF3E-386A44E9BA15}" type="pres">
      <dgm:prSet presAssocID="{7FEA81F5-2F17-47A7-B25A-42FF31033820}" presName="rootConnector" presStyleLbl="node2" presStyleIdx="1" presStyleCnt="3"/>
      <dgm:spPr/>
      <dgm:t>
        <a:bodyPr/>
        <a:lstStyle/>
        <a:p>
          <a:endParaRPr lang="en-US"/>
        </a:p>
      </dgm:t>
    </dgm:pt>
    <dgm:pt modelId="{7959C5A7-C9CB-49F7-9B11-86D3BBB27FA5}" type="pres">
      <dgm:prSet presAssocID="{7FEA81F5-2F17-47A7-B25A-42FF31033820}" presName="hierChild4" presStyleCnt="0"/>
      <dgm:spPr/>
    </dgm:pt>
    <dgm:pt modelId="{D4185049-8108-4E49-BE53-97E277159AC1}" type="pres">
      <dgm:prSet presAssocID="{7FEA81F5-2F17-47A7-B25A-42FF31033820}" presName="hierChild5" presStyleCnt="0"/>
      <dgm:spPr/>
    </dgm:pt>
    <dgm:pt modelId="{1E0D1334-8F29-46B7-A9B3-C9C19BD8F96E}" type="pres">
      <dgm:prSet presAssocID="{18CDE63F-3D10-49B8-8672-C31195DD585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446F443-A502-47E3-A249-F1B71252E4A3}" type="pres">
      <dgm:prSet presAssocID="{5CA5C69C-2325-415C-A7D6-9F0B5B35C123}" presName="hierRoot2" presStyleCnt="0">
        <dgm:presLayoutVars>
          <dgm:hierBranch val="init"/>
        </dgm:presLayoutVars>
      </dgm:prSet>
      <dgm:spPr/>
    </dgm:pt>
    <dgm:pt modelId="{A7D3D077-28FB-4812-8E26-D512701A919D}" type="pres">
      <dgm:prSet presAssocID="{5CA5C69C-2325-415C-A7D6-9F0B5B35C123}" presName="rootComposite" presStyleCnt="0"/>
      <dgm:spPr/>
    </dgm:pt>
    <dgm:pt modelId="{EDFA1543-D862-40C7-A20A-8649F4205DB8}" type="pres">
      <dgm:prSet presAssocID="{5CA5C69C-2325-415C-A7D6-9F0B5B35C123}" presName="rootText" presStyleLbl="node2" presStyleIdx="2" presStyleCnt="3" custScaleY="204867" custLinFactNeighborX="-508" custLinFactNeighborY="335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27DB5EF-847E-4C36-A3A1-A59DE30F6B66}" type="pres">
      <dgm:prSet presAssocID="{5CA5C69C-2325-415C-A7D6-9F0B5B35C123}" presName="rootConnector" presStyleLbl="node2" presStyleIdx="2" presStyleCnt="3"/>
      <dgm:spPr/>
      <dgm:t>
        <a:bodyPr/>
        <a:lstStyle/>
        <a:p>
          <a:endParaRPr lang="en-US"/>
        </a:p>
      </dgm:t>
    </dgm:pt>
    <dgm:pt modelId="{1605D0D8-7ED1-4B11-A4B7-B0F1C7A95017}" type="pres">
      <dgm:prSet presAssocID="{5CA5C69C-2325-415C-A7D6-9F0B5B35C123}" presName="hierChild4" presStyleCnt="0"/>
      <dgm:spPr/>
    </dgm:pt>
    <dgm:pt modelId="{4960ADBC-FCCD-4262-BAAA-5685B658B53D}" type="pres">
      <dgm:prSet presAssocID="{5CA5C69C-2325-415C-A7D6-9F0B5B35C123}" presName="hierChild5" presStyleCnt="0"/>
      <dgm:spPr/>
    </dgm:pt>
    <dgm:pt modelId="{15E140E1-E8F8-4D2F-BA33-EDE0808560B9}" type="pres">
      <dgm:prSet presAssocID="{0C65FF87-8B45-4A99-9DE6-E6259D717DF1}" presName="hierChild3" presStyleCnt="0"/>
      <dgm:spPr/>
    </dgm:pt>
  </dgm:ptLst>
  <dgm:cxnLst>
    <dgm:cxn modelId="{FCE8FD2F-2005-4129-AF20-B05BC35DED23}" type="presOf" srcId="{908F4781-D12F-4518-945B-E62424534EAF}" destId="{3E047FAA-3474-488A-BB36-255F8E095367}" srcOrd="0" destOrd="0" presId="urn:microsoft.com/office/officeart/2005/8/layout/orgChart1"/>
    <dgm:cxn modelId="{4DDE7A40-BAE1-4583-AF6B-C232A5DD05D0}" type="presOf" srcId="{7FEA81F5-2F17-47A7-B25A-42FF31033820}" destId="{51461F1C-8032-451D-9414-008EB8F23873}" srcOrd="0" destOrd="0" presId="urn:microsoft.com/office/officeart/2005/8/layout/orgChart1"/>
    <dgm:cxn modelId="{CA6492B6-EDDE-4D22-9AF5-4FD5C085786C}" type="presOf" srcId="{0C65FF87-8B45-4A99-9DE6-E6259D717DF1}" destId="{745C2099-F462-467C-8E25-B13C2801D582}" srcOrd="1" destOrd="0" presId="urn:microsoft.com/office/officeart/2005/8/layout/orgChart1"/>
    <dgm:cxn modelId="{419639AD-5F3C-47F4-8004-4F8302A783D1}" type="presOf" srcId="{A258A311-B1DD-4256-90C1-548CD3938187}" destId="{E5223C66-8ADE-4159-A3E7-3FD318E77398}" srcOrd="0" destOrd="0" presId="urn:microsoft.com/office/officeart/2005/8/layout/orgChart1"/>
    <dgm:cxn modelId="{0BEFBB7A-379B-4346-9EA1-A88C348FD62E}" type="presOf" srcId="{7FEA81F5-2F17-47A7-B25A-42FF31033820}" destId="{2598C408-F865-4051-AF3E-386A44E9BA15}" srcOrd="1" destOrd="0" presId="urn:microsoft.com/office/officeart/2005/8/layout/orgChart1"/>
    <dgm:cxn modelId="{EE411BA5-4D57-4E80-B490-9AAD38F7600E}" srcId="{0C65FF87-8B45-4A99-9DE6-E6259D717DF1}" destId="{908F4781-D12F-4518-945B-E62424534EAF}" srcOrd="0" destOrd="0" parTransId="{DF347B86-44C3-4D2F-83ED-1E5B862C384A}" sibTransId="{86487B02-224B-4C40-89FB-E802E3E2D57C}"/>
    <dgm:cxn modelId="{80987EAA-0CEB-4980-A422-9D6FED6D3415}" type="presOf" srcId="{0C65FF87-8B45-4A99-9DE6-E6259D717DF1}" destId="{9B5DE9D2-56B0-4658-A055-9B716344DBF2}" srcOrd="0" destOrd="0" presId="urn:microsoft.com/office/officeart/2005/8/layout/orgChart1"/>
    <dgm:cxn modelId="{38F5B2E6-B985-49E0-9070-B0F356626D54}" type="presOf" srcId="{5CA5C69C-2325-415C-A7D6-9F0B5B35C123}" destId="{727DB5EF-847E-4C36-A3A1-A59DE30F6B66}" srcOrd="1" destOrd="0" presId="urn:microsoft.com/office/officeart/2005/8/layout/orgChart1"/>
    <dgm:cxn modelId="{17A866FB-61D7-4631-86D2-7635D7F65523}" type="presOf" srcId="{A073F65C-645F-450B-91FF-8B815EBBF7F7}" destId="{892BF6F5-DB52-4B81-91BC-22B9D9E3E8DB}" srcOrd="0" destOrd="0" presId="urn:microsoft.com/office/officeart/2005/8/layout/orgChart1"/>
    <dgm:cxn modelId="{472ED492-D2AF-4585-9DF4-1F5205201929}" type="presOf" srcId="{908F4781-D12F-4518-945B-E62424534EAF}" destId="{14540B59-9489-4A2D-A608-FC47E121F7EE}" srcOrd="1" destOrd="0" presId="urn:microsoft.com/office/officeart/2005/8/layout/orgChart1"/>
    <dgm:cxn modelId="{381079DF-26C4-4C54-AC01-90901132CB07}" srcId="{0C65FF87-8B45-4A99-9DE6-E6259D717DF1}" destId="{5CA5C69C-2325-415C-A7D6-9F0B5B35C123}" srcOrd="2" destOrd="0" parTransId="{18CDE63F-3D10-49B8-8672-C31195DD5855}" sibTransId="{C666591C-630C-4FB7-932A-C711353C52D3}"/>
    <dgm:cxn modelId="{56DE5F14-EAD4-4761-8EB1-D637BFB4684D}" srcId="{0C65FF87-8B45-4A99-9DE6-E6259D717DF1}" destId="{7FEA81F5-2F17-47A7-B25A-42FF31033820}" srcOrd="1" destOrd="0" parTransId="{A258A311-B1DD-4256-90C1-548CD3938187}" sibTransId="{0A18A618-3EE1-4FED-A2CF-95C99D406C6B}"/>
    <dgm:cxn modelId="{26B79D2F-B28A-41CC-9473-C0C3CF1BC1AB}" type="presOf" srcId="{DF347B86-44C3-4D2F-83ED-1E5B862C384A}" destId="{24CB2FD7-6CEA-4E09-B4A0-DCEECB86B354}" srcOrd="0" destOrd="0" presId="urn:microsoft.com/office/officeart/2005/8/layout/orgChart1"/>
    <dgm:cxn modelId="{4C44CB04-A1EE-4987-AF1F-7357360718BB}" type="presOf" srcId="{5CA5C69C-2325-415C-A7D6-9F0B5B35C123}" destId="{EDFA1543-D862-40C7-A20A-8649F4205DB8}" srcOrd="0" destOrd="0" presId="urn:microsoft.com/office/officeart/2005/8/layout/orgChart1"/>
    <dgm:cxn modelId="{DAA13EBE-4083-4196-9DAE-9969121D007E}" srcId="{A073F65C-645F-450B-91FF-8B815EBBF7F7}" destId="{0C65FF87-8B45-4A99-9DE6-E6259D717DF1}" srcOrd="0" destOrd="0" parTransId="{1B7D8463-7A11-46FF-8545-2708F6B510B3}" sibTransId="{5771703C-BE84-427B-B0B7-266D2FB5DBC8}"/>
    <dgm:cxn modelId="{C31E3BB4-A477-4214-9F5E-5706DCB1F799}" type="presOf" srcId="{18CDE63F-3D10-49B8-8672-C31195DD5855}" destId="{1E0D1334-8F29-46B7-A9B3-C9C19BD8F96E}" srcOrd="0" destOrd="0" presId="urn:microsoft.com/office/officeart/2005/8/layout/orgChart1"/>
    <dgm:cxn modelId="{3C03A4F2-B109-4B94-A34B-954A35E0B5C9}" type="presParOf" srcId="{892BF6F5-DB52-4B81-91BC-22B9D9E3E8DB}" destId="{2F4EB3E8-4C18-4E31-8A9B-EC7E59DBC1E8}" srcOrd="0" destOrd="0" presId="urn:microsoft.com/office/officeart/2005/8/layout/orgChart1"/>
    <dgm:cxn modelId="{2E0DBBDA-EDF3-4F16-9AAD-0926CC6F991E}" type="presParOf" srcId="{2F4EB3E8-4C18-4E31-8A9B-EC7E59DBC1E8}" destId="{4FD412C5-D207-4B72-9D4D-85E1EDA2C476}" srcOrd="0" destOrd="0" presId="urn:microsoft.com/office/officeart/2005/8/layout/orgChart1"/>
    <dgm:cxn modelId="{4F83ECD5-1855-4AD5-87BE-E831EB2FD783}" type="presParOf" srcId="{4FD412C5-D207-4B72-9D4D-85E1EDA2C476}" destId="{9B5DE9D2-56B0-4658-A055-9B716344DBF2}" srcOrd="0" destOrd="0" presId="urn:microsoft.com/office/officeart/2005/8/layout/orgChart1"/>
    <dgm:cxn modelId="{6BBBFB08-46C1-4982-85DE-7B25FD17E6FF}" type="presParOf" srcId="{4FD412C5-D207-4B72-9D4D-85E1EDA2C476}" destId="{745C2099-F462-467C-8E25-B13C2801D582}" srcOrd="1" destOrd="0" presId="urn:microsoft.com/office/officeart/2005/8/layout/orgChart1"/>
    <dgm:cxn modelId="{234C80EA-22AE-452E-89C7-B2D080EDAFAD}" type="presParOf" srcId="{2F4EB3E8-4C18-4E31-8A9B-EC7E59DBC1E8}" destId="{2AF5EBF6-3963-4080-A31B-F98B36B3E939}" srcOrd="1" destOrd="0" presId="urn:microsoft.com/office/officeart/2005/8/layout/orgChart1"/>
    <dgm:cxn modelId="{BB195146-0069-42E1-9FE0-873E28A12A8F}" type="presParOf" srcId="{2AF5EBF6-3963-4080-A31B-F98B36B3E939}" destId="{24CB2FD7-6CEA-4E09-B4A0-DCEECB86B354}" srcOrd="0" destOrd="0" presId="urn:microsoft.com/office/officeart/2005/8/layout/orgChart1"/>
    <dgm:cxn modelId="{B0219A83-3D63-46ED-AFB7-AD5B150FC647}" type="presParOf" srcId="{2AF5EBF6-3963-4080-A31B-F98B36B3E939}" destId="{BD5047C1-3681-456F-8E64-BF41D4AEB2F2}" srcOrd="1" destOrd="0" presId="urn:microsoft.com/office/officeart/2005/8/layout/orgChart1"/>
    <dgm:cxn modelId="{72D35FBD-3998-4EC9-9B6D-FFE1DFDED9E0}" type="presParOf" srcId="{BD5047C1-3681-456F-8E64-BF41D4AEB2F2}" destId="{805D387D-F171-4C46-A63F-6987EA8C3303}" srcOrd="0" destOrd="0" presId="urn:microsoft.com/office/officeart/2005/8/layout/orgChart1"/>
    <dgm:cxn modelId="{2CA02CD4-27D7-48F2-BE46-F389CA450E18}" type="presParOf" srcId="{805D387D-F171-4C46-A63F-6987EA8C3303}" destId="{3E047FAA-3474-488A-BB36-255F8E095367}" srcOrd="0" destOrd="0" presId="urn:microsoft.com/office/officeart/2005/8/layout/orgChart1"/>
    <dgm:cxn modelId="{31F32441-BF64-4B1E-90AA-6FCD32CDA845}" type="presParOf" srcId="{805D387D-F171-4C46-A63F-6987EA8C3303}" destId="{14540B59-9489-4A2D-A608-FC47E121F7EE}" srcOrd="1" destOrd="0" presId="urn:microsoft.com/office/officeart/2005/8/layout/orgChart1"/>
    <dgm:cxn modelId="{CB87B0AE-BEC2-433D-8ACD-CB04C5270C7C}" type="presParOf" srcId="{BD5047C1-3681-456F-8E64-BF41D4AEB2F2}" destId="{8982F625-0F7F-47DC-B920-837652805ED9}" srcOrd="1" destOrd="0" presId="urn:microsoft.com/office/officeart/2005/8/layout/orgChart1"/>
    <dgm:cxn modelId="{A8C14564-D52E-4C25-9688-9A8F3FDB0D67}" type="presParOf" srcId="{BD5047C1-3681-456F-8E64-BF41D4AEB2F2}" destId="{E2AB4F37-2465-4F16-AB41-0DCE0A4A4A59}" srcOrd="2" destOrd="0" presId="urn:microsoft.com/office/officeart/2005/8/layout/orgChart1"/>
    <dgm:cxn modelId="{7B199E54-F904-42EC-91D1-23CA53A5C703}" type="presParOf" srcId="{2AF5EBF6-3963-4080-A31B-F98B36B3E939}" destId="{E5223C66-8ADE-4159-A3E7-3FD318E77398}" srcOrd="2" destOrd="0" presId="urn:microsoft.com/office/officeart/2005/8/layout/orgChart1"/>
    <dgm:cxn modelId="{0D5EAB4B-001A-42C6-9037-625035EDD570}" type="presParOf" srcId="{2AF5EBF6-3963-4080-A31B-F98B36B3E939}" destId="{84FAB44B-FC86-4B82-986E-8A41CAF2718A}" srcOrd="3" destOrd="0" presId="urn:microsoft.com/office/officeart/2005/8/layout/orgChart1"/>
    <dgm:cxn modelId="{DB2A94BA-D9E0-4B61-A770-0128263A19F6}" type="presParOf" srcId="{84FAB44B-FC86-4B82-986E-8A41CAF2718A}" destId="{0E4BD35D-6BB3-4BBD-8A2C-9420A684D5CE}" srcOrd="0" destOrd="0" presId="urn:microsoft.com/office/officeart/2005/8/layout/orgChart1"/>
    <dgm:cxn modelId="{CFBB2928-868D-4921-8C97-A989DA6C88F8}" type="presParOf" srcId="{0E4BD35D-6BB3-4BBD-8A2C-9420A684D5CE}" destId="{51461F1C-8032-451D-9414-008EB8F23873}" srcOrd="0" destOrd="0" presId="urn:microsoft.com/office/officeart/2005/8/layout/orgChart1"/>
    <dgm:cxn modelId="{1ABD0CF8-3642-4780-9F3D-86944DAEC7EF}" type="presParOf" srcId="{0E4BD35D-6BB3-4BBD-8A2C-9420A684D5CE}" destId="{2598C408-F865-4051-AF3E-386A44E9BA15}" srcOrd="1" destOrd="0" presId="urn:microsoft.com/office/officeart/2005/8/layout/orgChart1"/>
    <dgm:cxn modelId="{391768C2-788A-44E0-9BFB-5C28DD8F76D5}" type="presParOf" srcId="{84FAB44B-FC86-4B82-986E-8A41CAF2718A}" destId="{7959C5A7-C9CB-49F7-9B11-86D3BBB27FA5}" srcOrd="1" destOrd="0" presId="urn:microsoft.com/office/officeart/2005/8/layout/orgChart1"/>
    <dgm:cxn modelId="{D08A8BC8-A040-46F9-A0ED-3095C976C53D}" type="presParOf" srcId="{84FAB44B-FC86-4B82-986E-8A41CAF2718A}" destId="{D4185049-8108-4E49-BE53-97E277159AC1}" srcOrd="2" destOrd="0" presId="urn:microsoft.com/office/officeart/2005/8/layout/orgChart1"/>
    <dgm:cxn modelId="{ED0D38BF-117E-4255-81D3-F212AA7CF319}" type="presParOf" srcId="{2AF5EBF6-3963-4080-A31B-F98B36B3E939}" destId="{1E0D1334-8F29-46B7-A9B3-C9C19BD8F96E}" srcOrd="4" destOrd="0" presId="urn:microsoft.com/office/officeart/2005/8/layout/orgChart1"/>
    <dgm:cxn modelId="{713B3AC4-2022-490C-B4E8-B2E5DA240122}" type="presParOf" srcId="{2AF5EBF6-3963-4080-A31B-F98B36B3E939}" destId="{5446F443-A502-47E3-A249-F1B71252E4A3}" srcOrd="5" destOrd="0" presId="urn:microsoft.com/office/officeart/2005/8/layout/orgChart1"/>
    <dgm:cxn modelId="{83E4BDEC-4599-42B4-8E9E-B9910227A708}" type="presParOf" srcId="{5446F443-A502-47E3-A249-F1B71252E4A3}" destId="{A7D3D077-28FB-4812-8E26-D512701A919D}" srcOrd="0" destOrd="0" presId="urn:microsoft.com/office/officeart/2005/8/layout/orgChart1"/>
    <dgm:cxn modelId="{2B6638FD-DB35-4803-AEDB-626CA4B91714}" type="presParOf" srcId="{A7D3D077-28FB-4812-8E26-D512701A919D}" destId="{EDFA1543-D862-40C7-A20A-8649F4205DB8}" srcOrd="0" destOrd="0" presId="urn:microsoft.com/office/officeart/2005/8/layout/orgChart1"/>
    <dgm:cxn modelId="{F74CA8DF-070A-4AE9-9424-F85AE7AAA1DC}" type="presParOf" srcId="{A7D3D077-28FB-4812-8E26-D512701A919D}" destId="{727DB5EF-847E-4C36-A3A1-A59DE30F6B66}" srcOrd="1" destOrd="0" presId="urn:microsoft.com/office/officeart/2005/8/layout/orgChart1"/>
    <dgm:cxn modelId="{37593633-6E3E-4585-A944-B6C06E9C9D54}" type="presParOf" srcId="{5446F443-A502-47E3-A249-F1B71252E4A3}" destId="{1605D0D8-7ED1-4B11-A4B7-B0F1C7A95017}" srcOrd="1" destOrd="0" presId="urn:microsoft.com/office/officeart/2005/8/layout/orgChart1"/>
    <dgm:cxn modelId="{5F8BF56F-E1E3-4839-8B06-8546406483FB}" type="presParOf" srcId="{5446F443-A502-47E3-A249-F1B71252E4A3}" destId="{4960ADBC-FCCD-4262-BAAA-5685B658B53D}" srcOrd="2" destOrd="0" presId="urn:microsoft.com/office/officeart/2005/8/layout/orgChart1"/>
    <dgm:cxn modelId="{2FA595E4-7197-49B2-B71A-B0DAD7373702}" type="presParOf" srcId="{2F4EB3E8-4C18-4E31-8A9B-EC7E59DBC1E8}" destId="{15E140E1-E8F8-4D2F-BA33-EDE0808560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902E0-0BC9-427E-9DAB-58FCEB9C04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BD533A-5C94-4981-B705-BD30DD0F3F0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b="1" dirty="0"/>
            <a:t>Фонд за ускоряване и начално финансиране</a:t>
          </a:r>
          <a:endParaRPr lang="en-GB" b="1" dirty="0"/>
        </a:p>
      </dgm:t>
    </dgm:pt>
    <dgm:pt modelId="{919272CF-5260-4DA7-AC77-3786C0E0278D}" type="parTrans" cxnId="{9298992D-5AE5-4D8C-A973-F535931C4025}">
      <dgm:prSet/>
      <dgm:spPr/>
      <dgm:t>
        <a:bodyPr/>
        <a:lstStyle/>
        <a:p>
          <a:endParaRPr lang="en-GB"/>
        </a:p>
      </dgm:t>
    </dgm:pt>
    <dgm:pt modelId="{B2A3267B-F91F-451C-9EEC-280CE851F199}" type="sibTrans" cxnId="{9298992D-5AE5-4D8C-A973-F535931C4025}">
      <dgm:prSet/>
      <dgm:spPr/>
      <dgm:t>
        <a:bodyPr/>
        <a:lstStyle/>
        <a:p>
          <a:endParaRPr lang="en-GB"/>
        </a:p>
      </dgm:t>
    </dgm:pt>
    <dgm:pt modelId="{8046A728-D3DB-435B-A262-8E11836E2C0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b="1" dirty="0"/>
            <a:t>Фонд Мецанин</a:t>
          </a:r>
          <a:endParaRPr lang="en-GB" b="1" dirty="0"/>
        </a:p>
      </dgm:t>
    </dgm:pt>
    <dgm:pt modelId="{1574FF82-BFF7-4479-ADB1-F4F7DF36293F}" type="parTrans" cxnId="{F9E23472-CFA7-40E4-BD10-E377A338FB70}">
      <dgm:prSet/>
      <dgm:spPr/>
      <dgm:t>
        <a:bodyPr/>
        <a:lstStyle/>
        <a:p>
          <a:endParaRPr lang="en-GB"/>
        </a:p>
      </dgm:t>
    </dgm:pt>
    <dgm:pt modelId="{916E61E2-93F7-49DB-A110-04708DFC3129}" type="sibTrans" cxnId="{F9E23472-CFA7-40E4-BD10-E377A338FB70}">
      <dgm:prSet/>
      <dgm:spPr/>
      <dgm:t>
        <a:bodyPr/>
        <a:lstStyle/>
        <a:p>
          <a:endParaRPr lang="en-GB"/>
        </a:p>
      </dgm:t>
    </dgm:pt>
    <dgm:pt modelId="{3FF74D03-2B08-40D8-9E09-F79D6078D78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b="1" dirty="0"/>
            <a:t>Фонд за рисков капитал</a:t>
          </a:r>
          <a:endParaRPr lang="en-GB" b="1" dirty="0"/>
        </a:p>
      </dgm:t>
    </dgm:pt>
    <dgm:pt modelId="{F5056054-55BA-4137-AC9E-9C1FE7BDBCE2}" type="parTrans" cxnId="{697EE2BC-8A7B-4779-95AA-ED2B414C41DC}">
      <dgm:prSet/>
      <dgm:spPr/>
      <dgm:t>
        <a:bodyPr/>
        <a:lstStyle/>
        <a:p>
          <a:endParaRPr lang="en-GB"/>
        </a:p>
      </dgm:t>
    </dgm:pt>
    <dgm:pt modelId="{EF69C2A5-3226-4514-A4B1-794831775211}" type="sibTrans" cxnId="{697EE2BC-8A7B-4779-95AA-ED2B414C41DC}">
      <dgm:prSet/>
      <dgm:spPr/>
      <dgm:t>
        <a:bodyPr/>
        <a:lstStyle/>
        <a:p>
          <a:endParaRPr lang="en-GB"/>
        </a:p>
      </dgm:t>
    </dgm:pt>
    <dgm:pt modelId="{C1D693B9-AE05-4550-A7C3-1E43E58AB33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b="1" dirty="0"/>
            <a:t>Фонд за технологичен трансфер</a:t>
          </a:r>
          <a:endParaRPr lang="en-GB" b="1" dirty="0"/>
        </a:p>
      </dgm:t>
    </dgm:pt>
    <dgm:pt modelId="{946313C8-45FC-4C33-A5A2-D82D868FFDA5}" type="parTrans" cxnId="{C70FC3CD-F2E1-4142-BD7A-99660EF9E28D}">
      <dgm:prSet/>
      <dgm:spPr/>
      <dgm:t>
        <a:bodyPr/>
        <a:lstStyle/>
        <a:p>
          <a:endParaRPr lang="en-GB"/>
        </a:p>
      </dgm:t>
    </dgm:pt>
    <dgm:pt modelId="{6E431B45-2FA6-4137-874F-E335418DDB1C}" type="sibTrans" cxnId="{C70FC3CD-F2E1-4142-BD7A-99660EF9E28D}">
      <dgm:prSet/>
      <dgm:spPr/>
      <dgm:t>
        <a:bodyPr/>
        <a:lstStyle/>
        <a:p>
          <a:endParaRPr lang="en-GB"/>
        </a:p>
      </dgm:t>
    </dgm:pt>
    <dgm:pt modelId="{DEF43872-B4D7-4C31-A95A-B4EC05163118}" type="pres">
      <dgm:prSet presAssocID="{B3D902E0-0BC9-427E-9DAB-58FCEB9C0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5B4018B-7835-4CED-BAA7-6B5364C0B1E6}" type="pres">
      <dgm:prSet presAssocID="{B3BD533A-5C94-4981-B705-BD30DD0F3F02}" presName="parentText" presStyleLbl="node1" presStyleIdx="0" presStyleCnt="4" custAng="0" custScaleY="150830" custLinFactY="-70096" custLinFactNeighborX="-17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70E2B59-646E-4392-B3EB-8C3B696BA393}" type="pres">
      <dgm:prSet presAssocID="{B2A3267B-F91F-451C-9EEC-280CE851F199}" presName="spacer" presStyleCnt="0"/>
      <dgm:spPr/>
    </dgm:pt>
    <dgm:pt modelId="{0DA3F41F-884C-497D-A73B-490B4B3FA7CC}" type="pres">
      <dgm:prSet presAssocID="{8046A728-D3DB-435B-A262-8E11836E2C02}" presName="parentText" presStyleLbl="node1" presStyleIdx="1" presStyleCnt="4" custAng="0" custScaleY="150830" custLinFactY="1461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43F920E-B6F9-456B-911E-E3DEE16B36EC}" type="pres">
      <dgm:prSet presAssocID="{916E61E2-93F7-49DB-A110-04708DFC3129}" presName="spacer" presStyleCnt="0"/>
      <dgm:spPr/>
    </dgm:pt>
    <dgm:pt modelId="{F7FA9C95-B252-4E46-AF6F-8D5A858F517C}" type="pres">
      <dgm:prSet presAssocID="{3FF74D03-2B08-40D8-9E09-F79D6078D781}" presName="parentText" presStyleLbl="node1" presStyleIdx="2" presStyleCnt="4" custAng="0" custScaleY="150830" custLinFactY="-15358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2522429-42F1-4E11-9C4B-E871D8E3AC55}" type="pres">
      <dgm:prSet presAssocID="{EF69C2A5-3226-4514-A4B1-794831775211}" presName="spacer" presStyleCnt="0"/>
      <dgm:spPr/>
    </dgm:pt>
    <dgm:pt modelId="{867D03D9-4974-40F9-8AF2-E112CFA8F1A3}" type="pres">
      <dgm:prSet presAssocID="{C1D693B9-AE05-4550-A7C3-1E43E58AB333}" presName="parentText" presStyleLbl="node1" presStyleIdx="3" presStyleCnt="4" custAng="0" custScaleY="150830" custLinFactY="93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2A61EAA-D4F3-430F-9684-31E820B10797}" type="presOf" srcId="{C1D693B9-AE05-4550-A7C3-1E43E58AB333}" destId="{867D03D9-4974-40F9-8AF2-E112CFA8F1A3}" srcOrd="0" destOrd="0" presId="urn:microsoft.com/office/officeart/2005/8/layout/vList2"/>
    <dgm:cxn modelId="{ED7A763F-94D2-4A81-BF2E-B75A8298358B}" type="presOf" srcId="{B3D902E0-0BC9-427E-9DAB-58FCEB9C04BC}" destId="{DEF43872-B4D7-4C31-A95A-B4EC05163118}" srcOrd="0" destOrd="0" presId="urn:microsoft.com/office/officeart/2005/8/layout/vList2"/>
    <dgm:cxn modelId="{AA4C1900-B613-4EF1-A7B9-57C08E61183F}" type="presOf" srcId="{B3BD533A-5C94-4981-B705-BD30DD0F3F02}" destId="{35B4018B-7835-4CED-BAA7-6B5364C0B1E6}" srcOrd="0" destOrd="0" presId="urn:microsoft.com/office/officeart/2005/8/layout/vList2"/>
    <dgm:cxn modelId="{F9E23472-CFA7-40E4-BD10-E377A338FB70}" srcId="{B3D902E0-0BC9-427E-9DAB-58FCEB9C04BC}" destId="{8046A728-D3DB-435B-A262-8E11836E2C02}" srcOrd="1" destOrd="0" parTransId="{1574FF82-BFF7-4479-ADB1-F4F7DF36293F}" sibTransId="{916E61E2-93F7-49DB-A110-04708DFC3129}"/>
    <dgm:cxn modelId="{697EE2BC-8A7B-4779-95AA-ED2B414C41DC}" srcId="{B3D902E0-0BC9-427E-9DAB-58FCEB9C04BC}" destId="{3FF74D03-2B08-40D8-9E09-F79D6078D781}" srcOrd="2" destOrd="0" parTransId="{F5056054-55BA-4137-AC9E-9C1FE7BDBCE2}" sibTransId="{EF69C2A5-3226-4514-A4B1-794831775211}"/>
    <dgm:cxn modelId="{C70FC3CD-F2E1-4142-BD7A-99660EF9E28D}" srcId="{B3D902E0-0BC9-427E-9DAB-58FCEB9C04BC}" destId="{C1D693B9-AE05-4550-A7C3-1E43E58AB333}" srcOrd="3" destOrd="0" parTransId="{946313C8-45FC-4C33-A5A2-D82D868FFDA5}" sibTransId="{6E431B45-2FA6-4137-874F-E335418DDB1C}"/>
    <dgm:cxn modelId="{B28A178E-9467-49C2-97F9-D45CCF826A80}" type="presOf" srcId="{8046A728-D3DB-435B-A262-8E11836E2C02}" destId="{0DA3F41F-884C-497D-A73B-490B4B3FA7CC}" srcOrd="0" destOrd="0" presId="urn:microsoft.com/office/officeart/2005/8/layout/vList2"/>
    <dgm:cxn modelId="{9298992D-5AE5-4D8C-A973-F535931C4025}" srcId="{B3D902E0-0BC9-427E-9DAB-58FCEB9C04BC}" destId="{B3BD533A-5C94-4981-B705-BD30DD0F3F02}" srcOrd="0" destOrd="0" parTransId="{919272CF-5260-4DA7-AC77-3786C0E0278D}" sibTransId="{B2A3267B-F91F-451C-9EEC-280CE851F199}"/>
    <dgm:cxn modelId="{B8C3001A-9FD1-4450-B8C9-E4D76E07DCEA}" type="presOf" srcId="{3FF74D03-2B08-40D8-9E09-F79D6078D781}" destId="{F7FA9C95-B252-4E46-AF6F-8D5A858F517C}" srcOrd="0" destOrd="0" presId="urn:microsoft.com/office/officeart/2005/8/layout/vList2"/>
    <dgm:cxn modelId="{6222135E-E083-4EE6-801A-8348072D7295}" type="presParOf" srcId="{DEF43872-B4D7-4C31-A95A-B4EC05163118}" destId="{35B4018B-7835-4CED-BAA7-6B5364C0B1E6}" srcOrd="0" destOrd="0" presId="urn:microsoft.com/office/officeart/2005/8/layout/vList2"/>
    <dgm:cxn modelId="{5CAAFCDF-B69E-4D5E-A337-D83D9875A195}" type="presParOf" srcId="{DEF43872-B4D7-4C31-A95A-B4EC05163118}" destId="{C70E2B59-646E-4392-B3EB-8C3B696BA393}" srcOrd="1" destOrd="0" presId="urn:microsoft.com/office/officeart/2005/8/layout/vList2"/>
    <dgm:cxn modelId="{F0719A14-BE61-4FC0-BDCC-5F7E93AEF1D8}" type="presParOf" srcId="{DEF43872-B4D7-4C31-A95A-B4EC05163118}" destId="{0DA3F41F-884C-497D-A73B-490B4B3FA7CC}" srcOrd="2" destOrd="0" presId="urn:microsoft.com/office/officeart/2005/8/layout/vList2"/>
    <dgm:cxn modelId="{387F01CB-42EE-4ED2-B9DD-C9D19516EFFE}" type="presParOf" srcId="{DEF43872-B4D7-4C31-A95A-B4EC05163118}" destId="{E43F920E-B6F9-456B-911E-E3DEE16B36EC}" srcOrd="3" destOrd="0" presId="urn:microsoft.com/office/officeart/2005/8/layout/vList2"/>
    <dgm:cxn modelId="{19B010AB-C1C1-492C-9A56-8A3BD10CCC45}" type="presParOf" srcId="{DEF43872-B4D7-4C31-A95A-B4EC05163118}" destId="{F7FA9C95-B252-4E46-AF6F-8D5A858F517C}" srcOrd="4" destOrd="0" presId="urn:microsoft.com/office/officeart/2005/8/layout/vList2"/>
    <dgm:cxn modelId="{42817C47-0208-4423-B8D1-6AD79D6A4882}" type="presParOf" srcId="{DEF43872-B4D7-4C31-A95A-B4EC05163118}" destId="{22522429-42F1-4E11-9C4B-E871D8E3AC55}" srcOrd="5" destOrd="0" presId="urn:microsoft.com/office/officeart/2005/8/layout/vList2"/>
    <dgm:cxn modelId="{33A6A2B1-9290-4721-B64E-AF6BE88C4344}" type="presParOf" srcId="{DEF43872-B4D7-4C31-A95A-B4EC05163118}" destId="{867D03D9-4974-40F9-8AF2-E112CFA8F1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6560E-8472-4C29-80A8-A75901A733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C23AB6-0806-486F-868C-E5931E8FF2C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Структуриране</a:t>
          </a:r>
          <a:endParaRPr lang="en-GB" sz="1100" b="1" dirty="0"/>
        </a:p>
      </dgm:t>
    </dgm:pt>
    <dgm:pt modelId="{8C23A3BD-0516-4A9A-8128-CC18177C09EC}" type="parTrans" cxnId="{EF1169F1-7701-4A7D-BB32-C16F98AAA42D}">
      <dgm:prSet/>
      <dgm:spPr/>
      <dgm:t>
        <a:bodyPr/>
        <a:lstStyle/>
        <a:p>
          <a:endParaRPr lang="en-GB"/>
        </a:p>
      </dgm:t>
    </dgm:pt>
    <dgm:pt modelId="{716D025A-81CE-4F5E-A9CA-F5227BB4E5E2}" type="sibTrans" cxnId="{EF1169F1-7701-4A7D-BB32-C16F98AAA42D}">
      <dgm:prSet/>
      <dgm:spPr/>
      <dgm:t>
        <a:bodyPr/>
        <a:lstStyle/>
        <a:p>
          <a:endParaRPr lang="en-GB"/>
        </a:p>
      </dgm:t>
    </dgm:pt>
    <dgm:pt modelId="{1AA8A8FF-916A-4AF6-980D-2FD15618FD6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Пазарни консултации</a:t>
          </a:r>
          <a:endParaRPr lang="en-GB" sz="900" b="1" dirty="0"/>
        </a:p>
      </dgm:t>
    </dgm:pt>
    <dgm:pt modelId="{5CCA56A2-FABA-414E-8A39-03B01F497404}" type="parTrans" cxnId="{ED69B901-1429-4143-B8C1-76B942D27B48}">
      <dgm:prSet/>
      <dgm:spPr/>
      <dgm:t>
        <a:bodyPr/>
        <a:lstStyle/>
        <a:p>
          <a:endParaRPr lang="en-GB"/>
        </a:p>
      </dgm:t>
    </dgm:pt>
    <dgm:pt modelId="{846CE93D-72E7-4E11-87FA-4E0418B1FB2D}" type="sibTrans" cxnId="{ED69B901-1429-4143-B8C1-76B942D27B48}">
      <dgm:prSet/>
      <dgm:spPr/>
      <dgm:t>
        <a:bodyPr/>
        <a:lstStyle/>
        <a:p>
          <a:endParaRPr lang="en-GB"/>
        </a:p>
      </dgm:t>
    </dgm:pt>
    <dgm:pt modelId="{F2EFCB64-1D05-4488-8469-08FD00205A1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Подготовка на тръжна документация</a:t>
          </a:r>
          <a:endParaRPr lang="en-GB" sz="900" b="1" dirty="0"/>
        </a:p>
      </dgm:t>
    </dgm:pt>
    <dgm:pt modelId="{CBA0A638-27FA-405F-9EBC-EA45EAAD7DE0}" type="parTrans" cxnId="{4F754BE7-FC32-49A2-8D30-A87A9F140268}">
      <dgm:prSet/>
      <dgm:spPr/>
      <dgm:t>
        <a:bodyPr/>
        <a:lstStyle/>
        <a:p>
          <a:endParaRPr lang="en-GB"/>
        </a:p>
      </dgm:t>
    </dgm:pt>
    <dgm:pt modelId="{0B489FC4-ABE6-406F-BDC0-75E4C7170EE5}" type="sibTrans" cxnId="{4F754BE7-FC32-49A2-8D30-A87A9F140268}">
      <dgm:prSet/>
      <dgm:spPr/>
      <dgm:t>
        <a:bodyPr/>
        <a:lstStyle/>
        <a:p>
          <a:endParaRPr lang="en-GB"/>
        </a:p>
      </dgm:t>
    </dgm:pt>
    <dgm:pt modelId="{FE8CB724-5656-471A-9BE1-B24095B0EC2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Стартиране на процедурата</a:t>
          </a:r>
          <a:endParaRPr lang="en-GB" sz="900" b="1" dirty="0"/>
        </a:p>
      </dgm:t>
    </dgm:pt>
    <dgm:pt modelId="{AF32EF4A-9EB2-4E27-B8A4-6E3A731B97D5}" type="parTrans" cxnId="{184228B0-FA94-4B92-91F8-FFA4768A621B}">
      <dgm:prSet/>
      <dgm:spPr/>
      <dgm:t>
        <a:bodyPr/>
        <a:lstStyle/>
        <a:p>
          <a:endParaRPr lang="en-GB"/>
        </a:p>
      </dgm:t>
    </dgm:pt>
    <dgm:pt modelId="{57DE0040-E510-4C28-B2B0-50A11AE42031}" type="sibTrans" cxnId="{184228B0-FA94-4B92-91F8-FFA4768A621B}">
      <dgm:prSet/>
      <dgm:spPr/>
      <dgm:t>
        <a:bodyPr/>
        <a:lstStyle/>
        <a:p>
          <a:endParaRPr lang="en-GB"/>
        </a:p>
      </dgm:t>
    </dgm:pt>
    <dgm:pt modelId="{CA45255D-3594-4D09-BA10-511BFBF78D8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Подаване на документи и първоначален подбор</a:t>
          </a:r>
          <a:endParaRPr lang="en-GB" sz="900" b="1" dirty="0"/>
        </a:p>
      </dgm:t>
    </dgm:pt>
    <dgm:pt modelId="{6EDA0F51-EA46-4DDF-8EEC-815EDAEDBFE6}" type="parTrans" cxnId="{D6164FFE-76EE-40BC-AF59-5BC078374A49}">
      <dgm:prSet/>
      <dgm:spPr/>
      <dgm:t>
        <a:bodyPr/>
        <a:lstStyle/>
        <a:p>
          <a:endParaRPr lang="en-GB"/>
        </a:p>
      </dgm:t>
    </dgm:pt>
    <dgm:pt modelId="{FBC857E6-76A9-4CCE-B435-418422876A29}" type="sibTrans" cxnId="{D6164FFE-76EE-40BC-AF59-5BC078374A49}">
      <dgm:prSet/>
      <dgm:spPr/>
      <dgm:t>
        <a:bodyPr/>
        <a:lstStyle/>
        <a:p>
          <a:endParaRPr lang="en-GB"/>
        </a:p>
      </dgm:t>
    </dgm:pt>
    <dgm:pt modelId="{DC6295A7-22B8-487A-B57F-D845E09D06A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Подаване на оферти. Преговори и оценка</a:t>
          </a:r>
          <a:endParaRPr lang="en-GB" sz="900" b="1" dirty="0"/>
        </a:p>
      </dgm:t>
    </dgm:pt>
    <dgm:pt modelId="{ECC873D6-EF46-4B68-AE3E-7E336A4349EF}" type="parTrans" cxnId="{F7911841-0056-4101-BCDF-5D5DA9A88B68}">
      <dgm:prSet/>
      <dgm:spPr/>
      <dgm:t>
        <a:bodyPr/>
        <a:lstStyle/>
        <a:p>
          <a:endParaRPr lang="en-GB"/>
        </a:p>
      </dgm:t>
    </dgm:pt>
    <dgm:pt modelId="{930CD3BA-6B59-4D95-AEF5-9BFFF607AE7C}" type="sibTrans" cxnId="{F7911841-0056-4101-BCDF-5D5DA9A88B68}">
      <dgm:prSet/>
      <dgm:spPr/>
      <dgm:t>
        <a:bodyPr/>
        <a:lstStyle/>
        <a:p>
          <a:endParaRPr lang="en-GB"/>
        </a:p>
      </dgm:t>
    </dgm:pt>
    <dgm:pt modelId="{CB5BC8FD-F3BF-4487-9F3D-B29C621C3A7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Финални оферти и определяне на изпълнител </a:t>
          </a:r>
          <a:endParaRPr lang="en-GB" sz="900" b="1" dirty="0"/>
        </a:p>
      </dgm:t>
    </dgm:pt>
    <dgm:pt modelId="{94030398-41C1-408C-B2C9-1D6FE1A05240}" type="parTrans" cxnId="{2B9DA8C1-2EBD-46F0-AF03-F7CAD484FFF3}">
      <dgm:prSet/>
      <dgm:spPr/>
      <dgm:t>
        <a:bodyPr/>
        <a:lstStyle/>
        <a:p>
          <a:endParaRPr lang="en-GB"/>
        </a:p>
      </dgm:t>
    </dgm:pt>
    <dgm:pt modelId="{2FD9ABA2-B35E-4DC0-8A33-AD350C570FB1}" type="sibTrans" cxnId="{2B9DA8C1-2EBD-46F0-AF03-F7CAD484FFF3}">
      <dgm:prSet/>
      <dgm:spPr/>
      <dgm:t>
        <a:bodyPr/>
        <a:lstStyle/>
        <a:p>
          <a:endParaRPr lang="en-GB"/>
        </a:p>
      </dgm:t>
    </dgm:pt>
    <dgm:pt modelId="{95E9CCB2-6F4D-411A-B66F-9838138F8FD0}" type="pres">
      <dgm:prSet presAssocID="{5146560E-8472-4C29-80A8-A75901A733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93D5E0F5-259E-4F7F-96D3-5A057B87BCB1}" type="pres">
      <dgm:prSet presAssocID="{2AC23AB6-0806-486F-868C-E5931E8FF2C3}" presName="hierRoot1" presStyleCnt="0"/>
      <dgm:spPr/>
    </dgm:pt>
    <dgm:pt modelId="{4AAC16FB-27DC-4716-B2C4-CDF024E4DF02}" type="pres">
      <dgm:prSet presAssocID="{2AC23AB6-0806-486F-868C-E5931E8FF2C3}" presName="composite" presStyleCnt="0"/>
      <dgm:spPr/>
    </dgm:pt>
    <dgm:pt modelId="{E82AB492-148B-4376-9B56-E5CF223728EB}" type="pres">
      <dgm:prSet presAssocID="{2AC23AB6-0806-486F-868C-E5931E8FF2C3}" presName="background" presStyleLbl="node0" presStyleIdx="0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81995E9C-6EA8-46A3-9CD6-3B2F26E66524}" type="pres">
      <dgm:prSet presAssocID="{2AC23AB6-0806-486F-868C-E5931E8FF2C3}" presName="text" presStyleLbl="fgAcc0" presStyleIdx="0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E396135-0D13-4B0F-9567-8F6D9B7AA1EE}" type="pres">
      <dgm:prSet presAssocID="{2AC23AB6-0806-486F-868C-E5931E8FF2C3}" presName="hierChild2" presStyleCnt="0"/>
      <dgm:spPr/>
    </dgm:pt>
    <dgm:pt modelId="{8308F8B6-E746-4F4F-98E4-460BBEFFC8F6}" type="pres">
      <dgm:prSet presAssocID="{1AA8A8FF-916A-4AF6-980D-2FD15618FD6B}" presName="hierRoot1" presStyleCnt="0"/>
      <dgm:spPr/>
    </dgm:pt>
    <dgm:pt modelId="{000594DD-7536-42C2-99B6-06ACC99EF2C6}" type="pres">
      <dgm:prSet presAssocID="{1AA8A8FF-916A-4AF6-980D-2FD15618FD6B}" presName="composite" presStyleCnt="0"/>
      <dgm:spPr/>
    </dgm:pt>
    <dgm:pt modelId="{102D0B0E-C036-4729-BFEC-C3E895A3C189}" type="pres">
      <dgm:prSet presAssocID="{1AA8A8FF-916A-4AF6-980D-2FD15618FD6B}" presName="background" presStyleLbl="node0" presStyleIdx="1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8C478FEE-3252-4186-A9AA-15215506767E}" type="pres">
      <dgm:prSet presAssocID="{1AA8A8FF-916A-4AF6-980D-2FD15618FD6B}" presName="text" presStyleLbl="fgAcc0" presStyleIdx="1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8A6610E-4088-4DFB-B143-3CC0398665F5}" type="pres">
      <dgm:prSet presAssocID="{1AA8A8FF-916A-4AF6-980D-2FD15618FD6B}" presName="hierChild2" presStyleCnt="0"/>
      <dgm:spPr/>
    </dgm:pt>
    <dgm:pt modelId="{D703C870-BF51-4B09-B9E7-A7E71FFF93DC}" type="pres">
      <dgm:prSet presAssocID="{F2EFCB64-1D05-4488-8469-08FD00205A1B}" presName="hierRoot1" presStyleCnt="0"/>
      <dgm:spPr/>
    </dgm:pt>
    <dgm:pt modelId="{F8A91C38-0F31-440B-A0AF-575B23E4F75E}" type="pres">
      <dgm:prSet presAssocID="{F2EFCB64-1D05-4488-8469-08FD00205A1B}" presName="composite" presStyleCnt="0"/>
      <dgm:spPr/>
    </dgm:pt>
    <dgm:pt modelId="{FA1BD839-FA28-4373-9185-E072C6BFB515}" type="pres">
      <dgm:prSet presAssocID="{F2EFCB64-1D05-4488-8469-08FD00205A1B}" presName="background" presStyleLbl="node0" presStyleIdx="2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291C860D-6E50-4133-ACAB-3975DD963512}" type="pres">
      <dgm:prSet presAssocID="{F2EFCB64-1D05-4488-8469-08FD00205A1B}" presName="text" presStyleLbl="fgAcc0" presStyleIdx="2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AAE686E-5967-491D-AB30-B926406A6572}" type="pres">
      <dgm:prSet presAssocID="{F2EFCB64-1D05-4488-8469-08FD00205A1B}" presName="hierChild2" presStyleCnt="0"/>
      <dgm:spPr/>
    </dgm:pt>
    <dgm:pt modelId="{E02B714F-5D3F-4F1E-B5F1-0B8E97623A75}" type="pres">
      <dgm:prSet presAssocID="{FE8CB724-5656-471A-9BE1-B24095B0EC29}" presName="hierRoot1" presStyleCnt="0"/>
      <dgm:spPr/>
    </dgm:pt>
    <dgm:pt modelId="{BAB7BE6A-F712-41FC-9CB6-2C3D0CB3C8B6}" type="pres">
      <dgm:prSet presAssocID="{FE8CB724-5656-471A-9BE1-B24095B0EC29}" presName="composite" presStyleCnt="0"/>
      <dgm:spPr/>
    </dgm:pt>
    <dgm:pt modelId="{D3A1C240-7C08-4614-82A9-8F7013796572}" type="pres">
      <dgm:prSet presAssocID="{FE8CB724-5656-471A-9BE1-B24095B0EC29}" presName="background" presStyleLbl="node0" presStyleIdx="3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9437DEC5-D8C2-46EB-80C4-089CD4D965AE}" type="pres">
      <dgm:prSet presAssocID="{FE8CB724-5656-471A-9BE1-B24095B0EC29}" presName="text" presStyleLbl="fgAcc0" presStyleIdx="3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96D49B4C-1D90-4977-94EC-335F0F4248C5}" type="pres">
      <dgm:prSet presAssocID="{FE8CB724-5656-471A-9BE1-B24095B0EC29}" presName="hierChild2" presStyleCnt="0"/>
      <dgm:spPr/>
    </dgm:pt>
    <dgm:pt modelId="{70C050B1-68F6-4EAB-AD68-3D0404F65543}" type="pres">
      <dgm:prSet presAssocID="{CA45255D-3594-4D09-BA10-511BFBF78D80}" presName="hierRoot1" presStyleCnt="0"/>
      <dgm:spPr/>
    </dgm:pt>
    <dgm:pt modelId="{E61142A3-B6A5-47F6-8810-32CD0C49FF31}" type="pres">
      <dgm:prSet presAssocID="{CA45255D-3594-4D09-BA10-511BFBF78D80}" presName="composite" presStyleCnt="0"/>
      <dgm:spPr/>
    </dgm:pt>
    <dgm:pt modelId="{9F9D670E-CA51-4859-8DF7-0E44FA4CC793}" type="pres">
      <dgm:prSet presAssocID="{CA45255D-3594-4D09-BA10-511BFBF78D80}" presName="background" presStyleLbl="node0" presStyleIdx="4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C1D389FF-07D1-41E3-B4DF-348728F1FD26}" type="pres">
      <dgm:prSet presAssocID="{CA45255D-3594-4D09-BA10-511BFBF78D80}" presName="text" presStyleLbl="fgAcc0" presStyleIdx="4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E20FF12-F1BB-4A43-A422-871103EBB2D1}" type="pres">
      <dgm:prSet presAssocID="{CA45255D-3594-4D09-BA10-511BFBF78D80}" presName="hierChild2" presStyleCnt="0"/>
      <dgm:spPr/>
    </dgm:pt>
    <dgm:pt modelId="{2FB20C26-3F86-4543-A3D5-41EF4DB48047}" type="pres">
      <dgm:prSet presAssocID="{DC6295A7-22B8-487A-B57F-D845E09D06AF}" presName="hierRoot1" presStyleCnt="0"/>
      <dgm:spPr/>
    </dgm:pt>
    <dgm:pt modelId="{03588F27-FE4C-4CEE-8BA8-92DE8844E80C}" type="pres">
      <dgm:prSet presAssocID="{DC6295A7-22B8-487A-B57F-D845E09D06AF}" presName="composite" presStyleCnt="0"/>
      <dgm:spPr/>
    </dgm:pt>
    <dgm:pt modelId="{AABEC3B6-114F-451A-96BB-5D8F94333A22}" type="pres">
      <dgm:prSet presAssocID="{DC6295A7-22B8-487A-B57F-D845E09D06AF}" presName="background" presStyleLbl="node0" presStyleIdx="5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3553F6B8-CE8A-47B8-B02B-7960C45332A9}" type="pres">
      <dgm:prSet presAssocID="{DC6295A7-22B8-487A-B57F-D845E09D06AF}" presName="text" presStyleLbl="fgAcc0" presStyleIdx="5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DA9E053-54E2-4D93-86A1-1B8F8AC56CC6}" type="pres">
      <dgm:prSet presAssocID="{DC6295A7-22B8-487A-B57F-D845E09D06AF}" presName="hierChild2" presStyleCnt="0"/>
      <dgm:spPr/>
    </dgm:pt>
    <dgm:pt modelId="{AD8AC327-A35B-4E20-A1B0-24682BD5177D}" type="pres">
      <dgm:prSet presAssocID="{CB5BC8FD-F3BF-4487-9F3D-B29C621C3A74}" presName="hierRoot1" presStyleCnt="0"/>
      <dgm:spPr/>
    </dgm:pt>
    <dgm:pt modelId="{733E7A7B-CC4F-4542-941C-1E4860A193F4}" type="pres">
      <dgm:prSet presAssocID="{CB5BC8FD-F3BF-4487-9F3D-B29C621C3A74}" presName="composite" presStyleCnt="0"/>
      <dgm:spPr/>
    </dgm:pt>
    <dgm:pt modelId="{D9CDCECD-BE55-44F4-8B0C-DC0BDC7E1F51}" type="pres">
      <dgm:prSet presAssocID="{CB5BC8FD-F3BF-4487-9F3D-B29C621C3A74}" presName="background" presStyleLbl="node0" presStyleIdx="6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A37777C5-C59E-4087-AAF5-774A4E963298}" type="pres">
      <dgm:prSet presAssocID="{CB5BC8FD-F3BF-4487-9F3D-B29C621C3A74}" presName="text" presStyleLbl="fgAcc0" presStyleIdx="6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0C2DB8C-70B0-4A87-A203-E2F1B5AE0D2A}" type="pres">
      <dgm:prSet presAssocID="{CB5BC8FD-F3BF-4487-9F3D-B29C621C3A74}" presName="hierChild2" presStyleCnt="0"/>
      <dgm:spPr/>
    </dgm:pt>
  </dgm:ptLst>
  <dgm:cxnLst>
    <dgm:cxn modelId="{94487B9B-B148-47E1-8BDD-06B8710F4FC4}" type="presOf" srcId="{CA45255D-3594-4D09-BA10-511BFBF78D80}" destId="{C1D389FF-07D1-41E3-B4DF-348728F1FD26}" srcOrd="0" destOrd="0" presId="urn:microsoft.com/office/officeart/2005/8/layout/hierarchy1"/>
    <dgm:cxn modelId="{4F754BE7-FC32-49A2-8D30-A87A9F140268}" srcId="{5146560E-8472-4C29-80A8-A75901A7338A}" destId="{F2EFCB64-1D05-4488-8469-08FD00205A1B}" srcOrd="2" destOrd="0" parTransId="{CBA0A638-27FA-405F-9EBC-EA45EAAD7DE0}" sibTransId="{0B489FC4-ABE6-406F-BDC0-75E4C7170EE5}"/>
    <dgm:cxn modelId="{ED69B901-1429-4143-B8C1-76B942D27B48}" srcId="{5146560E-8472-4C29-80A8-A75901A7338A}" destId="{1AA8A8FF-916A-4AF6-980D-2FD15618FD6B}" srcOrd="1" destOrd="0" parTransId="{5CCA56A2-FABA-414E-8A39-03B01F497404}" sibTransId="{846CE93D-72E7-4E11-87FA-4E0418B1FB2D}"/>
    <dgm:cxn modelId="{AC7B3B6A-138F-43D4-A840-8B0808802D67}" type="presOf" srcId="{2AC23AB6-0806-486F-868C-E5931E8FF2C3}" destId="{81995E9C-6EA8-46A3-9CD6-3B2F26E66524}" srcOrd="0" destOrd="0" presId="urn:microsoft.com/office/officeart/2005/8/layout/hierarchy1"/>
    <dgm:cxn modelId="{2B9DA8C1-2EBD-46F0-AF03-F7CAD484FFF3}" srcId="{5146560E-8472-4C29-80A8-A75901A7338A}" destId="{CB5BC8FD-F3BF-4487-9F3D-B29C621C3A74}" srcOrd="6" destOrd="0" parTransId="{94030398-41C1-408C-B2C9-1D6FE1A05240}" sibTransId="{2FD9ABA2-B35E-4DC0-8A33-AD350C570FB1}"/>
    <dgm:cxn modelId="{5DC4C571-E302-475E-8CBB-CF4DDBC9AF99}" type="presOf" srcId="{DC6295A7-22B8-487A-B57F-D845E09D06AF}" destId="{3553F6B8-CE8A-47B8-B02B-7960C45332A9}" srcOrd="0" destOrd="0" presId="urn:microsoft.com/office/officeart/2005/8/layout/hierarchy1"/>
    <dgm:cxn modelId="{D6164FFE-76EE-40BC-AF59-5BC078374A49}" srcId="{5146560E-8472-4C29-80A8-A75901A7338A}" destId="{CA45255D-3594-4D09-BA10-511BFBF78D80}" srcOrd="4" destOrd="0" parTransId="{6EDA0F51-EA46-4DDF-8EEC-815EDAEDBFE6}" sibTransId="{FBC857E6-76A9-4CCE-B435-418422876A29}"/>
    <dgm:cxn modelId="{5C2D4C2A-D07C-40CB-97EA-9BFF3C836838}" type="presOf" srcId="{5146560E-8472-4C29-80A8-A75901A7338A}" destId="{95E9CCB2-6F4D-411A-B66F-9838138F8FD0}" srcOrd="0" destOrd="0" presId="urn:microsoft.com/office/officeart/2005/8/layout/hierarchy1"/>
    <dgm:cxn modelId="{62225441-7EF3-457B-A89E-594682EF484D}" type="presOf" srcId="{FE8CB724-5656-471A-9BE1-B24095B0EC29}" destId="{9437DEC5-D8C2-46EB-80C4-089CD4D965AE}" srcOrd="0" destOrd="0" presId="urn:microsoft.com/office/officeart/2005/8/layout/hierarchy1"/>
    <dgm:cxn modelId="{2BDE13D0-494A-48EB-8322-6878977FDFAC}" type="presOf" srcId="{F2EFCB64-1D05-4488-8469-08FD00205A1B}" destId="{291C860D-6E50-4133-ACAB-3975DD963512}" srcOrd="0" destOrd="0" presId="urn:microsoft.com/office/officeart/2005/8/layout/hierarchy1"/>
    <dgm:cxn modelId="{5F8E93DB-F06B-4633-8BF7-38B83F3169ED}" type="presOf" srcId="{1AA8A8FF-916A-4AF6-980D-2FD15618FD6B}" destId="{8C478FEE-3252-4186-A9AA-15215506767E}" srcOrd="0" destOrd="0" presId="urn:microsoft.com/office/officeart/2005/8/layout/hierarchy1"/>
    <dgm:cxn modelId="{EF1169F1-7701-4A7D-BB32-C16F98AAA42D}" srcId="{5146560E-8472-4C29-80A8-A75901A7338A}" destId="{2AC23AB6-0806-486F-868C-E5931E8FF2C3}" srcOrd="0" destOrd="0" parTransId="{8C23A3BD-0516-4A9A-8128-CC18177C09EC}" sibTransId="{716D025A-81CE-4F5E-A9CA-F5227BB4E5E2}"/>
    <dgm:cxn modelId="{184228B0-FA94-4B92-91F8-FFA4768A621B}" srcId="{5146560E-8472-4C29-80A8-A75901A7338A}" destId="{FE8CB724-5656-471A-9BE1-B24095B0EC29}" srcOrd="3" destOrd="0" parTransId="{AF32EF4A-9EB2-4E27-B8A4-6E3A731B97D5}" sibTransId="{57DE0040-E510-4C28-B2B0-50A11AE42031}"/>
    <dgm:cxn modelId="{2DC4FDFB-ED11-4BCF-B071-D2853A1EE1A5}" type="presOf" srcId="{CB5BC8FD-F3BF-4487-9F3D-B29C621C3A74}" destId="{A37777C5-C59E-4087-AAF5-774A4E963298}" srcOrd="0" destOrd="0" presId="urn:microsoft.com/office/officeart/2005/8/layout/hierarchy1"/>
    <dgm:cxn modelId="{F7911841-0056-4101-BCDF-5D5DA9A88B68}" srcId="{5146560E-8472-4C29-80A8-A75901A7338A}" destId="{DC6295A7-22B8-487A-B57F-D845E09D06AF}" srcOrd="5" destOrd="0" parTransId="{ECC873D6-EF46-4B68-AE3E-7E336A4349EF}" sibTransId="{930CD3BA-6B59-4D95-AEF5-9BFFF607AE7C}"/>
    <dgm:cxn modelId="{102754DD-20ED-40BA-8A1B-F8E9AB05925A}" type="presParOf" srcId="{95E9CCB2-6F4D-411A-B66F-9838138F8FD0}" destId="{93D5E0F5-259E-4F7F-96D3-5A057B87BCB1}" srcOrd="0" destOrd="0" presId="urn:microsoft.com/office/officeart/2005/8/layout/hierarchy1"/>
    <dgm:cxn modelId="{532F5466-7C1A-4AE5-8416-AA4C61032CC1}" type="presParOf" srcId="{93D5E0F5-259E-4F7F-96D3-5A057B87BCB1}" destId="{4AAC16FB-27DC-4716-B2C4-CDF024E4DF02}" srcOrd="0" destOrd="0" presId="urn:microsoft.com/office/officeart/2005/8/layout/hierarchy1"/>
    <dgm:cxn modelId="{2E6817D4-980D-4A95-B26C-7CED8910F39B}" type="presParOf" srcId="{4AAC16FB-27DC-4716-B2C4-CDF024E4DF02}" destId="{E82AB492-148B-4376-9B56-E5CF223728EB}" srcOrd="0" destOrd="0" presId="urn:microsoft.com/office/officeart/2005/8/layout/hierarchy1"/>
    <dgm:cxn modelId="{2A133A6B-7BDC-4337-975D-871DBCA61E73}" type="presParOf" srcId="{4AAC16FB-27DC-4716-B2C4-CDF024E4DF02}" destId="{81995E9C-6EA8-46A3-9CD6-3B2F26E66524}" srcOrd="1" destOrd="0" presId="urn:microsoft.com/office/officeart/2005/8/layout/hierarchy1"/>
    <dgm:cxn modelId="{40C89B59-0A58-4153-8D51-1B84AB443AA1}" type="presParOf" srcId="{93D5E0F5-259E-4F7F-96D3-5A057B87BCB1}" destId="{5E396135-0D13-4B0F-9567-8F6D9B7AA1EE}" srcOrd="1" destOrd="0" presId="urn:microsoft.com/office/officeart/2005/8/layout/hierarchy1"/>
    <dgm:cxn modelId="{4907607E-5813-4AFF-A531-FB7C443DDEEA}" type="presParOf" srcId="{95E9CCB2-6F4D-411A-B66F-9838138F8FD0}" destId="{8308F8B6-E746-4F4F-98E4-460BBEFFC8F6}" srcOrd="1" destOrd="0" presId="urn:microsoft.com/office/officeart/2005/8/layout/hierarchy1"/>
    <dgm:cxn modelId="{E23F0FA8-8347-4A5E-8986-04B74EFAB628}" type="presParOf" srcId="{8308F8B6-E746-4F4F-98E4-460BBEFFC8F6}" destId="{000594DD-7536-42C2-99B6-06ACC99EF2C6}" srcOrd="0" destOrd="0" presId="urn:microsoft.com/office/officeart/2005/8/layout/hierarchy1"/>
    <dgm:cxn modelId="{D6A1BB7F-241B-40C0-952E-438183C8F600}" type="presParOf" srcId="{000594DD-7536-42C2-99B6-06ACC99EF2C6}" destId="{102D0B0E-C036-4729-BFEC-C3E895A3C189}" srcOrd="0" destOrd="0" presId="urn:microsoft.com/office/officeart/2005/8/layout/hierarchy1"/>
    <dgm:cxn modelId="{6763F275-6096-4523-A07C-306E18F0339B}" type="presParOf" srcId="{000594DD-7536-42C2-99B6-06ACC99EF2C6}" destId="{8C478FEE-3252-4186-A9AA-15215506767E}" srcOrd="1" destOrd="0" presId="urn:microsoft.com/office/officeart/2005/8/layout/hierarchy1"/>
    <dgm:cxn modelId="{DB132A88-580E-4BD9-A086-52DC45C1E546}" type="presParOf" srcId="{8308F8B6-E746-4F4F-98E4-460BBEFFC8F6}" destId="{48A6610E-4088-4DFB-B143-3CC0398665F5}" srcOrd="1" destOrd="0" presId="urn:microsoft.com/office/officeart/2005/8/layout/hierarchy1"/>
    <dgm:cxn modelId="{6B9018F2-B519-4B11-BE84-E510A2050520}" type="presParOf" srcId="{95E9CCB2-6F4D-411A-B66F-9838138F8FD0}" destId="{D703C870-BF51-4B09-B9E7-A7E71FFF93DC}" srcOrd="2" destOrd="0" presId="urn:microsoft.com/office/officeart/2005/8/layout/hierarchy1"/>
    <dgm:cxn modelId="{0AA6C9C7-A7E3-4211-ADF7-465E515303A2}" type="presParOf" srcId="{D703C870-BF51-4B09-B9E7-A7E71FFF93DC}" destId="{F8A91C38-0F31-440B-A0AF-575B23E4F75E}" srcOrd="0" destOrd="0" presId="urn:microsoft.com/office/officeart/2005/8/layout/hierarchy1"/>
    <dgm:cxn modelId="{310395D4-FC1F-4EBE-B6CF-ECFC9F3A2DF9}" type="presParOf" srcId="{F8A91C38-0F31-440B-A0AF-575B23E4F75E}" destId="{FA1BD839-FA28-4373-9185-E072C6BFB515}" srcOrd="0" destOrd="0" presId="urn:microsoft.com/office/officeart/2005/8/layout/hierarchy1"/>
    <dgm:cxn modelId="{EF8CA3F3-1157-4FD0-BC3E-522D5B2E1759}" type="presParOf" srcId="{F8A91C38-0F31-440B-A0AF-575B23E4F75E}" destId="{291C860D-6E50-4133-ACAB-3975DD963512}" srcOrd="1" destOrd="0" presId="urn:microsoft.com/office/officeart/2005/8/layout/hierarchy1"/>
    <dgm:cxn modelId="{DEC2CC15-5D35-4CF7-BE7E-AC50C65610B0}" type="presParOf" srcId="{D703C870-BF51-4B09-B9E7-A7E71FFF93DC}" destId="{0AAE686E-5967-491D-AB30-B926406A6572}" srcOrd="1" destOrd="0" presId="urn:microsoft.com/office/officeart/2005/8/layout/hierarchy1"/>
    <dgm:cxn modelId="{A95C1BF7-1F04-4C90-A719-A3EB8BA65A1F}" type="presParOf" srcId="{95E9CCB2-6F4D-411A-B66F-9838138F8FD0}" destId="{E02B714F-5D3F-4F1E-B5F1-0B8E97623A75}" srcOrd="3" destOrd="0" presId="urn:microsoft.com/office/officeart/2005/8/layout/hierarchy1"/>
    <dgm:cxn modelId="{B42ED4F0-12B3-43EC-8EE4-C39E684E6763}" type="presParOf" srcId="{E02B714F-5D3F-4F1E-B5F1-0B8E97623A75}" destId="{BAB7BE6A-F712-41FC-9CB6-2C3D0CB3C8B6}" srcOrd="0" destOrd="0" presId="urn:microsoft.com/office/officeart/2005/8/layout/hierarchy1"/>
    <dgm:cxn modelId="{842898B9-CC50-4496-B6E7-D017CBB6593F}" type="presParOf" srcId="{BAB7BE6A-F712-41FC-9CB6-2C3D0CB3C8B6}" destId="{D3A1C240-7C08-4614-82A9-8F7013796572}" srcOrd="0" destOrd="0" presId="urn:microsoft.com/office/officeart/2005/8/layout/hierarchy1"/>
    <dgm:cxn modelId="{70E63F1E-17B7-4E36-BCB3-7EFF570A1900}" type="presParOf" srcId="{BAB7BE6A-F712-41FC-9CB6-2C3D0CB3C8B6}" destId="{9437DEC5-D8C2-46EB-80C4-089CD4D965AE}" srcOrd="1" destOrd="0" presId="urn:microsoft.com/office/officeart/2005/8/layout/hierarchy1"/>
    <dgm:cxn modelId="{23F754A3-8156-4C27-A35A-DD9CE7CDBC2D}" type="presParOf" srcId="{E02B714F-5D3F-4F1E-B5F1-0B8E97623A75}" destId="{96D49B4C-1D90-4977-94EC-335F0F4248C5}" srcOrd="1" destOrd="0" presId="urn:microsoft.com/office/officeart/2005/8/layout/hierarchy1"/>
    <dgm:cxn modelId="{CC0CFF60-C29F-4803-9164-003554C2C2C7}" type="presParOf" srcId="{95E9CCB2-6F4D-411A-B66F-9838138F8FD0}" destId="{70C050B1-68F6-4EAB-AD68-3D0404F65543}" srcOrd="4" destOrd="0" presId="urn:microsoft.com/office/officeart/2005/8/layout/hierarchy1"/>
    <dgm:cxn modelId="{DD72B939-0010-4BF0-B89C-11310216B618}" type="presParOf" srcId="{70C050B1-68F6-4EAB-AD68-3D0404F65543}" destId="{E61142A3-B6A5-47F6-8810-32CD0C49FF31}" srcOrd="0" destOrd="0" presId="urn:microsoft.com/office/officeart/2005/8/layout/hierarchy1"/>
    <dgm:cxn modelId="{8AB09A73-C9C4-4198-956B-896F9AC53FE4}" type="presParOf" srcId="{E61142A3-B6A5-47F6-8810-32CD0C49FF31}" destId="{9F9D670E-CA51-4859-8DF7-0E44FA4CC793}" srcOrd="0" destOrd="0" presId="urn:microsoft.com/office/officeart/2005/8/layout/hierarchy1"/>
    <dgm:cxn modelId="{BB801393-1AE9-4FFD-9C6F-BBD005134398}" type="presParOf" srcId="{E61142A3-B6A5-47F6-8810-32CD0C49FF31}" destId="{C1D389FF-07D1-41E3-B4DF-348728F1FD26}" srcOrd="1" destOrd="0" presId="urn:microsoft.com/office/officeart/2005/8/layout/hierarchy1"/>
    <dgm:cxn modelId="{8BB33736-2B1E-4557-AEFC-1C0316128876}" type="presParOf" srcId="{70C050B1-68F6-4EAB-AD68-3D0404F65543}" destId="{0E20FF12-F1BB-4A43-A422-871103EBB2D1}" srcOrd="1" destOrd="0" presId="urn:microsoft.com/office/officeart/2005/8/layout/hierarchy1"/>
    <dgm:cxn modelId="{DE82C23B-92C3-4B32-BB85-A994920B41DA}" type="presParOf" srcId="{95E9CCB2-6F4D-411A-B66F-9838138F8FD0}" destId="{2FB20C26-3F86-4543-A3D5-41EF4DB48047}" srcOrd="5" destOrd="0" presId="urn:microsoft.com/office/officeart/2005/8/layout/hierarchy1"/>
    <dgm:cxn modelId="{1BABF606-0102-4413-924E-5AE3EF50FF2B}" type="presParOf" srcId="{2FB20C26-3F86-4543-A3D5-41EF4DB48047}" destId="{03588F27-FE4C-4CEE-8BA8-92DE8844E80C}" srcOrd="0" destOrd="0" presId="urn:microsoft.com/office/officeart/2005/8/layout/hierarchy1"/>
    <dgm:cxn modelId="{624AA50A-001C-4BD9-B63E-31AC613C6512}" type="presParOf" srcId="{03588F27-FE4C-4CEE-8BA8-92DE8844E80C}" destId="{AABEC3B6-114F-451A-96BB-5D8F94333A22}" srcOrd="0" destOrd="0" presId="urn:microsoft.com/office/officeart/2005/8/layout/hierarchy1"/>
    <dgm:cxn modelId="{5B1AB878-955D-4E53-A4AB-C5576CAB3500}" type="presParOf" srcId="{03588F27-FE4C-4CEE-8BA8-92DE8844E80C}" destId="{3553F6B8-CE8A-47B8-B02B-7960C45332A9}" srcOrd="1" destOrd="0" presId="urn:microsoft.com/office/officeart/2005/8/layout/hierarchy1"/>
    <dgm:cxn modelId="{C92458C8-49A3-442A-9BB9-CD6E1DCFD232}" type="presParOf" srcId="{2FB20C26-3F86-4543-A3D5-41EF4DB48047}" destId="{5DA9E053-54E2-4D93-86A1-1B8F8AC56CC6}" srcOrd="1" destOrd="0" presId="urn:microsoft.com/office/officeart/2005/8/layout/hierarchy1"/>
    <dgm:cxn modelId="{B865CCE3-037D-40A7-B4C6-2900B8674E07}" type="presParOf" srcId="{95E9CCB2-6F4D-411A-B66F-9838138F8FD0}" destId="{AD8AC327-A35B-4E20-A1B0-24682BD5177D}" srcOrd="6" destOrd="0" presId="urn:microsoft.com/office/officeart/2005/8/layout/hierarchy1"/>
    <dgm:cxn modelId="{C7874BCD-4BA7-4D7D-8EA7-6337F0A4243B}" type="presParOf" srcId="{AD8AC327-A35B-4E20-A1B0-24682BD5177D}" destId="{733E7A7B-CC4F-4542-941C-1E4860A193F4}" srcOrd="0" destOrd="0" presId="urn:microsoft.com/office/officeart/2005/8/layout/hierarchy1"/>
    <dgm:cxn modelId="{E0B453AB-758E-435E-BE16-E21B86CDA5DC}" type="presParOf" srcId="{733E7A7B-CC4F-4542-941C-1E4860A193F4}" destId="{D9CDCECD-BE55-44F4-8B0C-DC0BDC7E1F51}" srcOrd="0" destOrd="0" presId="urn:microsoft.com/office/officeart/2005/8/layout/hierarchy1"/>
    <dgm:cxn modelId="{812C74A2-93DB-47C3-89AB-B6C298267F14}" type="presParOf" srcId="{733E7A7B-CC4F-4542-941C-1E4860A193F4}" destId="{A37777C5-C59E-4087-AAF5-774A4E963298}" srcOrd="1" destOrd="0" presId="urn:microsoft.com/office/officeart/2005/8/layout/hierarchy1"/>
    <dgm:cxn modelId="{76D80C6B-9291-41FE-9BC5-0A5EFF9F2B48}" type="presParOf" srcId="{AD8AC327-A35B-4E20-A1B0-24682BD5177D}" destId="{00C2DB8C-70B0-4A87-A203-E2F1B5AE0D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E38D4-7DA2-4226-87F6-ADAA2C279C8D}" type="doc">
      <dgm:prSet loTypeId="urn:microsoft.com/office/officeart/2005/8/layout/gear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86C2D72-03D3-4F7F-8D31-1118AE171C7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Пазарен тест</a:t>
          </a:r>
          <a:endParaRPr lang="en-US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B948C8-99C0-459C-A1F5-778669558D04}" type="parTrans" cxnId="{E0A075A2-076A-4677-A6A1-82E8A51CC9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36C5F4-5B9F-4DFD-BB68-3103338EE618}" type="sibTrans" cxnId="{E0A075A2-076A-4677-A6A1-82E8A51CC93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D73484-3BAD-41A2-88E9-E0EF4E88447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Изготвяне на документа-</a:t>
          </a:r>
          <a:r>
            <a:rPr lang="bg-BG" sz="900" b="1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ция</a:t>
          </a:r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9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A812E6-95A0-4BE4-B3EA-B9336F059C68}" type="parTrans" cxnId="{E7991039-CE02-4BBA-BAB6-F6678A51F598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DDE69A-6882-435A-939D-6EA13541C067}" type="sibTrans" cxnId="{E7991039-CE02-4BBA-BAB6-F6678A51F598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D34E0-03D9-406F-BA9D-4E1925C731D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Проучване на пазара</a:t>
          </a:r>
          <a:endParaRPr lang="en-US" sz="9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7C1CC6-FD7F-4F9F-90AD-85C543866863}" type="sibTrans" cxnId="{973AF966-B0E1-4081-8F44-29C3BDEE7D46}">
      <dgm:prSet/>
      <dgm:spPr>
        <a:solidFill>
          <a:schemeClr val="accent5"/>
        </a:solidFill>
      </dgm:spPr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A40160-BF8A-4764-AC26-F98F2628DC51}" type="parTrans" cxnId="{973AF966-B0E1-4081-8F44-29C3BDEE7D4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18FE20-CD50-4947-BB12-44AA25E53D72}" type="pres">
      <dgm:prSet presAssocID="{BC3E38D4-7DA2-4226-87F6-ADAA2C279C8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5EABEF4D-6E2E-4B2F-A605-9801E7693FA5}" type="pres">
      <dgm:prSet presAssocID="{186C2D72-03D3-4F7F-8D31-1118AE171C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52B299B-3849-479B-81D2-854918E849D2}" type="pres">
      <dgm:prSet presAssocID="{186C2D72-03D3-4F7F-8D31-1118AE171C79}" presName="gear1srcNode" presStyleLbl="node1" presStyleIdx="0" presStyleCnt="3"/>
      <dgm:spPr/>
      <dgm:t>
        <a:bodyPr/>
        <a:lstStyle/>
        <a:p>
          <a:endParaRPr lang="bg-BG"/>
        </a:p>
      </dgm:t>
    </dgm:pt>
    <dgm:pt modelId="{EAB30CD9-2C0F-489D-82B4-8F20980C282F}" type="pres">
      <dgm:prSet presAssocID="{186C2D72-03D3-4F7F-8D31-1118AE171C79}" presName="gear1dstNode" presStyleLbl="node1" presStyleIdx="0" presStyleCnt="3"/>
      <dgm:spPr/>
      <dgm:t>
        <a:bodyPr/>
        <a:lstStyle/>
        <a:p>
          <a:endParaRPr lang="bg-BG"/>
        </a:p>
      </dgm:t>
    </dgm:pt>
    <dgm:pt modelId="{7D74A402-5BF5-413E-8813-D4BF9C3F61B0}" type="pres">
      <dgm:prSet presAssocID="{F4D73484-3BAD-41A2-88E9-E0EF4E8844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A862860-A7EC-4542-BACA-429A0513C77B}" type="pres">
      <dgm:prSet presAssocID="{F4D73484-3BAD-41A2-88E9-E0EF4E88447C}" presName="gear2srcNode" presStyleLbl="node1" presStyleIdx="1" presStyleCnt="3"/>
      <dgm:spPr/>
      <dgm:t>
        <a:bodyPr/>
        <a:lstStyle/>
        <a:p>
          <a:endParaRPr lang="bg-BG"/>
        </a:p>
      </dgm:t>
    </dgm:pt>
    <dgm:pt modelId="{0F4A2EDE-8314-4E33-85F3-F4D0124DFA50}" type="pres">
      <dgm:prSet presAssocID="{F4D73484-3BAD-41A2-88E9-E0EF4E88447C}" presName="gear2dstNode" presStyleLbl="node1" presStyleIdx="1" presStyleCnt="3"/>
      <dgm:spPr/>
      <dgm:t>
        <a:bodyPr/>
        <a:lstStyle/>
        <a:p>
          <a:endParaRPr lang="bg-BG"/>
        </a:p>
      </dgm:t>
    </dgm:pt>
    <dgm:pt modelId="{8FB379B0-292F-4260-B39B-5F053F0F4A52}" type="pres">
      <dgm:prSet presAssocID="{8D7D34E0-03D9-406F-BA9D-4E1925C731D6}" presName="gear3" presStyleLbl="node1" presStyleIdx="2" presStyleCnt="3"/>
      <dgm:spPr/>
      <dgm:t>
        <a:bodyPr/>
        <a:lstStyle/>
        <a:p>
          <a:endParaRPr lang="bg-BG"/>
        </a:p>
      </dgm:t>
    </dgm:pt>
    <dgm:pt modelId="{99143042-1C35-4778-9BB0-F64DA4D50D2F}" type="pres">
      <dgm:prSet presAssocID="{8D7D34E0-03D9-406F-BA9D-4E1925C731D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163A0BB-7EA7-496D-869A-158B4C3E59C4}" type="pres">
      <dgm:prSet presAssocID="{8D7D34E0-03D9-406F-BA9D-4E1925C731D6}" presName="gear3srcNode" presStyleLbl="node1" presStyleIdx="2" presStyleCnt="3"/>
      <dgm:spPr/>
      <dgm:t>
        <a:bodyPr/>
        <a:lstStyle/>
        <a:p>
          <a:endParaRPr lang="bg-BG"/>
        </a:p>
      </dgm:t>
    </dgm:pt>
    <dgm:pt modelId="{BEAEE3A5-25B4-43DC-B816-822BC2DD80CF}" type="pres">
      <dgm:prSet presAssocID="{8D7D34E0-03D9-406F-BA9D-4E1925C731D6}" presName="gear3dstNode" presStyleLbl="node1" presStyleIdx="2" presStyleCnt="3"/>
      <dgm:spPr/>
      <dgm:t>
        <a:bodyPr/>
        <a:lstStyle/>
        <a:p>
          <a:endParaRPr lang="bg-BG"/>
        </a:p>
      </dgm:t>
    </dgm:pt>
    <dgm:pt modelId="{BB2C9193-082E-4EAC-AB0E-7B5159B95358}" type="pres">
      <dgm:prSet presAssocID="{FF36C5F4-5B9F-4DFD-BB68-3103338EE618}" presName="connector1" presStyleLbl="sibTrans2D1" presStyleIdx="0" presStyleCnt="3"/>
      <dgm:spPr/>
      <dgm:t>
        <a:bodyPr/>
        <a:lstStyle/>
        <a:p>
          <a:endParaRPr lang="bg-BG"/>
        </a:p>
      </dgm:t>
    </dgm:pt>
    <dgm:pt modelId="{88C7B547-862B-47D0-A5DC-B64ECD89AF09}" type="pres">
      <dgm:prSet presAssocID="{1ADDE69A-6882-435A-939D-6EA13541C067}" presName="connector2" presStyleLbl="sibTrans2D1" presStyleIdx="1" presStyleCnt="3"/>
      <dgm:spPr/>
      <dgm:t>
        <a:bodyPr/>
        <a:lstStyle/>
        <a:p>
          <a:endParaRPr lang="bg-BG"/>
        </a:p>
      </dgm:t>
    </dgm:pt>
    <dgm:pt modelId="{A4982244-C29B-4D1A-A6AC-3E2CFF29FDE6}" type="pres">
      <dgm:prSet presAssocID="{AF7C1CC6-FD7F-4F9F-90AD-85C543866863}" presName="connector3" presStyleLbl="sibTrans2D1" presStyleIdx="2" presStyleCnt="3"/>
      <dgm:spPr/>
      <dgm:t>
        <a:bodyPr/>
        <a:lstStyle/>
        <a:p>
          <a:endParaRPr lang="bg-BG"/>
        </a:p>
      </dgm:t>
    </dgm:pt>
  </dgm:ptLst>
  <dgm:cxnLst>
    <dgm:cxn modelId="{29AD5062-6199-46AD-9184-0F076D4D1919}" type="presOf" srcId="{F4D73484-3BAD-41A2-88E9-E0EF4E88447C}" destId="{0F4A2EDE-8314-4E33-85F3-F4D0124DFA50}" srcOrd="2" destOrd="0" presId="urn:microsoft.com/office/officeart/2005/8/layout/gear1"/>
    <dgm:cxn modelId="{746F2806-690C-4BE0-B569-EF387C0F406A}" type="presOf" srcId="{8D7D34E0-03D9-406F-BA9D-4E1925C731D6}" destId="{F163A0BB-7EA7-496D-869A-158B4C3E59C4}" srcOrd="2" destOrd="0" presId="urn:microsoft.com/office/officeart/2005/8/layout/gear1"/>
    <dgm:cxn modelId="{D5FDF9F8-8275-479F-8777-C19B8F3455EC}" type="presOf" srcId="{F4D73484-3BAD-41A2-88E9-E0EF4E88447C}" destId="{7D74A402-5BF5-413E-8813-D4BF9C3F61B0}" srcOrd="0" destOrd="0" presId="urn:microsoft.com/office/officeart/2005/8/layout/gear1"/>
    <dgm:cxn modelId="{222D6E65-3AEB-47C2-A824-BF2B54B4621D}" type="presOf" srcId="{1ADDE69A-6882-435A-939D-6EA13541C067}" destId="{88C7B547-862B-47D0-A5DC-B64ECD89AF09}" srcOrd="0" destOrd="0" presId="urn:microsoft.com/office/officeart/2005/8/layout/gear1"/>
    <dgm:cxn modelId="{973AF966-B0E1-4081-8F44-29C3BDEE7D46}" srcId="{BC3E38D4-7DA2-4226-87F6-ADAA2C279C8D}" destId="{8D7D34E0-03D9-406F-BA9D-4E1925C731D6}" srcOrd="2" destOrd="0" parTransId="{E7A40160-BF8A-4764-AC26-F98F2628DC51}" sibTransId="{AF7C1CC6-FD7F-4F9F-90AD-85C543866863}"/>
    <dgm:cxn modelId="{8515F40C-3459-42EA-80C2-B6C1439FDB46}" type="presOf" srcId="{186C2D72-03D3-4F7F-8D31-1118AE171C79}" destId="{EAB30CD9-2C0F-489D-82B4-8F20980C282F}" srcOrd="2" destOrd="0" presId="urn:microsoft.com/office/officeart/2005/8/layout/gear1"/>
    <dgm:cxn modelId="{512ABA5C-1A1F-4AE8-8B47-9030C8DAB873}" type="presOf" srcId="{186C2D72-03D3-4F7F-8D31-1118AE171C79}" destId="{652B299B-3849-479B-81D2-854918E849D2}" srcOrd="1" destOrd="0" presId="urn:microsoft.com/office/officeart/2005/8/layout/gear1"/>
    <dgm:cxn modelId="{661E307F-9DC8-427D-849C-6C88CC5E1B0F}" type="presOf" srcId="{BC3E38D4-7DA2-4226-87F6-ADAA2C279C8D}" destId="{5018FE20-CD50-4947-BB12-44AA25E53D72}" srcOrd="0" destOrd="0" presId="urn:microsoft.com/office/officeart/2005/8/layout/gear1"/>
    <dgm:cxn modelId="{E0A075A2-076A-4677-A6A1-82E8A51CC931}" srcId="{BC3E38D4-7DA2-4226-87F6-ADAA2C279C8D}" destId="{186C2D72-03D3-4F7F-8D31-1118AE171C79}" srcOrd="0" destOrd="0" parTransId="{84B948C8-99C0-459C-A1F5-778669558D04}" sibTransId="{FF36C5F4-5B9F-4DFD-BB68-3103338EE618}"/>
    <dgm:cxn modelId="{D80A2C83-4AAA-499F-BB2F-40117771C8B1}" type="presOf" srcId="{AF7C1CC6-FD7F-4F9F-90AD-85C543866863}" destId="{A4982244-C29B-4D1A-A6AC-3E2CFF29FDE6}" srcOrd="0" destOrd="0" presId="urn:microsoft.com/office/officeart/2005/8/layout/gear1"/>
    <dgm:cxn modelId="{4652EB05-B646-4E5D-B1FD-DF3078B4D78F}" type="presOf" srcId="{8D7D34E0-03D9-406F-BA9D-4E1925C731D6}" destId="{BEAEE3A5-25B4-43DC-B816-822BC2DD80CF}" srcOrd="3" destOrd="0" presId="urn:microsoft.com/office/officeart/2005/8/layout/gear1"/>
    <dgm:cxn modelId="{74E36224-6544-4DF2-8CC1-9F4615CD7DE1}" type="presOf" srcId="{F4D73484-3BAD-41A2-88E9-E0EF4E88447C}" destId="{CA862860-A7EC-4542-BACA-429A0513C77B}" srcOrd="1" destOrd="0" presId="urn:microsoft.com/office/officeart/2005/8/layout/gear1"/>
    <dgm:cxn modelId="{7477BF0A-62B1-4A9F-920E-57B1AF2EB69F}" type="presOf" srcId="{186C2D72-03D3-4F7F-8D31-1118AE171C79}" destId="{5EABEF4D-6E2E-4B2F-A605-9801E7693FA5}" srcOrd="0" destOrd="0" presId="urn:microsoft.com/office/officeart/2005/8/layout/gear1"/>
    <dgm:cxn modelId="{E7991039-CE02-4BBA-BAB6-F6678A51F598}" srcId="{BC3E38D4-7DA2-4226-87F6-ADAA2C279C8D}" destId="{F4D73484-3BAD-41A2-88E9-E0EF4E88447C}" srcOrd="1" destOrd="0" parTransId="{ACA812E6-95A0-4BE4-B3EA-B9336F059C68}" sibTransId="{1ADDE69A-6882-435A-939D-6EA13541C067}"/>
    <dgm:cxn modelId="{4BFCF19B-0297-4655-904E-5E8067CDC5EB}" type="presOf" srcId="{8D7D34E0-03D9-406F-BA9D-4E1925C731D6}" destId="{8FB379B0-292F-4260-B39B-5F053F0F4A52}" srcOrd="0" destOrd="0" presId="urn:microsoft.com/office/officeart/2005/8/layout/gear1"/>
    <dgm:cxn modelId="{5671846E-1AF7-4B68-8897-80F549004E46}" type="presOf" srcId="{FF36C5F4-5B9F-4DFD-BB68-3103338EE618}" destId="{BB2C9193-082E-4EAC-AB0E-7B5159B95358}" srcOrd="0" destOrd="0" presId="urn:microsoft.com/office/officeart/2005/8/layout/gear1"/>
    <dgm:cxn modelId="{A2B146A7-E55D-413C-B690-B50582A404B3}" type="presOf" srcId="{8D7D34E0-03D9-406F-BA9D-4E1925C731D6}" destId="{99143042-1C35-4778-9BB0-F64DA4D50D2F}" srcOrd="1" destOrd="0" presId="urn:microsoft.com/office/officeart/2005/8/layout/gear1"/>
    <dgm:cxn modelId="{93ABC0E4-2A73-47DA-971E-C82078BAEDBF}" type="presParOf" srcId="{5018FE20-CD50-4947-BB12-44AA25E53D72}" destId="{5EABEF4D-6E2E-4B2F-A605-9801E7693FA5}" srcOrd="0" destOrd="0" presId="urn:microsoft.com/office/officeart/2005/8/layout/gear1"/>
    <dgm:cxn modelId="{02E77E6E-5987-404E-9C77-88FA01490C3C}" type="presParOf" srcId="{5018FE20-CD50-4947-BB12-44AA25E53D72}" destId="{652B299B-3849-479B-81D2-854918E849D2}" srcOrd="1" destOrd="0" presId="urn:microsoft.com/office/officeart/2005/8/layout/gear1"/>
    <dgm:cxn modelId="{3BA5F39E-696D-4D27-A4AF-546B17EBC54E}" type="presParOf" srcId="{5018FE20-CD50-4947-BB12-44AA25E53D72}" destId="{EAB30CD9-2C0F-489D-82B4-8F20980C282F}" srcOrd="2" destOrd="0" presId="urn:microsoft.com/office/officeart/2005/8/layout/gear1"/>
    <dgm:cxn modelId="{61F1843E-9BB6-4560-A30D-01F191ED8FD4}" type="presParOf" srcId="{5018FE20-CD50-4947-BB12-44AA25E53D72}" destId="{7D74A402-5BF5-413E-8813-D4BF9C3F61B0}" srcOrd="3" destOrd="0" presId="urn:microsoft.com/office/officeart/2005/8/layout/gear1"/>
    <dgm:cxn modelId="{34BC1D20-F62D-40FB-A4FA-4E12434470D8}" type="presParOf" srcId="{5018FE20-CD50-4947-BB12-44AA25E53D72}" destId="{CA862860-A7EC-4542-BACA-429A0513C77B}" srcOrd="4" destOrd="0" presId="urn:microsoft.com/office/officeart/2005/8/layout/gear1"/>
    <dgm:cxn modelId="{60F38900-A448-4D4B-99A4-0D5C83EC2F9C}" type="presParOf" srcId="{5018FE20-CD50-4947-BB12-44AA25E53D72}" destId="{0F4A2EDE-8314-4E33-85F3-F4D0124DFA50}" srcOrd="5" destOrd="0" presId="urn:microsoft.com/office/officeart/2005/8/layout/gear1"/>
    <dgm:cxn modelId="{D18B2C2D-5CB1-4740-B454-01AA14004AD0}" type="presParOf" srcId="{5018FE20-CD50-4947-BB12-44AA25E53D72}" destId="{8FB379B0-292F-4260-B39B-5F053F0F4A52}" srcOrd="6" destOrd="0" presId="urn:microsoft.com/office/officeart/2005/8/layout/gear1"/>
    <dgm:cxn modelId="{66FBB52D-E3A8-4D40-A9A3-81BF91CB219A}" type="presParOf" srcId="{5018FE20-CD50-4947-BB12-44AA25E53D72}" destId="{99143042-1C35-4778-9BB0-F64DA4D50D2F}" srcOrd="7" destOrd="0" presId="urn:microsoft.com/office/officeart/2005/8/layout/gear1"/>
    <dgm:cxn modelId="{4D219EB8-299F-4585-9519-ADB6550C20AA}" type="presParOf" srcId="{5018FE20-CD50-4947-BB12-44AA25E53D72}" destId="{F163A0BB-7EA7-496D-869A-158B4C3E59C4}" srcOrd="8" destOrd="0" presId="urn:microsoft.com/office/officeart/2005/8/layout/gear1"/>
    <dgm:cxn modelId="{E76BE306-4E9B-4DD5-AA05-4D3B676CF7EB}" type="presParOf" srcId="{5018FE20-CD50-4947-BB12-44AA25E53D72}" destId="{BEAEE3A5-25B4-43DC-B816-822BC2DD80CF}" srcOrd="9" destOrd="0" presId="urn:microsoft.com/office/officeart/2005/8/layout/gear1"/>
    <dgm:cxn modelId="{6B5C369C-9957-4C54-AFF5-0C23D8F78AC6}" type="presParOf" srcId="{5018FE20-CD50-4947-BB12-44AA25E53D72}" destId="{BB2C9193-082E-4EAC-AB0E-7B5159B95358}" srcOrd="10" destOrd="0" presId="urn:microsoft.com/office/officeart/2005/8/layout/gear1"/>
    <dgm:cxn modelId="{3A6DC6F1-0780-4A85-9056-B865DFD223CD}" type="presParOf" srcId="{5018FE20-CD50-4947-BB12-44AA25E53D72}" destId="{88C7B547-862B-47D0-A5DC-B64ECD89AF09}" srcOrd="11" destOrd="0" presId="urn:microsoft.com/office/officeart/2005/8/layout/gear1"/>
    <dgm:cxn modelId="{91247584-F245-4C1C-A094-B1857FD52F00}" type="presParOf" srcId="{5018FE20-CD50-4947-BB12-44AA25E53D72}" destId="{A4982244-C29B-4D1A-A6AC-3E2CFF29FDE6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3E38D4-7DA2-4226-87F6-ADAA2C279C8D}" type="doc">
      <dgm:prSet loTypeId="urn:microsoft.com/office/officeart/2009/3/layout/Phased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86C2D72-03D3-4F7F-8D31-1118AE171C79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84B948C8-99C0-459C-A1F5-778669558D04}" type="parTrans" cxnId="{E0A075A2-076A-4677-A6A1-82E8A51CC9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36C5F4-5B9F-4DFD-BB68-3103338EE618}" type="sibTrans" cxnId="{E0A075A2-076A-4677-A6A1-82E8A51CC9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85914E-6C0A-4AAD-8E76-E76606A14969}">
      <dgm:prSet phldrT="[Text]" custT="1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Експерти по индустрии</a:t>
          </a:r>
          <a:endParaRPr lang="en-US" sz="9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198623-FFB7-4244-8620-60D438A83CEA}" type="parTrans" cxnId="{AA5B88BE-F245-4B00-9495-E5EEE734E8BB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33D65A-C287-4E3A-884E-5ECA29D6C1A4}" type="sibTrans" cxnId="{AA5B88BE-F245-4B00-9495-E5EEE734E8BB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1E404A-4AB6-4480-A110-F31DBDD75D13}">
      <dgm:prSet phldrT="[Text]" custT="1"/>
      <dgm:spPr>
        <a:solidFill>
          <a:schemeClr val="accent3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Лаборатории</a:t>
          </a:r>
          <a:endParaRPr lang="en-US" sz="7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144652-5446-4A32-B5CD-F01A5942DF74}" type="parTrans" cxnId="{1F66D214-16AC-4302-B42D-50D7480FED4F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031CB6-684F-4454-87FE-C181CB73E615}" type="sibTrans" cxnId="{1F66D214-16AC-4302-B42D-50D7480FED4F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1A4147-CA00-47D0-90EB-DE2257C3D8AA}">
      <dgm:prSet phldrT="[Text]" custT="1"/>
      <dgm:spPr>
        <a:solidFill>
          <a:schemeClr val="accent2">
            <a:lumMod val="50000"/>
            <a:alpha val="5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Компании</a:t>
          </a:r>
          <a:endParaRPr lang="en-US" sz="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37970E-F987-480A-AB3F-45B4B4BE13AD}" type="parTrans" cxnId="{2428C162-42A7-441D-A0C2-44B2EE37CA4B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71742F-CBE4-43D3-A985-1FF0081739F6}" type="sibTrans" cxnId="{2428C162-42A7-441D-A0C2-44B2EE37CA4B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BC09A4-4AF9-4989-A5A4-8A3855EC5945}">
      <dgm:prSet phldrT="[Text]"/>
      <dgm:spPr>
        <a:solidFill>
          <a:schemeClr val="accent2">
            <a:lumMod val="75000"/>
            <a:alpha val="50000"/>
          </a:schemeClr>
        </a:solidFill>
        <a:ln>
          <a:noFill/>
        </a:ln>
      </dgm:spPr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867B94-8073-48E2-BC4C-C57B1D017935}" type="parTrans" cxnId="{E599385A-D7A2-4360-BF8E-E081FEEEAFF9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8033FD-64D8-491A-AA3D-0927224A31F5}" type="sibTrans" cxnId="{E599385A-D7A2-4360-BF8E-E081FEEEAFF9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8B6FE6-9724-4CEF-83EA-25B17302626A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ABEDD1-A474-4A11-B704-27625F1ABC67}" type="parTrans" cxnId="{81ADAFA7-FEAC-4D00-A5BA-5F93930007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A118F0-02E7-41BF-8992-ADBCA2D523F7}" type="sibTrans" cxnId="{81ADAFA7-FEAC-4D00-A5BA-5F93930007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D34E0-03D9-406F-BA9D-4E1925C731D6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AF7C1CC6-FD7F-4F9F-90AD-85C543866863}" type="sibTrans" cxnId="{973AF966-B0E1-4081-8F44-29C3BDEE7D4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A40160-BF8A-4764-AC26-F98F2628DC51}" type="parTrans" cxnId="{973AF966-B0E1-4081-8F44-29C3BDEE7D4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F55387-E3E3-4A73-AB5C-7C9C10D123CE}" type="pres">
      <dgm:prSet presAssocID="{BC3E38D4-7DA2-4226-87F6-ADAA2C279C8D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7A728932-2FD0-424F-8726-72B8F43222DE}" type="pres">
      <dgm:prSet presAssocID="{BC3E38D4-7DA2-4226-87F6-ADAA2C279C8D}" presName="arc1" presStyleLbl="node1" presStyleIdx="0" presStyleCnt="2"/>
      <dgm:spPr>
        <a:solidFill>
          <a:schemeClr val="tx2"/>
        </a:solidFill>
      </dgm:spPr>
    </dgm:pt>
    <dgm:pt modelId="{9B58E638-EC32-42BB-8F66-1E76D7786C13}" type="pres">
      <dgm:prSet presAssocID="{BC3E38D4-7DA2-4226-87F6-ADAA2C279C8D}" presName="arc3" presStyleLbl="node1" presStyleIdx="1" presStyleCnt="2"/>
      <dgm:spPr>
        <a:solidFill>
          <a:schemeClr val="accent2"/>
        </a:solidFill>
      </dgm:spPr>
    </dgm:pt>
    <dgm:pt modelId="{3A14258C-0D53-4EA7-8EE9-A9A474D9D015}" type="pres">
      <dgm:prSet presAssocID="{BC3E38D4-7DA2-4226-87F6-ADAA2C279C8D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A9DDAAF-5D68-4740-876A-5F89F62CEB2D}" type="pres">
      <dgm:prSet presAssocID="{BC3E38D4-7DA2-4226-87F6-ADAA2C279C8D}" presName="middleComposite" presStyleCnt="0"/>
      <dgm:spPr/>
    </dgm:pt>
    <dgm:pt modelId="{7FE66C84-FF55-43A8-BCBE-A2C5BD725B21}" type="pres">
      <dgm:prSet presAssocID="{BC3E38D4-7DA2-4226-87F6-ADAA2C279C8D}" presName="leftComposite" presStyleCnt="0"/>
      <dgm:spPr/>
    </dgm:pt>
    <dgm:pt modelId="{36353A8C-1380-4FD9-81FA-AA0A9B159E51}" type="pres">
      <dgm:prSet presAssocID="{4D85914E-6C0A-4AAD-8E76-E76606A14969}" presName="childText1_1" presStyleLbl="vennNode1" presStyleIdx="0" presStyleCnt="9" custScaleX="130694" custScaleY="120649" custLinFactNeighborX="-56581" custLinFactNeighborY="-8814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2233EF14-B896-4753-B9DE-52A1F179C2D9}" type="pres">
      <dgm:prSet presAssocID="{4D85914E-6C0A-4AAD-8E76-E76606A14969}" presName="ellipse1" presStyleLbl="vennNode1" presStyleIdx="1" presStyleCnt="9"/>
      <dgm:spPr>
        <a:solidFill>
          <a:schemeClr val="accent2">
            <a:lumMod val="40000"/>
            <a:lumOff val="60000"/>
            <a:alpha val="50000"/>
          </a:schemeClr>
        </a:solidFill>
        <a:ln>
          <a:noFill/>
        </a:ln>
      </dgm:spPr>
    </dgm:pt>
    <dgm:pt modelId="{B3391AB7-CC72-4B9A-B167-96784029C8C4}" type="pres">
      <dgm:prSet presAssocID="{4D85914E-6C0A-4AAD-8E76-E76606A14969}" presName="ellipse2" presStyleLbl="vennNode1" presStyleIdx="2" presStyleCnt="9" custLinFactNeighborX="41390" custLinFactNeighborY="-44312"/>
      <dgm:spPr>
        <a:solidFill>
          <a:schemeClr val="accent3">
            <a:alpha val="50000"/>
          </a:schemeClr>
        </a:solidFill>
        <a:ln>
          <a:noFill/>
        </a:ln>
      </dgm:spPr>
    </dgm:pt>
    <dgm:pt modelId="{2E91FCD8-0690-49FD-96FA-ABD043855D1F}" type="pres">
      <dgm:prSet presAssocID="{6A1E404A-4AB6-4480-A110-F31DBDD75D13}" presName="childText1_2" presStyleLbl="vennNode1" presStyleIdx="3" presStyleCnt="9" custScaleX="136879" custScaleY="129567" custLinFactNeighborX="-9627" custLinFactNeighborY="3351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94AE8492-5533-4349-9F04-0F466A9F2D9A}" type="pres">
      <dgm:prSet presAssocID="{6A1E404A-4AB6-4480-A110-F31DBDD75D13}" presName="ellipse3" presStyleLbl="vennNode1" presStyleIdx="4" presStyleCnt="9"/>
      <dgm:spPr>
        <a:solidFill>
          <a:schemeClr val="tx2">
            <a:alpha val="50000"/>
          </a:schemeClr>
        </a:solidFill>
        <a:ln>
          <a:noFill/>
        </a:ln>
      </dgm:spPr>
    </dgm:pt>
    <dgm:pt modelId="{95FDA4FB-91A7-4CB2-BE8D-C3DD34C05575}" type="pres">
      <dgm:prSet presAssocID="{DF1A4147-CA00-47D0-90EB-DE2257C3D8AA}" presName="childText1_3" presStyleLbl="vennNode1" presStyleIdx="5" presStyleCnt="9" custScaleX="115849" custScaleY="119097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85FE6D46-9EC5-446F-8178-0D4EA17660DC}" type="pres">
      <dgm:prSet presAssocID="{B9BC09A4-4AF9-4989-A5A4-8A3855EC5945}" presName="childText1_4" presStyleLbl="vennNode1" presStyleIdx="6" presStyleCnt="9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507A3D48-4290-41A5-8C51-BBA8AC81B947}" type="pres">
      <dgm:prSet presAssocID="{B9BC09A4-4AF9-4989-A5A4-8A3855EC5945}" presName="ellipse4" presStyleLbl="vennNode1" presStyleIdx="7" presStyleCnt="9"/>
      <dgm:spPr>
        <a:solidFill>
          <a:schemeClr val="accent2">
            <a:lumMod val="60000"/>
            <a:lumOff val="40000"/>
            <a:alpha val="50000"/>
          </a:schemeClr>
        </a:solidFill>
        <a:ln>
          <a:noFill/>
        </a:ln>
      </dgm:spPr>
    </dgm:pt>
    <dgm:pt modelId="{0DE316E9-4EA5-43F2-8496-2DACE9060056}" type="pres">
      <dgm:prSet presAssocID="{B9BC09A4-4AF9-4989-A5A4-8A3855EC5945}" presName="ellipse5" presStyleLbl="vennNode1" presStyleIdx="8" presStyleCnt="9"/>
      <dgm:spPr>
        <a:solidFill>
          <a:schemeClr val="accent2">
            <a:lumMod val="20000"/>
            <a:lumOff val="80000"/>
            <a:alpha val="50000"/>
          </a:schemeClr>
        </a:solidFill>
        <a:ln>
          <a:noFill/>
        </a:ln>
      </dgm:spPr>
    </dgm:pt>
    <dgm:pt modelId="{A69981AE-BAB2-4EB7-9928-9351B65AA848}" type="pres">
      <dgm:prSet presAssocID="{BC3E38D4-7DA2-4226-87F6-ADAA2C279C8D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73AF966-B0E1-4081-8F44-29C3BDEE7D46}" srcId="{BC3E38D4-7DA2-4226-87F6-ADAA2C279C8D}" destId="{8D7D34E0-03D9-406F-BA9D-4E1925C731D6}" srcOrd="1" destOrd="0" parTransId="{E7A40160-BF8A-4764-AC26-F98F2628DC51}" sibTransId="{AF7C1CC6-FD7F-4F9F-90AD-85C543866863}"/>
    <dgm:cxn modelId="{E599385A-D7A2-4360-BF8E-E081FEEEAFF9}" srcId="{186C2D72-03D3-4F7F-8D31-1118AE171C79}" destId="{B9BC09A4-4AF9-4989-A5A4-8A3855EC5945}" srcOrd="3" destOrd="0" parTransId="{62867B94-8073-48E2-BC4C-C57B1D017935}" sibTransId="{8F8033FD-64D8-491A-AA3D-0927224A31F5}"/>
    <dgm:cxn modelId="{EA5850E0-C8E3-4A48-89CE-C5344594D3AF}" type="presOf" srcId="{B9BC09A4-4AF9-4989-A5A4-8A3855EC5945}" destId="{85FE6D46-9EC5-446F-8178-0D4EA17660DC}" srcOrd="0" destOrd="0" presId="urn:microsoft.com/office/officeart/2009/3/layout/PhasedProcess"/>
    <dgm:cxn modelId="{399185C0-C8ED-40CF-BCCC-F3196E2C98A2}" type="presOf" srcId="{8D7D34E0-03D9-406F-BA9D-4E1925C731D6}" destId="{3A14258C-0D53-4EA7-8EE9-A9A474D9D015}" srcOrd="0" destOrd="0" presId="urn:microsoft.com/office/officeart/2009/3/layout/PhasedProcess"/>
    <dgm:cxn modelId="{0C2E611B-298E-4477-A50B-61DE23D70F47}" type="presOf" srcId="{186C2D72-03D3-4F7F-8D31-1118AE171C79}" destId="{A69981AE-BAB2-4EB7-9928-9351B65AA848}" srcOrd="0" destOrd="0" presId="urn:microsoft.com/office/officeart/2009/3/layout/PhasedProcess"/>
    <dgm:cxn modelId="{2428C162-42A7-441D-A0C2-44B2EE37CA4B}" srcId="{186C2D72-03D3-4F7F-8D31-1118AE171C79}" destId="{DF1A4147-CA00-47D0-90EB-DE2257C3D8AA}" srcOrd="2" destOrd="0" parTransId="{9A37970E-F987-480A-AB3F-45B4B4BE13AD}" sibTransId="{EA71742F-CBE4-43D3-A985-1FF0081739F6}"/>
    <dgm:cxn modelId="{1F66D214-16AC-4302-B42D-50D7480FED4F}" srcId="{186C2D72-03D3-4F7F-8D31-1118AE171C79}" destId="{6A1E404A-4AB6-4480-A110-F31DBDD75D13}" srcOrd="1" destOrd="0" parTransId="{55144652-5446-4A32-B5CD-F01A5942DF74}" sibTransId="{9C031CB6-684F-4454-87FE-C181CB73E615}"/>
    <dgm:cxn modelId="{830CA5EB-B6CD-4270-B739-0E54301396F7}" type="presOf" srcId="{6A1E404A-4AB6-4480-A110-F31DBDD75D13}" destId="{2E91FCD8-0690-49FD-96FA-ABD043855D1F}" srcOrd="0" destOrd="0" presId="urn:microsoft.com/office/officeart/2009/3/layout/PhasedProcess"/>
    <dgm:cxn modelId="{E0A075A2-076A-4677-A6A1-82E8A51CC931}" srcId="{BC3E38D4-7DA2-4226-87F6-ADAA2C279C8D}" destId="{186C2D72-03D3-4F7F-8D31-1118AE171C79}" srcOrd="0" destOrd="0" parTransId="{84B948C8-99C0-459C-A1F5-778669558D04}" sibTransId="{FF36C5F4-5B9F-4DFD-BB68-3103338EE618}"/>
    <dgm:cxn modelId="{890A237A-7D74-4B86-BFB1-FD05B2EA5ABB}" type="presOf" srcId="{4D85914E-6C0A-4AAD-8E76-E76606A14969}" destId="{36353A8C-1380-4FD9-81FA-AA0A9B159E51}" srcOrd="0" destOrd="0" presId="urn:microsoft.com/office/officeart/2009/3/layout/PhasedProcess"/>
    <dgm:cxn modelId="{DDCE49AC-D289-4164-98A0-EA7EEC9A7790}" type="presOf" srcId="{DF1A4147-CA00-47D0-90EB-DE2257C3D8AA}" destId="{95FDA4FB-91A7-4CB2-BE8D-C3DD34C05575}" srcOrd="0" destOrd="0" presId="urn:microsoft.com/office/officeart/2009/3/layout/PhasedProcess"/>
    <dgm:cxn modelId="{81ADAFA7-FEAC-4D00-A5BA-5F9393000731}" srcId="{186C2D72-03D3-4F7F-8D31-1118AE171C79}" destId="{9D8B6FE6-9724-4CEF-83EA-25B17302626A}" srcOrd="4" destOrd="0" parTransId="{FEABEDD1-A474-4A11-B704-27625F1ABC67}" sibTransId="{7CA118F0-02E7-41BF-8992-ADBCA2D523F7}"/>
    <dgm:cxn modelId="{BCE822D0-411E-45D5-B5E5-E3A4683113EF}" type="presOf" srcId="{BC3E38D4-7DA2-4226-87F6-ADAA2C279C8D}" destId="{ABF55387-E3E3-4A73-AB5C-7C9C10D123CE}" srcOrd="0" destOrd="0" presId="urn:microsoft.com/office/officeart/2009/3/layout/PhasedProcess"/>
    <dgm:cxn modelId="{AA5B88BE-F245-4B00-9495-E5EEE734E8BB}" srcId="{186C2D72-03D3-4F7F-8D31-1118AE171C79}" destId="{4D85914E-6C0A-4AAD-8E76-E76606A14969}" srcOrd="0" destOrd="0" parTransId="{69198623-FFB7-4244-8620-60D438A83CEA}" sibTransId="{1633D65A-C287-4E3A-884E-5ECA29D6C1A4}"/>
    <dgm:cxn modelId="{30768D11-9416-4352-8C54-7C004BE74878}" type="presParOf" srcId="{ABF55387-E3E3-4A73-AB5C-7C9C10D123CE}" destId="{7A728932-2FD0-424F-8726-72B8F43222DE}" srcOrd="0" destOrd="0" presId="urn:microsoft.com/office/officeart/2009/3/layout/PhasedProcess"/>
    <dgm:cxn modelId="{8285F9F8-CB03-4157-BF2D-A8C7AE5A2114}" type="presParOf" srcId="{ABF55387-E3E3-4A73-AB5C-7C9C10D123CE}" destId="{9B58E638-EC32-42BB-8F66-1E76D7786C13}" srcOrd="1" destOrd="0" presId="urn:microsoft.com/office/officeart/2009/3/layout/PhasedProcess"/>
    <dgm:cxn modelId="{31DD0279-9050-4A27-9FE7-5DC7CEF5C86D}" type="presParOf" srcId="{ABF55387-E3E3-4A73-AB5C-7C9C10D123CE}" destId="{3A14258C-0D53-4EA7-8EE9-A9A474D9D015}" srcOrd="2" destOrd="0" presId="urn:microsoft.com/office/officeart/2009/3/layout/PhasedProcess"/>
    <dgm:cxn modelId="{A8CA8DFD-9BD9-433A-842D-AAFC45C70529}" type="presParOf" srcId="{ABF55387-E3E3-4A73-AB5C-7C9C10D123CE}" destId="{BA9DDAAF-5D68-4740-876A-5F89F62CEB2D}" srcOrd="3" destOrd="0" presId="urn:microsoft.com/office/officeart/2009/3/layout/PhasedProcess"/>
    <dgm:cxn modelId="{7DF5DE9C-8C47-444B-8AAC-B1B46B2139A9}" type="presParOf" srcId="{ABF55387-E3E3-4A73-AB5C-7C9C10D123CE}" destId="{7FE66C84-FF55-43A8-BCBE-A2C5BD725B21}" srcOrd="4" destOrd="0" presId="urn:microsoft.com/office/officeart/2009/3/layout/PhasedProcess"/>
    <dgm:cxn modelId="{1A304B64-C874-4B43-9C7F-CC6206294574}" type="presParOf" srcId="{7FE66C84-FF55-43A8-BCBE-A2C5BD725B21}" destId="{36353A8C-1380-4FD9-81FA-AA0A9B159E51}" srcOrd="0" destOrd="0" presId="urn:microsoft.com/office/officeart/2009/3/layout/PhasedProcess"/>
    <dgm:cxn modelId="{1A1A0520-9943-4107-89F2-92C9C057FFF3}" type="presParOf" srcId="{7FE66C84-FF55-43A8-BCBE-A2C5BD725B21}" destId="{2233EF14-B896-4753-B9DE-52A1F179C2D9}" srcOrd="1" destOrd="0" presId="urn:microsoft.com/office/officeart/2009/3/layout/PhasedProcess"/>
    <dgm:cxn modelId="{A44B541B-9032-4E29-8F87-FEEDEB077CD0}" type="presParOf" srcId="{7FE66C84-FF55-43A8-BCBE-A2C5BD725B21}" destId="{B3391AB7-CC72-4B9A-B167-96784029C8C4}" srcOrd="2" destOrd="0" presId="urn:microsoft.com/office/officeart/2009/3/layout/PhasedProcess"/>
    <dgm:cxn modelId="{5F642FB4-1EB4-4871-8181-B3ABE56E1E29}" type="presParOf" srcId="{7FE66C84-FF55-43A8-BCBE-A2C5BD725B21}" destId="{2E91FCD8-0690-49FD-96FA-ABD043855D1F}" srcOrd="3" destOrd="0" presId="urn:microsoft.com/office/officeart/2009/3/layout/PhasedProcess"/>
    <dgm:cxn modelId="{16A01F20-1C82-4AD9-B1C3-618D7FC05155}" type="presParOf" srcId="{7FE66C84-FF55-43A8-BCBE-A2C5BD725B21}" destId="{94AE8492-5533-4349-9F04-0F466A9F2D9A}" srcOrd="4" destOrd="0" presId="urn:microsoft.com/office/officeart/2009/3/layout/PhasedProcess"/>
    <dgm:cxn modelId="{33ED4CF7-88FD-470D-A305-2ACC8B4C924C}" type="presParOf" srcId="{7FE66C84-FF55-43A8-BCBE-A2C5BD725B21}" destId="{95FDA4FB-91A7-4CB2-BE8D-C3DD34C05575}" srcOrd="5" destOrd="0" presId="urn:microsoft.com/office/officeart/2009/3/layout/PhasedProcess"/>
    <dgm:cxn modelId="{89FF42DE-470B-4287-9754-A0B1B393D0B2}" type="presParOf" srcId="{7FE66C84-FF55-43A8-BCBE-A2C5BD725B21}" destId="{85FE6D46-9EC5-446F-8178-0D4EA17660DC}" srcOrd="6" destOrd="0" presId="urn:microsoft.com/office/officeart/2009/3/layout/PhasedProcess"/>
    <dgm:cxn modelId="{DEB55723-D9A3-451F-8EDD-9F9F0C4B523D}" type="presParOf" srcId="{7FE66C84-FF55-43A8-BCBE-A2C5BD725B21}" destId="{507A3D48-4290-41A5-8C51-BBA8AC81B947}" srcOrd="7" destOrd="0" presId="urn:microsoft.com/office/officeart/2009/3/layout/PhasedProcess"/>
    <dgm:cxn modelId="{B52B7F66-F389-42EB-89C9-73263B78E759}" type="presParOf" srcId="{7FE66C84-FF55-43A8-BCBE-A2C5BD725B21}" destId="{0DE316E9-4EA5-43F2-8496-2DACE9060056}" srcOrd="8" destOrd="0" presId="urn:microsoft.com/office/officeart/2009/3/layout/PhasedProcess"/>
    <dgm:cxn modelId="{7700741B-5682-4FB3-99C5-A3B0A50C11B2}" type="presParOf" srcId="{ABF55387-E3E3-4A73-AB5C-7C9C10D123CE}" destId="{A69981AE-BAB2-4EB7-9928-9351B65AA848}" srcOrd="5" destOrd="0" presId="urn:microsoft.com/office/officeart/2009/3/layout/Phased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202F25-C111-409B-9A71-E562E0E20EB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253D4AEA-734F-4D3D-A2BB-9E6BBEA93008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ИКТ</a:t>
          </a:r>
          <a:endParaRPr lang="en-US" sz="20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329E6F-1C69-4FB5-AF2D-248A1D7FA2A0}" type="parTrans" cxnId="{1FC73429-9C1A-4B0C-88DC-9BCE9F6FA4B2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A59AA8-FA99-4A23-B70D-41B309EF92ED}" type="sibTrans" cxnId="{1FC73429-9C1A-4B0C-88DC-9BCE9F6FA4B2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Органи-</a:t>
          </a:r>
          <a:r>
            <a:rPr lang="bg-BG" sz="9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чни</a:t>
          </a:r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продукти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425838-E665-4C44-A53B-3F109357FBF6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Здрав</a:t>
          </a:r>
          <a:r>
            <a:rPr lang="en-US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</a:t>
          </a:r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опазва</a:t>
          </a:r>
          <a:r>
            <a:rPr lang="en-US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не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C583CB-16DA-4DD7-BF69-F3EC7C756A68}" type="parTrans" cxnId="{6D2ACE50-C395-45AC-842B-E6B2417C06BC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F7F538-732E-4686-971D-5E5F808C9045}" type="sibTrans" cxnId="{6D2ACE50-C395-45AC-842B-E6B2417C06BC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bg-BG" sz="9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Биотех-нологии</a:t>
          </a:r>
          <a:endParaRPr lang="en-US" sz="3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B7468F-9AA9-4CE1-842D-B5A89DBAC83E}">
      <dgm:prSet phldrT="[Text]" custT="1"/>
      <dgm:spPr/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Креативни индустрии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19DA3-6E43-4ED0-A700-A11381F2A70A}" type="parTrans" cxnId="{35174AF3-984C-4B9A-9235-081614261A35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8C4C0D-DFC0-476E-B9CB-D74B3A0BC13C}" type="sibTrans" cxnId="{35174AF3-984C-4B9A-9235-081614261A35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4CA593-157F-471C-A686-E8504751F981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Креативни индустрии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07FB25-0FE4-4393-8014-319E8D4604B8}" type="parTrans" cxnId="{8F34C1B8-6CA5-4D6A-AE44-007880D45306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7BA658-FC37-4F48-8536-1BD7C3BA4013}" type="sibTrans" cxnId="{8F34C1B8-6CA5-4D6A-AE44-007880D45306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Меха-</a:t>
          </a:r>
          <a:r>
            <a:rPr lang="bg-BG" sz="9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троника</a:t>
          </a:r>
          <a:endParaRPr lang="en-US" sz="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DA4C45-DBD8-4D14-9D28-009A6BBE11A4}">
      <dgm:prSet phldrT="[Text]" custT="1"/>
      <dgm:spPr/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Нано технологии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4A5955-DCF9-45CD-819F-52BBBA76DBE3}" type="sibTrans" cxnId="{35C057E7-76C5-41CA-AB99-58C27C49F829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D649A4-80AD-42C1-A3BB-3EA2B3EBA397}" type="parTrans" cxnId="{35C057E7-76C5-41CA-AB99-58C27C49F829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9D09CB-9115-4F0E-A120-02131BCC78B6}">
      <dgm:prSet phldrT="[Text]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Pharma</a:t>
          </a:r>
          <a:endParaRPr lang="en-US" sz="105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451922-E79B-4844-AA61-364EF821DA72}" type="parTrans" cxnId="{28A596A8-DD57-4066-85D3-FF42A5314AF0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AC9030-A283-4454-B938-808B151F6C40}" type="sibTrans" cxnId="{28A596A8-DD57-4066-85D3-FF42A5314AF0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7B0156-37DC-476B-9998-20B58ED00D51}" type="pres">
      <dgm:prSet presAssocID="{D6202F25-C111-409B-9A71-E562E0E20EB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3BEF9FBA-20AA-47CA-BE3F-2B0598468E6C}" type="pres">
      <dgm:prSet presAssocID="{253D4AEA-734F-4D3D-A2BB-9E6BBEA93008}" presName="composite" presStyleCnt="0"/>
      <dgm:spPr/>
    </dgm:pt>
    <dgm:pt modelId="{13D077D3-5FEB-4C07-8468-98B5D0814FDA}" type="pres">
      <dgm:prSet presAssocID="{253D4AEA-734F-4D3D-A2BB-9E6BBEA9300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96E5E9C-6D73-40C9-8320-6BE7D7B94C27}" type="pres">
      <dgm:prSet presAssocID="{253D4AEA-734F-4D3D-A2BB-9E6BBEA93008}" presName="Childtext1" presStyleLbl="revTx" presStyleIdx="0" presStyleCnt="4" custLinFactNeighborX="11711" custLinFactNeighborY="-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3C4D6BB-3CD8-493B-9604-B122B57971BA}" type="pres">
      <dgm:prSet presAssocID="{253D4AEA-734F-4D3D-A2BB-9E6BBEA93008}" presName="BalanceSpacing" presStyleCnt="0"/>
      <dgm:spPr/>
    </dgm:pt>
    <dgm:pt modelId="{89936692-BFBB-4351-BD3D-12A9FD9E5792}" type="pres">
      <dgm:prSet presAssocID="{253D4AEA-734F-4D3D-A2BB-9E6BBEA93008}" presName="BalanceSpacing1" presStyleCnt="0"/>
      <dgm:spPr/>
    </dgm:pt>
    <dgm:pt modelId="{CA44DF2E-6AF1-4610-A3D0-61D7413A5D47}" type="pres">
      <dgm:prSet presAssocID="{72A59AA8-FA99-4A23-B70D-41B309EF92ED}" presName="Accent1Text" presStyleLbl="node1" presStyleIdx="1" presStyleCnt="8"/>
      <dgm:spPr/>
      <dgm:t>
        <a:bodyPr/>
        <a:lstStyle/>
        <a:p>
          <a:endParaRPr lang="bg-BG"/>
        </a:p>
      </dgm:t>
    </dgm:pt>
    <dgm:pt modelId="{3DEC5769-89AD-478B-A8CD-7BB1E3224A42}" type="pres">
      <dgm:prSet presAssocID="{72A59AA8-FA99-4A23-B70D-41B309EF92ED}" presName="spaceBetweenRectangles" presStyleCnt="0"/>
      <dgm:spPr/>
    </dgm:pt>
    <dgm:pt modelId="{B3E849F2-5F4F-4E81-8C00-EA61A84ACED2}" type="pres">
      <dgm:prSet presAssocID="{8D425838-E665-4C44-A53B-3F109357FBF6}" presName="composite" presStyleCnt="0"/>
      <dgm:spPr/>
    </dgm:pt>
    <dgm:pt modelId="{706776AE-CBAF-4C37-A6AA-0D5B8CC3FC13}" type="pres">
      <dgm:prSet presAssocID="{8D425838-E665-4C44-A53B-3F109357FBF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4C425A-151E-4118-8768-FDFBC3E8DDC9}" type="pres">
      <dgm:prSet presAssocID="{8D425838-E665-4C44-A53B-3F109357FBF6}" presName="Childtext1" presStyleLbl="revTx" presStyleIdx="1" presStyleCnt="4" custLinFactNeighborX="-3278" custLinFactNeighborY="-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3785A61-B491-4319-8B7D-513F3ACA1F82}" type="pres">
      <dgm:prSet presAssocID="{8D425838-E665-4C44-A53B-3F109357FBF6}" presName="BalanceSpacing" presStyleCnt="0"/>
      <dgm:spPr/>
    </dgm:pt>
    <dgm:pt modelId="{6E130829-AE57-43EE-ACD7-0B32CF8AF912}" type="pres">
      <dgm:prSet presAssocID="{8D425838-E665-4C44-A53B-3F109357FBF6}" presName="BalanceSpacing1" presStyleCnt="0"/>
      <dgm:spPr/>
    </dgm:pt>
    <dgm:pt modelId="{8E43FBA8-38F1-486B-8100-A727BF5B8919}" type="pres">
      <dgm:prSet presAssocID="{8EF7F538-732E-4686-971D-5E5F808C9045}" presName="Accent1Text" presStyleLbl="node1" presStyleIdx="3" presStyleCnt="8"/>
      <dgm:spPr/>
      <dgm:t>
        <a:bodyPr/>
        <a:lstStyle/>
        <a:p>
          <a:endParaRPr lang="bg-BG"/>
        </a:p>
      </dgm:t>
    </dgm:pt>
    <dgm:pt modelId="{627404B9-6311-40B2-A5E1-A7FBC3CF6A4C}" type="pres">
      <dgm:prSet presAssocID="{8EF7F538-732E-4686-971D-5E5F808C9045}" presName="spaceBetweenRectangles" presStyleCnt="0"/>
      <dgm:spPr/>
    </dgm:pt>
    <dgm:pt modelId="{5922B377-B1E8-4B81-BE12-F5C4A42C52DE}" type="pres">
      <dgm:prSet presAssocID="{D14CA593-157F-471C-A686-E8504751F981}" presName="composite" presStyleCnt="0"/>
      <dgm:spPr/>
    </dgm:pt>
    <dgm:pt modelId="{52DE43BA-A68B-4DDF-863F-7E477754C624}" type="pres">
      <dgm:prSet presAssocID="{D14CA593-157F-471C-A686-E8504751F98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9F19FD1-5CCA-43B7-935D-04DDA07A693E}" type="pres">
      <dgm:prSet presAssocID="{D14CA593-157F-471C-A686-E8504751F98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738550B-30CA-4C81-84CD-E8BDE5B83B52}" type="pres">
      <dgm:prSet presAssocID="{D14CA593-157F-471C-A686-E8504751F981}" presName="BalanceSpacing" presStyleCnt="0"/>
      <dgm:spPr/>
    </dgm:pt>
    <dgm:pt modelId="{5577F783-B60C-46D2-ABB5-18EE4062768F}" type="pres">
      <dgm:prSet presAssocID="{D14CA593-157F-471C-A686-E8504751F981}" presName="BalanceSpacing1" presStyleCnt="0"/>
      <dgm:spPr/>
    </dgm:pt>
    <dgm:pt modelId="{C09550F4-B03C-46C9-BEE9-83A417049431}" type="pres">
      <dgm:prSet presAssocID="{E37BA658-FC37-4F48-8536-1BD7C3BA4013}" presName="Accent1Text" presStyleLbl="node1" presStyleIdx="5" presStyleCnt="8"/>
      <dgm:spPr/>
      <dgm:t>
        <a:bodyPr/>
        <a:lstStyle/>
        <a:p>
          <a:endParaRPr lang="bg-BG"/>
        </a:p>
      </dgm:t>
    </dgm:pt>
    <dgm:pt modelId="{4B00358B-D2CE-4E4B-A0E1-CDA4B0627DD7}" type="pres">
      <dgm:prSet presAssocID="{E37BA658-FC37-4F48-8536-1BD7C3BA4013}" presName="spaceBetweenRectangles" presStyleCnt="0"/>
      <dgm:spPr/>
    </dgm:pt>
    <dgm:pt modelId="{E0433861-A94B-4AEF-9EF3-122B67DF4256}" type="pres">
      <dgm:prSet presAssocID="{EB9D09CB-9115-4F0E-A120-02131BCC78B6}" presName="composite" presStyleCnt="0"/>
      <dgm:spPr/>
    </dgm:pt>
    <dgm:pt modelId="{146BEB77-F880-4215-99D5-F310DD2DA224}" type="pres">
      <dgm:prSet presAssocID="{EB9D09CB-9115-4F0E-A120-02131BCC78B6}" presName="Parent1" presStyleLbl="node1" presStyleIdx="6" presStyleCnt="8" custLinFactX="7205" custLinFactNeighborX="100000" custLinFactNeighborY="-5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9DB9279-5624-4971-B7D6-18E9E08DB91D}" type="pres">
      <dgm:prSet presAssocID="{EB9D09CB-9115-4F0E-A120-02131BCC78B6}" presName="Childtext1" presStyleLbl="revTx" presStyleIdx="3" presStyleCnt="4" custScaleX="81498" custLinFactX="110646" custLinFactY="-41439" custLinFactNeighborX="200000" custLinFactNeighborY="-100000">
        <dgm:presLayoutVars>
          <dgm:chMax val="0"/>
          <dgm:chPref val="0"/>
          <dgm:bulletEnabled val="1"/>
        </dgm:presLayoutVars>
      </dgm:prSet>
      <dgm:spPr/>
    </dgm:pt>
    <dgm:pt modelId="{B57A6CBE-5671-4CFF-952E-13CB36FFCBC7}" type="pres">
      <dgm:prSet presAssocID="{EB9D09CB-9115-4F0E-A120-02131BCC78B6}" presName="BalanceSpacing" presStyleCnt="0"/>
      <dgm:spPr/>
    </dgm:pt>
    <dgm:pt modelId="{E5393802-D233-4C62-8DB2-88B17896A807}" type="pres">
      <dgm:prSet presAssocID="{EB9D09CB-9115-4F0E-A120-02131BCC78B6}" presName="BalanceSpacing1" presStyleCnt="0"/>
      <dgm:spPr/>
    </dgm:pt>
    <dgm:pt modelId="{BA2CD509-FFE7-4C3C-BDE7-A7813F4CC07E}" type="pres">
      <dgm:prSet presAssocID="{51AC9030-A283-4454-B938-808B151F6C40}" presName="Accent1Text" presStyleLbl="node1" presStyleIdx="7" presStyleCnt="8" custLinFactNeighborX="53487" custLinFactNeighborY="-84616"/>
      <dgm:spPr/>
      <dgm:t>
        <a:bodyPr/>
        <a:lstStyle/>
        <a:p>
          <a:endParaRPr lang="bg-BG"/>
        </a:p>
      </dgm:t>
    </dgm:pt>
  </dgm:ptLst>
  <dgm:cxnLst>
    <dgm:cxn modelId="{CA023D0C-162E-42A1-8C11-D2B786B9B963}" type="presOf" srcId="{D6202F25-C111-409B-9A71-E562E0E20EB7}" destId="{707B0156-37DC-476B-9998-20B58ED00D51}" srcOrd="0" destOrd="0" presId="urn:microsoft.com/office/officeart/2008/layout/AlternatingHexagons"/>
    <dgm:cxn modelId="{06DF9BF7-AAFE-4759-AB9F-4781B5F7C238}" type="presOf" srcId="{253D4AEA-734F-4D3D-A2BB-9E6BBEA93008}" destId="{13D077D3-5FEB-4C07-8468-98B5D0814FDA}" srcOrd="0" destOrd="0" presId="urn:microsoft.com/office/officeart/2008/layout/AlternatingHexagons"/>
    <dgm:cxn modelId="{0A193BC0-B536-4394-A92A-478CE9A2B119}" type="presOf" srcId="{72A59AA8-FA99-4A23-B70D-41B309EF92ED}" destId="{CA44DF2E-6AF1-4610-A3D0-61D7413A5D47}" srcOrd="0" destOrd="0" presId="urn:microsoft.com/office/officeart/2008/layout/AlternatingHexagons"/>
    <dgm:cxn modelId="{8A8C01D3-2AFF-4364-8363-FA376CDBAA36}" type="presOf" srcId="{DFDA4C45-DBD8-4D14-9D28-009A6BBE11A4}" destId="{496E5E9C-6D73-40C9-8320-6BE7D7B94C27}" srcOrd="0" destOrd="0" presId="urn:microsoft.com/office/officeart/2008/layout/AlternatingHexagons"/>
    <dgm:cxn modelId="{8A8A7848-7338-40FB-B934-26FFFD05E686}" type="presOf" srcId="{EB9D09CB-9115-4F0E-A120-02131BCC78B6}" destId="{146BEB77-F880-4215-99D5-F310DD2DA224}" srcOrd="0" destOrd="0" presId="urn:microsoft.com/office/officeart/2008/layout/AlternatingHexagons"/>
    <dgm:cxn modelId="{1FC73429-9C1A-4B0C-88DC-9BCE9F6FA4B2}" srcId="{D6202F25-C111-409B-9A71-E562E0E20EB7}" destId="{253D4AEA-734F-4D3D-A2BB-9E6BBEA93008}" srcOrd="0" destOrd="0" parTransId="{5C329E6F-1C69-4FB5-AF2D-248A1D7FA2A0}" sibTransId="{72A59AA8-FA99-4A23-B70D-41B309EF92ED}"/>
    <dgm:cxn modelId="{35C057E7-76C5-41CA-AB99-58C27C49F829}" srcId="{253D4AEA-734F-4D3D-A2BB-9E6BBEA93008}" destId="{DFDA4C45-DBD8-4D14-9D28-009A6BBE11A4}" srcOrd="0" destOrd="0" parTransId="{9CD649A4-80AD-42C1-A3BB-3EA2B3EBA397}" sibTransId="{E94A5955-DCF9-45CD-819F-52BBBA76DBE3}"/>
    <dgm:cxn modelId="{B017B3B7-5F59-468C-89A1-8DE37DBF7C55}" type="presOf" srcId="{E37BA658-FC37-4F48-8536-1BD7C3BA4013}" destId="{C09550F4-B03C-46C9-BEE9-83A417049431}" srcOrd="0" destOrd="0" presId="urn:microsoft.com/office/officeart/2008/layout/AlternatingHexagons"/>
    <dgm:cxn modelId="{BF6CE596-C016-4CEC-9317-BCB350D63E07}" type="presOf" srcId="{8D425838-E665-4C44-A53B-3F109357FBF6}" destId="{706776AE-CBAF-4C37-A6AA-0D5B8CC3FC13}" srcOrd="0" destOrd="0" presId="urn:microsoft.com/office/officeart/2008/layout/AlternatingHexagons"/>
    <dgm:cxn modelId="{7E023CE9-5968-4DA9-82BB-F2E4D1DFDA27}" type="presOf" srcId="{E1B7468F-9AA9-4CE1-842D-B5A89DBAC83E}" destId="{C54C425A-151E-4118-8768-FDFBC3E8DDC9}" srcOrd="0" destOrd="0" presId="urn:microsoft.com/office/officeart/2008/layout/AlternatingHexagons"/>
    <dgm:cxn modelId="{35174AF3-984C-4B9A-9235-081614261A35}" srcId="{8D425838-E665-4C44-A53B-3F109357FBF6}" destId="{E1B7468F-9AA9-4CE1-842D-B5A89DBAC83E}" srcOrd="0" destOrd="0" parTransId="{11F19DA3-6E43-4ED0-A700-A11381F2A70A}" sibTransId="{B58C4C0D-DFC0-476E-B9CB-D74B3A0BC13C}"/>
    <dgm:cxn modelId="{8F34C1B8-6CA5-4D6A-AE44-007880D45306}" srcId="{D6202F25-C111-409B-9A71-E562E0E20EB7}" destId="{D14CA593-157F-471C-A686-E8504751F981}" srcOrd="2" destOrd="0" parTransId="{6107FB25-0FE4-4393-8014-319E8D4604B8}" sibTransId="{E37BA658-FC37-4F48-8536-1BD7C3BA4013}"/>
    <dgm:cxn modelId="{86441204-84E1-477E-9EF5-7F96AFBC01FF}" type="presOf" srcId="{D14CA593-157F-471C-A686-E8504751F981}" destId="{52DE43BA-A68B-4DDF-863F-7E477754C624}" srcOrd="0" destOrd="0" presId="urn:microsoft.com/office/officeart/2008/layout/AlternatingHexagons"/>
    <dgm:cxn modelId="{28A596A8-DD57-4066-85D3-FF42A5314AF0}" srcId="{D6202F25-C111-409B-9A71-E562E0E20EB7}" destId="{EB9D09CB-9115-4F0E-A120-02131BCC78B6}" srcOrd="3" destOrd="0" parTransId="{0D451922-E79B-4844-AA61-364EF821DA72}" sibTransId="{51AC9030-A283-4454-B938-808B151F6C40}"/>
    <dgm:cxn modelId="{6D2ACE50-C395-45AC-842B-E6B2417C06BC}" srcId="{D6202F25-C111-409B-9A71-E562E0E20EB7}" destId="{8D425838-E665-4C44-A53B-3F109357FBF6}" srcOrd="1" destOrd="0" parTransId="{9FC583CB-16DA-4DD7-BF69-F3EC7C756A68}" sibTransId="{8EF7F538-732E-4686-971D-5E5F808C9045}"/>
    <dgm:cxn modelId="{B70AE925-53E7-42CF-A6E9-8662C8BED625}" type="presOf" srcId="{51AC9030-A283-4454-B938-808B151F6C40}" destId="{BA2CD509-FFE7-4C3C-BDE7-A7813F4CC07E}" srcOrd="0" destOrd="0" presId="urn:microsoft.com/office/officeart/2008/layout/AlternatingHexagons"/>
    <dgm:cxn modelId="{E9F96F0E-FC15-42F5-8A4C-E45478C62AD4}" type="presOf" srcId="{8EF7F538-732E-4686-971D-5E5F808C9045}" destId="{8E43FBA8-38F1-486B-8100-A727BF5B8919}" srcOrd="0" destOrd="0" presId="urn:microsoft.com/office/officeart/2008/layout/AlternatingHexagons"/>
    <dgm:cxn modelId="{FAB1F498-C1BD-488D-8D84-CA77320A2798}" type="presParOf" srcId="{707B0156-37DC-476B-9998-20B58ED00D51}" destId="{3BEF9FBA-20AA-47CA-BE3F-2B0598468E6C}" srcOrd="0" destOrd="0" presId="urn:microsoft.com/office/officeart/2008/layout/AlternatingHexagons"/>
    <dgm:cxn modelId="{A7C0E775-B9CA-402A-8A24-8CB9EE62F135}" type="presParOf" srcId="{3BEF9FBA-20AA-47CA-BE3F-2B0598468E6C}" destId="{13D077D3-5FEB-4C07-8468-98B5D0814FDA}" srcOrd="0" destOrd="0" presId="urn:microsoft.com/office/officeart/2008/layout/AlternatingHexagons"/>
    <dgm:cxn modelId="{9533D067-E9CE-4CE1-ACB3-9AF664D86117}" type="presParOf" srcId="{3BEF9FBA-20AA-47CA-BE3F-2B0598468E6C}" destId="{496E5E9C-6D73-40C9-8320-6BE7D7B94C27}" srcOrd="1" destOrd="0" presId="urn:microsoft.com/office/officeart/2008/layout/AlternatingHexagons"/>
    <dgm:cxn modelId="{FC1BAF6F-E2B6-4433-8BD1-F6D20C06DA63}" type="presParOf" srcId="{3BEF9FBA-20AA-47CA-BE3F-2B0598468E6C}" destId="{E3C4D6BB-3CD8-493B-9604-B122B57971BA}" srcOrd="2" destOrd="0" presId="urn:microsoft.com/office/officeart/2008/layout/AlternatingHexagons"/>
    <dgm:cxn modelId="{D4253EAF-B4D3-4E1F-9EC1-11ADE2EA78DA}" type="presParOf" srcId="{3BEF9FBA-20AA-47CA-BE3F-2B0598468E6C}" destId="{89936692-BFBB-4351-BD3D-12A9FD9E5792}" srcOrd="3" destOrd="0" presId="urn:microsoft.com/office/officeart/2008/layout/AlternatingHexagons"/>
    <dgm:cxn modelId="{009798F3-2DD3-4B8C-A976-043984694C45}" type="presParOf" srcId="{3BEF9FBA-20AA-47CA-BE3F-2B0598468E6C}" destId="{CA44DF2E-6AF1-4610-A3D0-61D7413A5D47}" srcOrd="4" destOrd="0" presId="urn:microsoft.com/office/officeart/2008/layout/AlternatingHexagons"/>
    <dgm:cxn modelId="{8F77F8D2-025F-481F-B6F0-0B0CA2AC19B1}" type="presParOf" srcId="{707B0156-37DC-476B-9998-20B58ED00D51}" destId="{3DEC5769-89AD-478B-A8CD-7BB1E3224A42}" srcOrd="1" destOrd="0" presId="urn:microsoft.com/office/officeart/2008/layout/AlternatingHexagons"/>
    <dgm:cxn modelId="{AE9D532F-0A54-4AB8-AA38-355697C20B01}" type="presParOf" srcId="{707B0156-37DC-476B-9998-20B58ED00D51}" destId="{B3E849F2-5F4F-4E81-8C00-EA61A84ACED2}" srcOrd="2" destOrd="0" presId="urn:microsoft.com/office/officeart/2008/layout/AlternatingHexagons"/>
    <dgm:cxn modelId="{CE1330D5-0532-4272-A257-78624D995BF8}" type="presParOf" srcId="{B3E849F2-5F4F-4E81-8C00-EA61A84ACED2}" destId="{706776AE-CBAF-4C37-A6AA-0D5B8CC3FC13}" srcOrd="0" destOrd="0" presId="urn:microsoft.com/office/officeart/2008/layout/AlternatingHexagons"/>
    <dgm:cxn modelId="{E516D418-53CB-41BD-8A78-DCD9DEAA907D}" type="presParOf" srcId="{B3E849F2-5F4F-4E81-8C00-EA61A84ACED2}" destId="{C54C425A-151E-4118-8768-FDFBC3E8DDC9}" srcOrd="1" destOrd="0" presId="urn:microsoft.com/office/officeart/2008/layout/AlternatingHexagons"/>
    <dgm:cxn modelId="{714E3CC8-67BC-4E6B-98A6-92D09D32F316}" type="presParOf" srcId="{B3E849F2-5F4F-4E81-8C00-EA61A84ACED2}" destId="{53785A61-B491-4319-8B7D-513F3ACA1F82}" srcOrd="2" destOrd="0" presId="urn:microsoft.com/office/officeart/2008/layout/AlternatingHexagons"/>
    <dgm:cxn modelId="{142EFE43-C375-4773-8C46-041263DB8344}" type="presParOf" srcId="{B3E849F2-5F4F-4E81-8C00-EA61A84ACED2}" destId="{6E130829-AE57-43EE-ACD7-0B32CF8AF912}" srcOrd="3" destOrd="0" presId="urn:microsoft.com/office/officeart/2008/layout/AlternatingHexagons"/>
    <dgm:cxn modelId="{960C201C-41C4-47F4-96F9-16C4EB49E091}" type="presParOf" srcId="{B3E849F2-5F4F-4E81-8C00-EA61A84ACED2}" destId="{8E43FBA8-38F1-486B-8100-A727BF5B8919}" srcOrd="4" destOrd="0" presId="urn:microsoft.com/office/officeart/2008/layout/AlternatingHexagons"/>
    <dgm:cxn modelId="{B43E30B2-DEDA-498F-B5E2-1C11852C0FAC}" type="presParOf" srcId="{707B0156-37DC-476B-9998-20B58ED00D51}" destId="{627404B9-6311-40B2-A5E1-A7FBC3CF6A4C}" srcOrd="3" destOrd="0" presId="urn:microsoft.com/office/officeart/2008/layout/AlternatingHexagons"/>
    <dgm:cxn modelId="{E7165051-052B-49E8-AFDA-FDA5F027BADB}" type="presParOf" srcId="{707B0156-37DC-476B-9998-20B58ED00D51}" destId="{5922B377-B1E8-4B81-BE12-F5C4A42C52DE}" srcOrd="4" destOrd="0" presId="urn:microsoft.com/office/officeart/2008/layout/AlternatingHexagons"/>
    <dgm:cxn modelId="{0E60C351-A131-4623-B0E8-6DA60FDF7525}" type="presParOf" srcId="{5922B377-B1E8-4B81-BE12-F5C4A42C52DE}" destId="{52DE43BA-A68B-4DDF-863F-7E477754C624}" srcOrd="0" destOrd="0" presId="urn:microsoft.com/office/officeart/2008/layout/AlternatingHexagons"/>
    <dgm:cxn modelId="{06D599D4-2929-4372-886E-EDFC0CA64A84}" type="presParOf" srcId="{5922B377-B1E8-4B81-BE12-F5C4A42C52DE}" destId="{79F19FD1-5CCA-43B7-935D-04DDA07A693E}" srcOrd="1" destOrd="0" presId="urn:microsoft.com/office/officeart/2008/layout/AlternatingHexagons"/>
    <dgm:cxn modelId="{3DEE3FF9-140A-4929-8D89-2A7ED9096194}" type="presParOf" srcId="{5922B377-B1E8-4B81-BE12-F5C4A42C52DE}" destId="{D738550B-30CA-4C81-84CD-E8BDE5B83B52}" srcOrd="2" destOrd="0" presId="urn:microsoft.com/office/officeart/2008/layout/AlternatingHexagons"/>
    <dgm:cxn modelId="{E08F7C29-F26C-4998-BFF9-D61DF672C39C}" type="presParOf" srcId="{5922B377-B1E8-4B81-BE12-F5C4A42C52DE}" destId="{5577F783-B60C-46D2-ABB5-18EE4062768F}" srcOrd="3" destOrd="0" presId="urn:microsoft.com/office/officeart/2008/layout/AlternatingHexagons"/>
    <dgm:cxn modelId="{B46E37DE-47C8-41A8-A8E3-FA282D092285}" type="presParOf" srcId="{5922B377-B1E8-4B81-BE12-F5C4A42C52DE}" destId="{C09550F4-B03C-46C9-BEE9-83A417049431}" srcOrd="4" destOrd="0" presId="urn:microsoft.com/office/officeart/2008/layout/AlternatingHexagons"/>
    <dgm:cxn modelId="{F474EA04-697B-4AC8-AB6D-19F10B80B6F9}" type="presParOf" srcId="{707B0156-37DC-476B-9998-20B58ED00D51}" destId="{4B00358B-D2CE-4E4B-A0E1-CDA4B0627DD7}" srcOrd="5" destOrd="0" presId="urn:microsoft.com/office/officeart/2008/layout/AlternatingHexagons"/>
    <dgm:cxn modelId="{1696A5E4-B604-4BC6-A9C2-56A9511917E4}" type="presParOf" srcId="{707B0156-37DC-476B-9998-20B58ED00D51}" destId="{E0433861-A94B-4AEF-9EF3-122B67DF4256}" srcOrd="6" destOrd="0" presId="urn:microsoft.com/office/officeart/2008/layout/AlternatingHexagons"/>
    <dgm:cxn modelId="{0ECAA39F-953F-40EC-BBD3-02761014757A}" type="presParOf" srcId="{E0433861-A94B-4AEF-9EF3-122B67DF4256}" destId="{146BEB77-F880-4215-99D5-F310DD2DA224}" srcOrd="0" destOrd="0" presId="urn:microsoft.com/office/officeart/2008/layout/AlternatingHexagons"/>
    <dgm:cxn modelId="{8867379E-FFB0-41BB-A833-AB6147A541A5}" type="presParOf" srcId="{E0433861-A94B-4AEF-9EF3-122B67DF4256}" destId="{29DB9279-5624-4971-B7D6-18E9E08DB91D}" srcOrd="1" destOrd="0" presId="urn:microsoft.com/office/officeart/2008/layout/AlternatingHexagons"/>
    <dgm:cxn modelId="{17F8F95B-E94D-43AE-BB4F-FDE9268B2617}" type="presParOf" srcId="{E0433861-A94B-4AEF-9EF3-122B67DF4256}" destId="{B57A6CBE-5671-4CFF-952E-13CB36FFCBC7}" srcOrd="2" destOrd="0" presId="urn:microsoft.com/office/officeart/2008/layout/AlternatingHexagons"/>
    <dgm:cxn modelId="{86F1DF3B-DE60-4447-A823-B9DF2AB890AD}" type="presParOf" srcId="{E0433861-A94B-4AEF-9EF3-122B67DF4256}" destId="{E5393802-D233-4C62-8DB2-88B17896A807}" srcOrd="3" destOrd="0" presId="urn:microsoft.com/office/officeart/2008/layout/AlternatingHexagons"/>
    <dgm:cxn modelId="{5B60924B-A23A-4CA8-9F87-00279A9005BD}" type="presParOf" srcId="{E0433861-A94B-4AEF-9EF3-122B67DF4256}" destId="{BA2CD509-FFE7-4C3C-BDE7-A7813F4CC07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D1334-8F29-46B7-A9B3-C9C19BD8F96E}">
      <dsp:nvSpPr>
        <dsp:cNvPr id="0" name=""/>
        <dsp:cNvSpPr/>
      </dsp:nvSpPr>
      <dsp:spPr>
        <a:xfrm>
          <a:off x="4265732" y="1220841"/>
          <a:ext cx="3000375" cy="633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170"/>
              </a:lnTo>
              <a:lnTo>
                <a:pt x="3000375" y="377170"/>
              </a:lnTo>
              <a:lnTo>
                <a:pt x="3000375" y="6335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23C66-8ADE-4159-A3E7-3FD318E77398}">
      <dsp:nvSpPr>
        <dsp:cNvPr id="0" name=""/>
        <dsp:cNvSpPr/>
      </dsp:nvSpPr>
      <dsp:spPr>
        <a:xfrm>
          <a:off x="4220012" y="1220841"/>
          <a:ext cx="91440" cy="21990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2655"/>
              </a:lnTo>
              <a:lnTo>
                <a:pt x="46867" y="1942655"/>
              </a:lnTo>
              <a:lnTo>
                <a:pt x="46867" y="2199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B2FD7-6CEA-4E09-B4A0-DCEECB86B354}">
      <dsp:nvSpPr>
        <dsp:cNvPr id="0" name=""/>
        <dsp:cNvSpPr/>
      </dsp:nvSpPr>
      <dsp:spPr>
        <a:xfrm>
          <a:off x="1220844" y="1220841"/>
          <a:ext cx="3044887" cy="672467"/>
        </a:xfrm>
        <a:custGeom>
          <a:avLst/>
          <a:gdLst/>
          <a:ahLst/>
          <a:cxnLst/>
          <a:rect l="0" t="0" r="0" b="0"/>
          <a:pathLst>
            <a:path>
              <a:moveTo>
                <a:pt x="3044887" y="0"/>
              </a:moveTo>
              <a:lnTo>
                <a:pt x="3044887" y="416091"/>
              </a:lnTo>
              <a:lnTo>
                <a:pt x="0" y="416091"/>
              </a:lnTo>
              <a:lnTo>
                <a:pt x="0" y="672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DE9D2-56B0-4658-A055-9B716344DBF2}">
      <dsp:nvSpPr>
        <dsp:cNvPr id="0" name=""/>
        <dsp:cNvSpPr/>
      </dsp:nvSpPr>
      <dsp:spPr>
        <a:xfrm>
          <a:off x="1201823" y="0"/>
          <a:ext cx="6127816" cy="1220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Общо подписани са </a:t>
          </a:r>
          <a:r>
            <a:rPr lang="en-US" sz="2200" kern="1200" dirty="0" smtClean="0"/>
            <a:t>350</a:t>
          </a:r>
          <a:r>
            <a:rPr lang="bg-BG" sz="2200" b="1" kern="1200" dirty="0" smtClean="0"/>
            <a:t> </a:t>
          </a:r>
          <a:r>
            <a:rPr lang="bg-BG" sz="2200" b="1" kern="1200" dirty="0" smtClean="0"/>
            <a:t>договора</a:t>
          </a:r>
          <a:r>
            <a:rPr lang="bg-BG" sz="2200" kern="1200" dirty="0" smtClean="0"/>
            <a:t> </a:t>
          </a:r>
          <a:r>
            <a:rPr lang="bg-BG" sz="2200" kern="1200" dirty="0" smtClean="0"/>
            <a:t>(</a:t>
          </a:r>
          <a:r>
            <a:rPr lang="en-US" sz="2200" b="1" kern="1200" dirty="0" smtClean="0"/>
            <a:t>19</a:t>
          </a:r>
          <a:r>
            <a:rPr lang="bg-BG" sz="2200" b="1" kern="1200" dirty="0" smtClean="0"/>
            <a:t>.</a:t>
          </a:r>
          <a:r>
            <a:rPr lang="en-US" sz="2200" b="1" kern="1200" dirty="0" smtClean="0"/>
            <a:t>10</a:t>
          </a:r>
          <a:r>
            <a:rPr lang="bg-BG" sz="2200" b="1" kern="1200" dirty="0" smtClean="0"/>
            <a:t>% </a:t>
          </a:r>
          <a:r>
            <a:rPr lang="bg-BG" sz="2200" kern="1200" dirty="0" smtClean="0"/>
            <a:t>от всички подписани по ОПИК)</a:t>
          </a:r>
          <a:endParaRPr lang="bg-BG" sz="2200" kern="1200" dirty="0"/>
        </a:p>
      </dsp:txBody>
      <dsp:txXfrm>
        <a:off x="1201823" y="0"/>
        <a:ext cx="6127816" cy="1220841"/>
      </dsp:txXfrm>
    </dsp:sp>
    <dsp:sp modelId="{3E047FAA-3474-488A-BB36-255F8E095367}">
      <dsp:nvSpPr>
        <dsp:cNvPr id="0" name=""/>
        <dsp:cNvSpPr/>
      </dsp:nvSpPr>
      <dsp:spPr>
        <a:xfrm>
          <a:off x="3" y="1893308"/>
          <a:ext cx="2441682" cy="2859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В изпълнение </a:t>
          </a:r>
          <a:r>
            <a:rPr lang="en-US" sz="2200" kern="1200" dirty="0" smtClean="0"/>
            <a:t>230</a:t>
          </a:r>
          <a:r>
            <a:rPr lang="bg-BG" sz="2200" kern="1200" dirty="0" smtClean="0"/>
            <a:t> </a:t>
          </a:r>
          <a:r>
            <a:rPr lang="bg-BG" sz="2200" kern="1200" dirty="0" smtClean="0"/>
            <a:t>договора с бюджет от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96</a:t>
          </a:r>
          <a:r>
            <a:rPr lang="bg-BG" sz="2200" kern="1200" dirty="0" smtClean="0"/>
            <a:t> </a:t>
          </a:r>
          <a:r>
            <a:rPr lang="en-US" sz="2200" kern="1200" dirty="0" smtClean="0"/>
            <a:t>300 724</a:t>
          </a:r>
          <a:r>
            <a:rPr lang="bg-BG" sz="2200" kern="1200" dirty="0" smtClean="0"/>
            <a:t> </a:t>
          </a:r>
          <a:r>
            <a:rPr lang="bg-BG" sz="2200" kern="1200" dirty="0" smtClean="0"/>
            <a:t>лв.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(</a:t>
          </a:r>
          <a:r>
            <a:rPr lang="en-US" sz="2200" kern="1200" dirty="0" smtClean="0"/>
            <a:t>17</a:t>
          </a:r>
          <a:r>
            <a:rPr lang="bg-BG" sz="2200" kern="1200" dirty="0" smtClean="0"/>
            <a:t> </a:t>
          </a:r>
          <a:r>
            <a:rPr lang="en-US" sz="2200" kern="1200" dirty="0" smtClean="0"/>
            <a:t>059</a:t>
          </a:r>
          <a:r>
            <a:rPr lang="bg-BG" sz="2200" kern="1200" dirty="0" smtClean="0"/>
            <a:t> 6</a:t>
          </a:r>
          <a:r>
            <a:rPr lang="en-US" sz="2200" kern="1200" dirty="0" smtClean="0"/>
            <a:t>54</a:t>
          </a:r>
          <a:r>
            <a:rPr lang="bg-BG" sz="2200" kern="1200" dirty="0" smtClean="0"/>
            <a:t> </a:t>
          </a:r>
          <a:r>
            <a:rPr lang="bg-BG" sz="2200" kern="1200" dirty="0" smtClean="0"/>
            <a:t>лв. вече извършени плащания по тях)</a:t>
          </a:r>
          <a:endParaRPr lang="bg-BG" sz="2200" kern="1200" dirty="0"/>
        </a:p>
      </dsp:txBody>
      <dsp:txXfrm>
        <a:off x="3" y="1893308"/>
        <a:ext cx="2441682" cy="2859283"/>
      </dsp:txXfrm>
    </dsp:sp>
    <dsp:sp modelId="{51461F1C-8032-451D-9414-008EB8F23873}">
      <dsp:nvSpPr>
        <dsp:cNvPr id="0" name=""/>
        <dsp:cNvSpPr/>
      </dsp:nvSpPr>
      <dsp:spPr>
        <a:xfrm>
          <a:off x="2973239" y="3419872"/>
          <a:ext cx="2587279" cy="792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Прекратени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са 11 договора</a:t>
          </a:r>
          <a:endParaRPr lang="bg-BG" sz="2200" kern="1200" dirty="0"/>
        </a:p>
      </dsp:txBody>
      <dsp:txXfrm>
        <a:off x="2973239" y="3419872"/>
        <a:ext cx="2587279" cy="792093"/>
      </dsp:txXfrm>
    </dsp:sp>
    <dsp:sp modelId="{EDFA1543-D862-40C7-A20A-8649F4205DB8}">
      <dsp:nvSpPr>
        <dsp:cNvPr id="0" name=""/>
        <dsp:cNvSpPr/>
      </dsp:nvSpPr>
      <dsp:spPr>
        <a:xfrm>
          <a:off x="6045266" y="1854388"/>
          <a:ext cx="2441682" cy="2501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Успешно приключили </a:t>
          </a:r>
          <a:r>
            <a:rPr lang="en-US" sz="2200" kern="1200" dirty="0" smtClean="0"/>
            <a:t>109</a:t>
          </a:r>
          <a:r>
            <a:rPr lang="bg-BG" sz="2200" kern="1200" dirty="0" smtClean="0"/>
            <a:t> </a:t>
          </a:r>
          <a:r>
            <a:rPr lang="bg-BG" sz="2200" kern="1200" dirty="0" smtClean="0"/>
            <a:t>договора с извършени плащания по тях </a:t>
          </a:r>
          <a:r>
            <a:rPr lang="bg-BG" sz="2200" kern="1200" dirty="0" smtClean="0"/>
            <a:t>от</a:t>
          </a:r>
          <a:r>
            <a:rPr lang="en-US" sz="2200" kern="1200" dirty="0" smtClean="0"/>
            <a:t> 47</a:t>
          </a:r>
          <a:r>
            <a:rPr lang="bg-BG" sz="2200" kern="1200" dirty="0" smtClean="0"/>
            <a:t> </a:t>
          </a:r>
          <a:r>
            <a:rPr lang="en-US" sz="2200" kern="1200" dirty="0" smtClean="0"/>
            <a:t>202</a:t>
          </a:r>
          <a:r>
            <a:rPr lang="bg-BG" sz="2200" kern="1200" dirty="0" smtClean="0"/>
            <a:t> </a:t>
          </a:r>
          <a:r>
            <a:rPr lang="en-US" sz="2200" kern="1200" dirty="0" smtClean="0"/>
            <a:t>652</a:t>
          </a:r>
          <a:r>
            <a:rPr lang="bg-BG" sz="2200" kern="1200" dirty="0" smtClean="0"/>
            <a:t> </a:t>
          </a:r>
          <a:r>
            <a:rPr lang="bg-BG" sz="2200" kern="1200" dirty="0" smtClean="0"/>
            <a:t>лв. </a:t>
          </a:r>
          <a:endParaRPr lang="bg-BG" sz="2200" kern="1200" dirty="0"/>
        </a:p>
      </dsp:txBody>
      <dsp:txXfrm>
        <a:off x="6045266" y="1854388"/>
        <a:ext cx="2441682" cy="250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018B-7835-4CED-BAA7-6B5364C0B1E6}">
      <dsp:nvSpPr>
        <dsp:cNvPr id="0" name=""/>
        <dsp:cNvSpPr/>
      </dsp:nvSpPr>
      <dsp:spPr>
        <a:xfrm>
          <a:off x="0" y="0"/>
          <a:ext cx="1716658" cy="660001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Фонд за ускоряване и начално финансиране</a:t>
          </a:r>
          <a:endParaRPr lang="en-GB" sz="1100" b="1" kern="1200" dirty="0"/>
        </a:p>
      </dsp:txBody>
      <dsp:txXfrm>
        <a:off x="32219" y="32219"/>
        <a:ext cx="1652220" cy="595563"/>
      </dsp:txXfrm>
    </dsp:sp>
    <dsp:sp modelId="{0DA3F41F-884C-497D-A73B-490B4B3FA7CC}">
      <dsp:nvSpPr>
        <dsp:cNvPr id="0" name=""/>
        <dsp:cNvSpPr/>
      </dsp:nvSpPr>
      <dsp:spPr>
        <a:xfrm>
          <a:off x="0" y="1493444"/>
          <a:ext cx="1716658" cy="66000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Фонд Мецанин</a:t>
          </a:r>
          <a:endParaRPr lang="en-GB" sz="1100" b="1" kern="1200" dirty="0"/>
        </a:p>
      </dsp:txBody>
      <dsp:txXfrm>
        <a:off x="32219" y="1525663"/>
        <a:ext cx="1652220" cy="595563"/>
      </dsp:txXfrm>
    </dsp:sp>
    <dsp:sp modelId="{F7FA9C95-B252-4E46-AF6F-8D5A858F517C}">
      <dsp:nvSpPr>
        <dsp:cNvPr id="0" name=""/>
        <dsp:cNvSpPr/>
      </dsp:nvSpPr>
      <dsp:spPr>
        <a:xfrm>
          <a:off x="0" y="746909"/>
          <a:ext cx="1716658" cy="66000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Фонд за рисков капитал</a:t>
          </a:r>
          <a:endParaRPr lang="en-GB" sz="1100" b="1" kern="1200" dirty="0"/>
        </a:p>
      </dsp:txBody>
      <dsp:txXfrm>
        <a:off x="32219" y="779128"/>
        <a:ext cx="1652220" cy="595563"/>
      </dsp:txXfrm>
    </dsp:sp>
    <dsp:sp modelId="{867D03D9-4974-40F9-8AF2-E112CFA8F1A3}">
      <dsp:nvSpPr>
        <dsp:cNvPr id="0" name=""/>
        <dsp:cNvSpPr/>
      </dsp:nvSpPr>
      <dsp:spPr>
        <a:xfrm>
          <a:off x="0" y="2246636"/>
          <a:ext cx="1716658" cy="66000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Фонд за технологичен трансфер</a:t>
          </a:r>
          <a:endParaRPr lang="en-GB" sz="1100" b="1" kern="1200" dirty="0"/>
        </a:p>
      </dsp:txBody>
      <dsp:txXfrm>
        <a:off x="32219" y="2278855"/>
        <a:ext cx="1652220" cy="59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AB492-148B-4376-9B56-E5CF223728EB}">
      <dsp:nvSpPr>
        <dsp:cNvPr id="0" name=""/>
        <dsp:cNvSpPr/>
      </dsp:nvSpPr>
      <dsp:spPr>
        <a:xfrm>
          <a:off x="6517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1995E9C-6EA8-46A3-9CD6-3B2F26E66524}">
      <dsp:nvSpPr>
        <dsp:cNvPr id="0" name=""/>
        <dsp:cNvSpPr/>
      </dsp:nvSpPr>
      <dsp:spPr>
        <a:xfrm>
          <a:off x="103915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Структуриране</a:t>
          </a:r>
          <a:endParaRPr lang="en-GB" sz="1100" b="1" kern="1200" dirty="0"/>
        </a:p>
      </dsp:txBody>
      <dsp:txXfrm>
        <a:off x="120218" y="765081"/>
        <a:ext cx="843975" cy="524023"/>
      </dsp:txXfrm>
    </dsp:sp>
    <dsp:sp modelId="{102D0B0E-C036-4729-BFEC-C3E895A3C189}">
      <dsp:nvSpPr>
        <dsp:cNvPr id="0" name=""/>
        <dsp:cNvSpPr/>
      </dsp:nvSpPr>
      <dsp:spPr>
        <a:xfrm>
          <a:off x="1077895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C478FEE-3252-4186-A9AA-15215506767E}">
      <dsp:nvSpPr>
        <dsp:cNvPr id="0" name=""/>
        <dsp:cNvSpPr/>
      </dsp:nvSpPr>
      <dsp:spPr>
        <a:xfrm>
          <a:off x="1175293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Пазарни консултации</a:t>
          </a:r>
          <a:endParaRPr lang="en-GB" sz="900" b="1" kern="1200" dirty="0"/>
        </a:p>
      </dsp:txBody>
      <dsp:txXfrm>
        <a:off x="1191596" y="765081"/>
        <a:ext cx="843975" cy="524023"/>
      </dsp:txXfrm>
    </dsp:sp>
    <dsp:sp modelId="{FA1BD839-FA28-4373-9185-E072C6BFB515}">
      <dsp:nvSpPr>
        <dsp:cNvPr id="0" name=""/>
        <dsp:cNvSpPr/>
      </dsp:nvSpPr>
      <dsp:spPr>
        <a:xfrm>
          <a:off x="2149272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291C860D-6E50-4133-ACAB-3975DD963512}">
      <dsp:nvSpPr>
        <dsp:cNvPr id="0" name=""/>
        <dsp:cNvSpPr/>
      </dsp:nvSpPr>
      <dsp:spPr>
        <a:xfrm>
          <a:off x="2246670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Подготовка на тръжна документация</a:t>
          </a:r>
          <a:endParaRPr lang="en-GB" sz="900" b="1" kern="1200" dirty="0"/>
        </a:p>
      </dsp:txBody>
      <dsp:txXfrm>
        <a:off x="2262973" y="765081"/>
        <a:ext cx="843975" cy="524023"/>
      </dsp:txXfrm>
    </dsp:sp>
    <dsp:sp modelId="{D3A1C240-7C08-4614-82A9-8F7013796572}">
      <dsp:nvSpPr>
        <dsp:cNvPr id="0" name=""/>
        <dsp:cNvSpPr/>
      </dsp:nvSpPr>
      <dsp:spPr>
        <a:xfrm>
          <a:off x="3220650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9437DEC5-D8C2-46EB-80C4-089CD4D965AE}">
      <dsp:nvSpPr>
        <dsp:cNvPr id="0" name=""/>
        <dsp:cNvSpPr/>
      </dsp:nvSpPr>
      <dsp:spPr>
        <a:xfrm>
          <a:off x="3318048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Стартиране на процедурата</a:t>
          </a:r>
          <a:endParaRPr lang="en-GB" sz="900" b="1" kern="1200" dirty="0"/>
        </a:p>
      </dsp:txBody>
      <dsp:txXfrm>
        <a:off x="3334351" y="765081"/>
        <a:ext cx="843975" cy="524023"/>
      </dsp:txXfrm>
    </dsp:sp>
    <dsp:sp modelId="{9F9D670E-CA51-4859-8DF7-0E44FA4CC793}">
      <dsp:nvSpPr>
        <dsp:cNvPr id="0" name=""/>
        <dsp:cNvSpPr/>
      </dsp:nvSpPr>
      <dsp:spPr>
        <a:xfrm>
          <a:off x="4292028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1D389FF-07D1-41E3-B4DF-348728F1FD26}">
      <dsp:nvSpPr>
        <dsp:cNvPr id="0" name=""/>
        <dsp:cNvSpPr/>
      </dsp:nvSpPr>
      <dsp:spPr>
        <a:xfrm>
          <a:off x="4389426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Подаване на документи и първоначален подбор</a:t>
          </a:r>
          <a:endParaRPr lang="en-GB" sz="900" b="1" kern="1200" dirty="0"/>
        </a:p>
      </dsp:txBody>
      <dsp:txXfrm>
        <a:off x="4405729" y="765081"/>
        <a:ext cx="843975" cy="524023"/>
      </dsp:txXfrm>
    </dsp:sp>
    <dsp:sp modelId="{AABEC3B6-114F-451A-96BB-5D8F94333A22}">
      <dsp:nvSpPr>
        <dsp:cNvPr id="0" name=""/>
        <dsp:cNvSpPr/>
      </dsp:nvSpPr>
      <dsp:spPr>
        <a:xfrm>
          <a:off x="5363406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3553F6B8-CE8A-47B8-B02B-7960C45332A9}">
      <dsp:nvSpPr>
        <dsp:cNvPr id="0" name=""/>
        <dsp:cNvSpPr/>
      </dsp:nvSpPr>
      <dsp:spPr>
        <a:xfrm>
          <a:off x="5460804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Подаване на оферти. Преговори и оценка</a:t>
          </a:r>
          <a:endParaRPr lang="en-GB" sz="900" b="1" kern="1200" dirty="0"/>
        </a:p>
      </dsp:txBody>
      <dsp:txXfrm>
        <a:off x="5477107" y="765081"/>
        <a:ext cx="843975" cy="524023"/>
      </dsp:txXfrm>
    </dsp:sp>
    <dsp:sp modelId="{D9CDCECD-BE55-44F4-8B0C-DC0BDC7E1F51}">
      <dsp:nvSpPr>
        <dsp:cNvPr id="0" name=""/>
        <dsp:cNvSpPr/>
      </dsp:nvSpPr>
      <dsp:spPr>
        <a:xfrm>
          <a:off x="6434783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A37777C5-C59E-4087-AAF5-774A4E963298}">
      <dsp:nvSpPr>
        <dsp:cNvPr id="0" name=""/>
        <dsp:cNvSpPr/>
      </dsp:nvSpPr>
      <dsp:spPr>
        <a:xfrm>
          <a:off x="6532181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Финални оферти и определяне на изпълнител </a:t>
          </a:r>
          <a:endParaRPr lang="en-GB" sz="900" b="1" kern="1200" dirty="0"/>
        </a:p>
      </dsp:txBody>
      <dsp:txXfrm>
        <a:off x="6548484" y="765081"/>
        <a:ext cx="843975" cy="524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BEF4D-6E2E-4B2F-A605-9801E7693FA5}">
      <dsp:nvSpPr>
        <dsp:cNvPr id="0" name=""/>
        <dsp:cNvSpPr/>
      </dsp:nvSpPr>
      <dsp:spPr>
        <a:xfrm>
          <a:off x="3913180" y="1576502"/>
          <a:ext cx="1926836" cy="1926836"/>
        </a:xfrm>
        <a:prstGeom prst="gear9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Пазарен тест</a:t>
          </a:r>
          <a:endParaRPr lang="en-US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00560" y="2027854"/>
        <a:ext cx="1152076" cy="990434"/>
      </dsp:txXfrm>
    </dsp:sp>
    <dsp:sp modelId="{7D74A402-5BF5-413E-8813-D4BF9C3F61B0}">
      <dsp:nvSpPr>
        <dsp:cNvPr id="0" name=""/>
        <dsp:cNvSpPr/>
      </dsp:nvSpPr>
      <dsp:spPr>
        <a:xfrm>
          <a:off x="2792111" y="1121068"/>
          <a:ext cx="1401335" cy="1401335"/>
        </a:xfrm>
        <a:prstGeom prst="gear6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Изготвяне на документа-</a:t>
          </a:r>
          <a:r>
            <a:rPr lang="bg-BG" sz="900" b="1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ция</a:t>
          </a: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9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44901" y="1475991"/>
        <a:ext cx="695755" cy="691489"/>
      </dsp:txXfrm>
    </dsp:sp>
    <dsp:sp modelId="{8FB379B0-292F-4260-B39B-5F053F0F4A52}">
      <dsp:nvSpPr>
        <dsp:cNvPr id="0" name=""/>
        <dsp:cNvSpPr/>
      </dsp:nvSpPr>
      <dsp:spPr>
        <a:xfrm rot="20700000">
          <a:off x="3577002" y="154289"/>
          <a:ext cx="1373022" cy="1373022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Проучване на пазара</a:t>
          </a:r>
          <a:endParaRPr lang="en-US" sz="9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20700000">
        <a:off x="3878146" y="455434"/>
        <a:ext cx="770734" cy="770734"/>
      </dsp:txXfrm>
    </dsp:sp>
    <dsp:sp modelId="{BB2C9193-082E-4EAC-AB0E-7B5159B95358}">
      <dsp:nvSpPr>
        <dsp:cNvPr id="0" name=""/>
        <dsp:cNvSpPr/>
      </dsp:nvSpPr>
      <dsp:spPr>
        <a:xfrm>
          <a:off x="3757581" y="1289952"/>
          <a:ext cx="2466350" cy="2466350"/>
        </a:xfrm>
        <a:prstGeom prst="circularArrow">
          <a:avLst>
            <a:gd name="adj1" fmla="val 4688"/>
            <a:gd name="adj2" fmla="val 299029"/>
            <a:gd name="adj3" fmla="val 2497195"/>
            <a:gd name="adj4" fmla="val 15902764"/>
            <a:gd name="adj5" fmla="val 5469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7B547-862B-47D0-A5DC-B64ECD89AF09}">
      <dsp:nvSpPr>
        <dsp:cNvPr id="0" name=""/>
        <dsp:cNvSpPr/>
      </dsp:nvSpPr>
      <dsp:spPr>
        <a:xfrm>
          <a:off x="2543937" y="813971"/>
          <a:ext cx="1791957" cy="17919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82244-C29B-4D1A-A6AC-3E2CFF29FDE6}">
      <dsp:nvSpPr>
        <dsp:cNvPr id="0" name=""/>
        <dsp:cNvSpPr/>
      </dsp:nvSpPr>
      <dsp:spPr>
        <a:xfrm>
          <a:off x="3259408" y="-143488"/>
          <a:ext cx="1932091" cy="19320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28932-2FD0-424F-8726-72B8F43222DE}">
      <dsp:nvSpPr>
        <dsp:cNvPr id="0" name=""/>
        <dsp:cNvSpPr/>
      </dsp:nvSpPr>
      <dsp:spPr>
        <a:xfrm rot="5400000">
          <a:off x="1820461" y="103"/>
          <a:ext cx="2769201" cy="276899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8E638-EC32-42BB-8F66-1E76D7786C13}">
      <dsp:nvSpPr>
        <dsp:cNvPr id="0" name=""/>
        <dsp:cNvSpPr/>
      </dsp:nvSpPr>
      <dsp:spPr>
        <a:xfrm rot="16200000">
          <a:off x="4670368" y="103"/>
          <a:ext cx="2769201" cy="276899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4258C-0D53-4EA7-8EE9-A9A474D9D015}">
      <dsp:nvSpPr>
        <dsp:cNvPr id="0" name=""/>
        <dsp:cNvSpPr/>
      </dsp:nvSpPr>
      <dsp:spPr>
        <a:xfrm>
          <a:off x="4998053" y="2405479"/>
          <a:ext cx="2102592" cy="55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4998053" y="2405479"/>
        <a:ext cx="2102592" cy="554017"/>
      </dsp:txXfrm>
    </dsp:sp>
    <dsp:sp modelId="{36353A8C-1380-4FD9-81FA-AA0A9B159E51}">
      <dsp:nvSpPr>
        <dsp:cNvPr id="0" name=""/>
        <dsp:cNvSpPr/>
      </dsp:nvSpPr>
      <dsp:spPr>
        <a:xfrm>
          <a:off x="1952622" y="190021"/>
          <a:ext cx="1066317" cy="98436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Експерти по индустрии</a:t>
          </a:r>
          <a:endParaRPr lang="en-US" sz="9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08781" y="334178"/>
        <a:ext cx="753999" cy="696053"/>
      </dsp:txXfrm>
    </dsp:sp>
    <dsp:sp modelId="{2233EF14-B896-4753-B9DE-52A1F179C2D9}">
      <dsp:nvSpPr>
        <dsp:cNvPr id="0" name=""/>
        <dsp:cNvSpPr/>
      </dsp:nvSpPr>
      <dsp:spPr>
        <a:xfrm>
          <a:off x="2638489" y="1272565"/>
          <a:ext cx="233111" cy="233141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391AB7-CC72-4B9A-B167-96784029C8C4}">
      <dsp:nvSpPr>
        <dsp:cNvPr id="0" name=""/>
        <dsp:cNvSpPr/>
      </dsp:nvSpPr>
      <dsp:spPr>
        <a:xfrm>
          <a:off x="3494144" y="268377"/>
          <a:ext cx="233111" cy="233141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91FCD8-0690-49FD-96FA-ABD043855D1F}">
      <dsp:nvSpPr>
        <dsp:cNvPr id="0" name=""/>
        <dsp:cNvSpPr/>
      </dsp:nvSpPr>
      <dsp:spPr>
        <a:xfrm>
          <a:off x="3168863" y="521223"/>
          <a:ext cx="1116780" cy="1057128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Лаборатории</a:t>
          </a:r>
          <a:endParaRPr lang="en-US" sz="700" b="1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2412" y="676036"/>
        <a:ext cx="789682" cy="747502"/>
      </dsp:txXfrm>
    </dsp:sp>
    <dsp:sp modelId="{94AE8492-5533-4349-9F04-0F466A9F2D9A}">
      <dsp:nvSpPr>
        <dsp:cNvPr id="0" name=""/>
        <dsp:cNvSpPr/>
      </dsp:nvSpPr>
      <dsp:spPr>
        <a:xfrm>
          <a:off x="4064248" y="1442740"/>
          <a:ext cx="233111" cy="233141"/>
        </a:xfrm>
        <a:prstGeom prst="ellipse">
          <a:avLst/>
        </a:prstGeom>
        <a:solidFill>
          <a:schemeClr val="tx2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FDA4FB-91A7-4CB2-BE8D-C3DD34C05575}">
      <dsp:nvSpPr>
        <dsp:cNvPr id="0" name=""/>
        <dsp:cNvSpPr/>
      </dsp:nvSpPr>
      <dsp:spPr>
        <a:xfrm>
          <a:off x="2283614" y="1510110"/>
          <a:ext cx="945199" cy="971704"/>
        </a:xfrm>
        <a:prstGeom prst="ellipse">
          <a:avLst/>
        </a:prstGeom>
        <a:solidFill>
          <a:schemeClr val="accent2">
            <a:lumMod val="5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Компании</a:t>
          </a:r>
          <a:endParaRPr lang="en-US" sz="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22035" y="1652413"/>
        <a:ext cx="668357" cy="687098"/>
      </dsp:txXfrm>
    </dsp:sp>
    <dsp:sp modelId="{85FE6D46-9EC5-446F-8178-0D4EA17660DC}">
      <dsp:nvSpPr>
        <dsp:cNvPr id="0" name=""/>
        <dsp:cNvSpPr/>
      </dsp:nvSpPr>
      <dsp:spPr>
        <a:xfrm>
          <a:off x="3249723" y="1522991"/>
          <a:ext cx="815888" cy="815893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9207" y="1642476"/>
        <a:ext cx="576920" cy="576923"/>
      </dsp:txXfrm>
    </dsp:sp>
    <dsp:sp modelId="{507A3D48-4290-41A5-8C51-BBA8AC81B947}">
      <dsp:nvSpPr>
        <dsp:cNvPr id="0" name=""/>
        <dsp:cNvSpPr/>
      </dsp:nvSpPr>
      <dsp:spPr>
        <a:xfrm>
          <a:off x="2976266" y="1217006"/>
          <a:ext cx="400732" cy="40064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E316E9-4EA5-43F2-8496-2DACE9060056}">
      <dsp:nvSpPr>
        <dsp:cNvPr id="0" name=""/>
        <dsp:cNvSpPr/>
      </dsp:nvSpPr>
      <dsp:spPr>
        <a:xfrm>
          <a:off x="2376726" y="1421956"/>
          <a:ext cx="175223" cy="175113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9981AE-BAB2-4EB7-9928-9351B65AA848}">
      <dsp:nvSpPr>
        <dsp:cNvPr id="0" name=""/>
        <dsp:cNvSpPr/>
      </dsp:nvSpPr>
      <dsp:spPr>
        <a:xfrm>
          <a:off x="2340875" y="2405479"/>
          <a:ext cx="2102592" cy="55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2340875" y="2405479"/>
        <a:ext cx="2102592" cy="554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077D3-5FEB-4C07-8468-98B5D0814FDA}">
      <dsp:nvSpPr>
        <dsp:cNvPr id="0" name=""/>
        <dsp:cNvSpPr/>
      </dsp:nvSpPr>
      <dsp:spPr>
        <a:xfrm rot="5400000">
          <a:off x="2101176" y="54589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ИКТ</a:t>
          </a:r>
          <a:endParaRPr lang="en-US" sz="20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264228" y="128430"/>
        <a:ext cx="486820" cy="559562"/>
      </dsp:txXfrm>
    </dsp:sp>
    <dsp:sp modelId="{496E5E9C-6D73-40C9-8320-6BE7D7B94C27}">
      <dsp:nvSpPr>
        <dsp:cNvPr id="0" name=""/>
        <dsp:cNvSpPr/>
      </dsp:nvSpPr>
      <dsp:spPr>
        <a:xfrm>
          <a:off x="2988967" y="162583"/>
          <a:ext cx="907224" cy="48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Нано технологии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8967" y="162583"/>
        <a:ext cx="907224" cy="487754"/>
      </dsp:txXfrm>
    </dsp:sp>
    <dsp:sp modelId="{CA44DF2E-6AF1-4610-A3D0-61D7413A5D47}">
      <dsp:nvSpPr>
        <dsp:cNvPr id="0" name=""/>
        <dsp:cNvSpPr/>
      </dsp:nvSpPr>
      <dsp:spPr>
        <a:xfrm rot="5400000">
          <a:off x="1337352" y="54589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Органи-</a:t>
          </a:r>
          <a:r>
            <a:rPr lang="bg-BG" sz="9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чни</a:t>
          </a: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продукти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500404" y="128430"/>
        <a:ext cx="486820" cy="559562"/>
      </dsp:txXfrm>
    </dsp:sp>
    <dsp:sp modelId="{706776AE-CBAF-4C37-A6AA-0D5B8CC3FC13}">
      <dsp:nvSpPr>
        <dsp:cNvPr id="0" name=""/>
        <dsp:cNvSpPr/>
      </dsp:nvSpPr>
      <dsp:spPr>
        <a:xfrm rot="5400000">
          <a:off x="1717801" y="744600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Здрав</a:t>
          </a:r>
          <a:r>
            <a:rPr lang="en-US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</a:t>
          </a: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опазва</a:t>
          </a:r>
          <a:r>
            <a:rPr lang="en-US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не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880853" y="818441"/>
        <a:ext cx="486820" cy="559562"/>
      </dsp:txXfrm>
    </dsp:sp>
    <dsp:sp modelId="{C54C425A-151E-4118-8768-FDFBC3E8DDC9}">
      <dsp:nvSpPr>
        <dsp:cNvPr id="0" name=""/>
        <dsp:cNvSpPr/>
      </dsp:nvSpPr>
      <dsp:spPr>
        <a:xfrm>
          <a:off x="834637" y="851496"/>
          <a:ext cx="877958" cy="48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Креативни индустрии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34637" y="851496"/>
        <a:ext cx="877958" cy="487754"/>
      </dsp:txXfrm>
    </dsp:sp>
    <dsp:sp modelId="{8E43FBA8-38F1-486B-8100-A727BF5B8919}">
      <dsp:nvSpPr>
        <dsp:cNvPr id="0" name=""/>
        <dsp:cNvSpPr/>
      </dsp:nvSpPr>
      <dsp:spPr>
        <a:xfrm rot="5400000">
          <a:off x="2481625" y="744600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Биотех-нологии</a:t>
          </a:r>
          <a:endParaRPr lang="en-US" sz="3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644677" y="818441"/>
        <a:ext cx="486820" cy="559562"/>
      </dsp:txXfrm>
    </dsp:sp>
    <dsp:sp modelId="{52DE43BA-A68B-4DDF-863F-7E477754C624}">
      <dsp:nvSpPr>
        <dsp:cNvPr id="0" name=""/>
        <dsp:cNvSpPr/>
      </dsp:nvSpPr>
      <dsp:spPr>
        <a:xfrm rot="5400000">
          <a:off x="2101176" y="1434610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Креативни индустрии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264228" y="1508451"/>
        <a:ext cx="486820" cy="559562"/>
      </dsp:txXfrm>
    </dsp:sp>
    <dsp:sp modelId="{79F19FD1-5CCA-43B7-935D-04DDA07A693E}">
      <dsp:nvSpPr>
        <dsp:cNvPr id="0" name=""/>
        <dsp:cNvSpPr/>
      </dsp:nvSpPr>
      <dsp:spPr>
        <a:xfrm>
          <a:off x="2882722" y="1544355"/>
          <a:ext cx="907224" cy="48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550F4-B03C-46C9-BEE9-83A417049431}">
      <dsp:nvSpPr>
        <dsp:cNvPr id="0" name=""/>
        <dsp:cNvSpPr/>
      </dsp:nvSpPr>
      <dsp:spPr>
        <a:xfrm rot="5400000">
          <a:off x="1337352" y="1434610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Меха-</a:t>
          </a:r>
          <a:r>
            <a:rPr lang="bg-BG" sz="9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троника</a:t>
          </a:r>
          <a:endParaRPr lang="en-US" sz="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500404" y="1508451"/>
        <a:ext cx="486820" cy="559562"/>
      </dsp:txXfrm>
    </dsp:sp>
    <dsp:sp modelId="{146BEB77-F880-4215-99D5-F310DD2DA224}">
      <dsp:nvSpPr>
        <dsp:cNvPr id="0" name=""/>
        <dsp:cNvSpPr/>
      </dsp:nvSpPr>
      <dsp:spPr>
        <a:xfrm rot="5400000">
          <a:off x="2476002" y="2119882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Pharma</a:t>
          </a:r>
          <a:endParaRPr lang="en-US" sz="105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639054" y="2193723"/>
        <a:ext cx="486820" cy="559562"/>
      </dsp:txXfrm>
    </dsp:sp>
    <dsp:sp modelId="{29DB9279-5624-4971-B7D6-18E9E08DB91D}">
      <dsp:nvSpPr>
        <dsp:cNvPr id="0" name=""/>
        <dsp:cNvSpPr/>
      </dsp:nvSpPr>
      <dsp:spPr>
        <a:xfrm>
          <a:off x="3671981" y="1544490"/>
          <a:ext cx="715518" cy="48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CD509-FFE7-4C3C-BDE7-A7813F4CC07E}">
      <dsp:nvSpPr>
        <dsp:cNvPr id="0" name=""/>
        <dsp:cNvSpPr/>
      </dsp:nvSpPr>
      <dsp:spPr>
        <a:xfrm rot="5400000">
          <a:off x="2859909" y="1436757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22961" y="1510598"/>
        <a:ext cx="486820" cy="55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A210-18EF-EC43-9E25-C769B6E415FC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C903-1D9D-6C4E-80DE-9E48782A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46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1A57-C378-4D9C-8BC8-9C4A20E431C1}" type="slidenum">
              <a:rPr lang="bg-BG" smtClean="0"/>
              <a:pPr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342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2E4E-8E4D-424F-BD2E-5457FEE0BF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2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9F2C-2761-FA4F-9E64-E09E6068E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5B440-1C2C-7A4F-8FFE-6505C1BF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0C0F-49B1-1E43-8BFF-DE09C63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E76CB-B1DA-714C-B6D6-4CCE073E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6911C-43DF-A748-AC23-1FDC4ABD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F13F-44CA-C74A-B118-F49ED2E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330D8-942B-1148-9BFF-78D102BA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3A61-CA74-7241-8BDF-FDBDA40F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F2C3D-F066-7C4E-AC3A-D22246CF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E4B6A-3016-E14F-86E3-A3B9EAFA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0B01E-B698-504B-9D9B-A4904E2F4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E8895-AECA-0D40-A3B5-087BB188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D449E-4584-5F4B-A63F-6F9D4797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E3AF2-2F61-1840-B7C4-1A175A62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E75AB-4A64-E04F-8AC4-F16AA36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06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4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2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4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4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4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3EFB-2E69-A549-B016-5E6633C8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0ABE-B242-E64A-A56E-4B3ADD86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22C31-894C-3D43-A527-73061CB9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1BF0B-A14E-C54D-9876-0F8843D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F512-14FF-B64A-8582-1DD3C3C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2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9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2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5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4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38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05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1689-E447-B548-9E05-F24D2FED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72C8A-D0E8-774D-A298-50759370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296EF-E252-CA40-9741-0A96D7D6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7639-DEFD-F246-9FDC-3819215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76B15-4C65-B74C-A508-377612B6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4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6/21/2018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44A2-B48F-F646-B1CD-5664770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6538-652F-B94C-9A6B-27D8FDFBF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525CD-D08B-224C-B126-B42A3426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EAA2C-0FCE-E243-A44F-63BBDB98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90E14-2FBF-1643-9F92-0B583319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4EE76-A003-C046-A32B-2EF1FB0A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D594-9191-2342-A528-3E257088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05E7F-55F4-3C47-8102-A56B67E2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45EB1-D745-DA4B-A9E6-B4CE4C8F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1EB80-84CC-204D-B444-B7F7184C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E75A1-CDCB-A940-AF72-DFB6BDA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B16821-A92E-5F45-A4AB-CA07E92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95B1A-26E7-324B-BA7D-4F74A36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4E943-61D7-5448-B780-D816B11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267C-C7EE-F840-8E01-CD576846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A6565-DA26-C942-A2DC-3F6B327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51E03-C7DB-CE41-B8AC-FA06827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E54C1-B1F1-454C-8F7C-2E3370F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012A5-5A07-224B-8055-77576174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85621-5FD9-CA48-B2C7-1F5D6562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B6108-BB3F-1541-B04F-E9F884FF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4DFE-9848-0248-9491-F540ABF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55EB-012B-DA47-AEF7-FB700812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DE448-D558-674A-874D-F5FB01888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DE5E9-F287-0A4D-9E48-9A1EA3A8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E6C3C-143B-D742-A70C-25FAB57E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5BE72-065C-AE44-BBB2-27D73946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7A6E-F283-9746-9F44-BDEF61F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ABA29-3A87-804D-89A7-9DC630E5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98AC0-B3CD-E942-A44A-BAF07662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A5C90-A3A1-014C-A044-49A98351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14DCE-C881-894F-843B-55651D0E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2E1CC-9D57-5843-A12D-21AC3F68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B046A-61B0-1F42-B2CF-05297DA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F5121-5450-064A-AAE6-630DCF8E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92C0-8086-EE4A-A2FE-0699AA1B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2F27-0D6A-0949-882A-DCC650A59689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2D1A4-07EA-CB4F-909D-08592B7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407E1-A42A-2C4A-85AC-7C68EE52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2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6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6/21/2018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12.png"/><Relationship Id="rId4" Type="http://schemas.openxmlformats.org/officeDocument/2006/relationships/tags" Target="../tags/tag16.xml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12.png"/><Relationship Id="rId4" Type="http://schemas.openxmlformats.org/officeDocument/2006/relationships/tags" Target="../tags/tag22.xml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opic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bg-BG" sz="3200" dirty="0" smtClean="0">
                <a:solidFill>
                  <a:srgbClr val="002060"/>
                </a:solidFill>
              </a:rPr>
              <a:t>Напредък в изпълнението на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ОП “Иновации и конкурентоспособност“  </a:t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2014-2020</a:t>
            </a:r>
            <a:endParaRPr lang="bg-BG" sz="32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9350" y="18005"/>
            <a:ext cx="8075413" cy="1972851"/>
            <a:chOff x="773899" y="18005"/>
            <a:chExt cx="8075413" cy="1972851"/>
          </a:xfrm>
        </p:grpSpPr>
        <p:grpSp>
          <p:nvGrpSpPr>
            <p:cNvPr id="4" name="Group 3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1" name="Picture 10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3" name="Picture 12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95534" y="3876587"/>
            <a:ext cx="8568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Съвместно</a:t>
            </a:r>
            <a:r>
              <a:rPr lang="ru-RU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заседание на РСР и РКК на </a:t>
            </a:r>
            <a:r>
              <a:rPr lang="ru-RU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ЮЗР</a:t>
            </a:r>
            <a:endParaRPr lang="ru-RU" sz="2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bg-BG" sz="2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гр. Банско, 21-22 юни</a:t>
            </a:r>
            <a:r>
              <a:rPr lang="ru-RU" sz="2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2018 </a:t>
            </a:r>
            <a:r>
              <a:rPr lang="ru-RU" sz="2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г. </a:t>
            </a:r>
            <a:r>
              <a:rPr lang="ru-RU" sz="2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2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ГД </a:t>
            </a: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„Европейски фондове за конкурентоспособност“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Министерство на икономиката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92BD3-F972-364A-9A6F-D160D5648FE7}"/>
              </a:ext>
            </a:extLst>
          </p:cNvPr>
          <p:cNvSpPr/>
          <p:nvPr/>
        </p:nvSpPr>
        <p:spPr>
          <a:xfrm>
            <a:off x="517685" y="3768167"/>
            <a:ext cx="83246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7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Galia docs\Obshti dokumenti\Лого ОП Инициатива за малки и средни предприятия\BG-abrev\Logo-SMEI-ce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428736"/>
            <a:ext cx="1050194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Galia docs\Obshti dokumenti\Лого ОП Иновации и конкурентоспособност\Logo-BG\logo-bg-ce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1214446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Rcy;&amp;iecy;&amp;zcy;&amp;ucy;&amp;lcy;&amp;tcy;&amp;acy;&amp;tcy; &amp;scy; &amp;icy;&amp;zcy;&amp;ocy;&amp;bcy;&amp;rcy;&amp;acy;&amp;zhcy;&amp;iecy;&amp;ncy;&amp;icy;&amp;iecy; &amp;zcy;&amp;acy; &amp;iecy;&amp;scy; &amp;Lcy;&amp;Ocy;&amp;Gcy;&amp;Ocy; &amp;iecy;&amp;fcy;&amp;rcy;&amp;r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428736"/>
            <a:ext cx="1254861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Rcy;&amp;iecy;&amp;zcy;&amp;ucy;&amp;lcy;&amp;tcy;&amp;acy;&amp;tcy; &amp;scy; &amp;icy;&amp;zcy;&amp;ocy;&amp;bcy;&amp;rcy;&amp;acy;&amp;zhcy;&amp;iecy;&amp;ncy;&amp;icy;&amp;iecy; &amp;zcy;&amp;acy; &amp;dcy;&amp;zhcy;&amp;iecy;&amp;rcy;&amp;iecy;&amp;mcy;&amp;icy; ec &amp;lcy;&amp;ocy;&amp;gcy;&amp;o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357694"/>
            <a:ext cx="118999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Rcy;&amp;iecy;&amp;zcy;&amp;ucy;&amp;lcy;&amp;tcy;&amp;acy;&amp;tcy; &amp;scy; &amp;icy;&amp;zcy;&amp;ocy;&amp;bcy;&amp;rcy;&amp;acy;&amp;zhcy;&amp;iecy;&amp;ncy;&amp;icy;&amp;iecy; &amp;zcy;&amp;acy; &amp;fcy;&amp;ocy;&amp;ncy;&amp;dcy; &amp;ncy;&amp;acy; &amp;fcy;&amp;ocy;&amp;ncy;&amp;dcy;&amp;ocy;&amp;vcy;&amp;iecy; &amp;lcy;&amp;ocy;&amp;gcy;&amp;o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256"/>
            <a:ext cx="128099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if.org/img/eif_logos/eif-logo-basic-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286256"/>
            <a:ext cx="128443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091" y="2967334"/>
            <a:ext cx="675349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bg-BG" sz="2800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Финансови инструменти</a:t>
            </a:r>
          </a:p>
        </p:txBody>
      </p:sp>
    </p:spTree>
    <p:extLst>
      <p:ext uri="{BB962C8B-B14F-4D97-AF65-F5344CB8AC3E}">
        <p14:creationId xmlns:p14="http://schemas.microsoft.com/office/powerpoint/2010/main" val="25858297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3A88D1-878E-414A-AF01-6AB4A455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22994"/>
            <a:ext cx="8560505" cy="48438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Прогнозната обща стойност на рециклираните средства е над 262 млн. евро, като към края на 2017 г. са постъпили около 151 млн. евро. Средствата се изразходват съгласно Инвестиционната стратегия за рециклиран ресурс, одобрена на Инвестиционния борд по 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JEREMIE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: 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1)	JER-009/5 Инструмент за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промотиране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предприемачеството и предоставяне на първоначално финансиране, управляван от </a:t>
            </a:r>
            <a:r>
              <a:rPr lang="bg-BG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LaunchHub</a:t>
            </a: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 одобрено допълнително финансиране от 15 млн. евро;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2)	JER-009/7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Фондoве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съфинансиране, управлявани от: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BlackPeak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Capital – с портфейл от 15 млн. евро и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Empower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Capital – с 8,7 млн. евро;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3)	JER 009/8 Фонд за ранен етап с компонент за начално финансиране, за който ще бъде сключен договор с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BrightCap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Ventures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портфейл от 25 млн. евро (20 млн. от които са JEREMIE рециклиран ресурс).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През 2017 г.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LaunchHub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,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BlackPeak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Capital и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Empower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Capital са осъществили 5 нови и 1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6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последващи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капиталови инвестиции възлизащи на 22,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3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млн. лева.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201478"/>
            <a:ext cx="7531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Рециклиран ресурс от изпълнението на </a:t>
            </a:r>
            <a:r>
              <a:rPr lang="af-ZA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JEREMIE</a:t>
            </a:r>
            <a:endParaRPr lang="en-US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182" y="65548"/>
            <a:ext cx="6267966" cy="319084"/>
          </a:xfrm>
        </p:spPr>
        <p:txBody>
          <a:bodyPr/>
          <a:lstStyle/>
          <a:p>
            <a:r>
              <a:rPr lang="bg-BG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B351E7-76EF-4382-B6C0-7948BEEBF881}"/>
              </a:ext>
            </a:extLst>
          </p:cNvPr>
          <p:cNvGrpSpPr/>
          <p:nvPr/>
        </p:nvGrpSpPr>
        <p:grpSpPr>
          <a:xfrm>
            <a:off x="1278385" y="768682"/>
            <a:ext cx="5772063" cy="5552217"/>
            <a:chOff x="127084" y="1121405"/>
            <a:chExt cx="3028125" cy="430590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F34F0D-ADB9-4835-B9DC-236E8F610CE2}"/>
                </a:ext>
              </a:extLst>
            </p:cNvPr>
            <p:cNvSpPr/>
            <p:nvPr/>
          </p:nvSpPr>
          <p:spPr>
            <a:xfrm rot="16200000">
              <a:off x="-252199" y="2019905"/>
              <a:ext cx="3786691" cy="3028125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 defTabSz="457200"/>
              <a:endParaRPr lang="en-US" sz="1200" b="1" dirty="0">
                <a:solidFill>
                  <a:srgbClr val="009EE5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F93B4D-F4C1-47FC-A08B-2A886E282CE2}"/>
                </a:ext>
              </a:extLst>
            </p:cNvPr>
            <p:cNvSpPr/>
            <p:nvPr/>
          </p:nvSpPr>
          <p:spPr>
            <a:xfrm>
              <a:off x="127084" y="1121405"/>
              <a:ext cx="3028125" cy="204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dist="25400" dir="8100000" algn="tr" rotWithShape="0">
                <a:schemeClr val="accent3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bg-BG" sz="1200" b="1" dirty="0">
                  <a:solidFill>
                    <a:srgbClr val="005294"/>
                  </a:solidFill>
                </a:rPr>
                <a:t>ОБЩ НАПРЕДЪК ПО ФИ</a:t>
              </a:r>
              <a:endParaRPr lang="en-US" sz="1200" b="1" dirty="0">
                <a:solidFill>
                  <a:srgbClr val="005294"/>
                </a:solidFill>
              </a:endParaRPr>
            </a:p>
          </p:txBody>
        </p:sp>
      </p:grpSp>
      <p:sp>
        <p:nvSpPr>
          <p:cNvPr id="64" name="Right Arrow 48">
            <a:extLst>
              <a:ext uri="{FF2B5EF4-FFF2-40B4-BE49-F238E27FC236}">
                <a16:creationId xmlns:a16="http://schemas.microsoft.com/office/drawing/2014/main" id="{0CCE9384-E0F1-46C6-9103-B1C243352F88}"/>
              </a:ext>
            </a:extLst>
          </p:cNvPr>
          <p:cNvSpPr/>
          <p:nvPr/>
        </p:nvSpPr>
        <p:spPr>
          <a:xfrm rot="5400000">
            <a:off x="4045976" y="1161864"/>
            <a:ext cx="236880" cy="1549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bg-BG" sz="2000" b="1" dirty="0">
              <a:solidFill>
                <a:prstClr val="white"/>
              </a:solidFill>
              <a:latin typeface="Calib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958972-E067-4ACA-9919-88421F65D084}"/>
              </a:ext>
            </a:extLst>
          </p:cNvPr>
          <p:cNvSpPr/>
          <p:nvPr/>
        </p:nvSpPr>
        <p:spPr>
          <a:xfrm>
            <a:off x="1886605" y="1518257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за ускоряване и начално финансиране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FCC18E-F71A-4495-8284-F871905F5DB4}"/>
              </a:ext>
            </a:extLst>
          </p:cNvPr>
          <p:cNvSpPr/>
          <p:nvPr/>
        </p:nvSpPr>
        <p:spPr>
          <a:xfrm>
            <a:off x="4431736" y="1579459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Финални оферти и определяне на изпълнител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DCD5AD1-C2FE-4E1D-A264-D19448DBC858}"/>
              </a:ext>
            </a:extLst>
          </p:cNvPr>
          <p:cNvSpPr/>
          <p:nvPr/>
        </p:nvSpPr>
        <p:spPr>
          <a:xfrm>
            <a:off x="1883130" y="2961607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за технологичен трансфер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E6B681C-B0DB-42CA-A1B5-A5EE24139D81}"/>
              </a:ext>
            </a:extLst>
          </p:cNvPr>
          <p:cNvSpPr/>
          <p:nvPr/>
        </p:nvSpPr>
        <p:spPr>
          <a:xfrm>
            <a:off x="4428261" y="3022809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Дискусии за сътрудничество</a:t>
            </a:r>
            <a:r>
              <a:rPr lang="en-US" sz="10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и структуриране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66414B-3B7F-4B7E-8BFD-ABBD4A254467}"/>
              </a:ext>
            </a:extLst>
          </p:cNvPr>
          <p:cNvSpPr/>
          <p:nvPr/>
        </p:nvSpPr>
        <p:spPr>
          <a:xfrm>
            <a:off x="1446181" y="2961607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FDBAA89-717B-48B3-9497-DCABD179AA58}"/>
              </a:ext>
            </a:extLst>
          </p:cNvPr>
          <p:cNvSpPr/>
          <p:nvPr/>
        </p:nvSpPr>
        <p:spPr>
          <a:xfrm>
            <a:off x="1448088" y="1518899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7802294-A704-4548-93E3-82AE02327582}"/>
              </a:ext>
            </a:extLst>
          </p:cNvPr>
          <p:cNvSpPr/>
          <p:nvPr/>
        </p:nvSpPr>
        <p:spPr>
          <a:xfrm>
            <a:off x="1886605" y="2465662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за рисков капитал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0CCCF0B-28AE-485C-A14F-BE27DBA6E15E}"/>
              </a:ext>
            </a:extLst>
          </p:cNvPr>
          <p:cNvSpPr/>
          <p:nvPr/>
        </p:nvSpPr>
        <p:spPr>
          <a:xfrm>
            <a:off x="4431736" y="2526864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Подаване на документи и първоначален подбор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A72833F-B44F-4BA1-93A3-D0BAF480D9DC}"/>
              </a:ext>
            </a:extLst>
          </p:cNvPr>
          <p:cNvSpPr/>
          <p:nvPr/>
        </p:nvSpPr>
        <p:spPr>
          <a:xfrm>
            <a:off x="1885037" y="1996205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Мецанин / Растеж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8F840BE-08FC-44C8-933E-054591439C01}"/>
              </a:ext>
            </a:extLst>
          </p:cNvPr>
          <p:cNvSpPr/>
          <p:nvPr/>
        </p:nvSpPr>
        <p:spPr>
          <a:xfrm>
            <a:off x="4430168" y="2057407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Подготовка на тръжна документация</a:t>
            </a:r>
            <a:r>
              <a:rPr lang="en-GB" sz="10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и стартиране на процедура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AF9D7B3-A3B3-471A-95F2-B38AF92E654D}"/>
              </a:ext>
            </a:extLst>
          </p:cNvPr>
          <p:cNvSpPr/>
          <p:nvPr/>
        </p:nvSpPr>
        <p:spPr>
          <a:xfrm>
            <a:off x="1448088" y="1996205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B9048CE-7150-461E-B380-ACCDFE251E6B}"/>
              </a:ext>
            </a:extLst>
          </p:cNvPr>
          <p:cNvSpPr/>
          <p:nvPr/>
        </p:nvSpPr>
        <p:spPr>
          <a:xfrm>
            <a:off x="1448088" y="2463008"/>
            <a:ext cx="438517" cy="4106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D63E9BD-9A14-4B94-89AA-CBF21889D4F3}"/>
              </a:ext>
            </a:extLst>
          </p:cNvPr>
          <p:cNvSpPr/>
          <p:nvPr/>
        </p:nvSpPr>
        <p:spPr>
          <a:xfrm>
            <a:off x="1885037" y="4383687"/>
            <a:ext cx="1404433" cy="4080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Микрофинансиране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48579A3-28ED-4F1B-B179-C63F542D5AF0}"/>
              </a:ext>
            </a:extLst>
          </p:cNvPr>
          <p:cNvSpPr/>
          <p:nvPr/>
        </p:nvSpPr>
        <p:spPr>
          <a:xfrm>
            <a:off x="4430168" y="4444889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00" b="1" dirty="0">
                <a:solidFill>
                  <a:srgbClr val="A6AAA9">
                    <a:lumMod val="75000"/>
                  </a:srgbClr>
                </a:solidFill>
              </a:rPr>
              <a:t>Изпълнение на инструмента и </a:t>
            </a:r>
            <a:r>
              <a:rPr lang="ru-RU" sz="1000" b="1" dirty="0" err="1">
                <a:solidFill>
                  <a:srgbClr val="A6AAA9">
                    <a:lumMod val="75000"/>
                  </a:srgbClr>
                </a:solidFill>
              </a:rPr>
              <a:t>стартиране</a:t>
            </a:r>
            <a:r>
              <a:rPr lang="ru-RU" sz="1000" b="1" dirty="0">
                <a:solidFill>
                  <a:srgbClr val="A6AAA9">
                    <a:lumMod val="75000"/>
                  </a:srgbClr>
                </a:solidFill>
              </a:rPr>
              <a:t> на </a:t>
            </a:r>
            <a:r>
              <a:rPr lang="ru-RU" sz="1000" b="1" dirty="0" err="1">
                <a:solidFill>
                  <a:srgbClr val="A6AAA9">
                    <a:lumMod val="75000"/>
                  </a:srgbClr>
                </a:solidFill>
              </a:rPr>
              <a:t>последваща</a:t>
            </a:r>
            <a:r>
              <a:rPr lang="ru-RU" sz="1000" b="1" dirty="0">
                <a:solidFill>
                  <a:srgbClr val="A6AAA9">
                    <a:lumMod val="75000"/>
                  </a:srgbClr>
                </a:solidFill>
              </a:rPr>
              <a:t> процедура</a:t>
            </a:r>
            <a:endParaRPr lang="bg-BG" sz="1000" b="1" dirty="0">
              <a:solidFill>
                <a:srgbClr val="A6AAA9">
                  <a:lumMod val="75000"/>
                </a:srgbClr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A565960-41DE-4FD4-94FF-7FE85725E76E}"/>
              </a:ext>
            </a:extLst>
          </p:cNvPr>
          <p:cNvSpPr/>
          <p:nvPr/>
        </p:nvSpPr>
        <p:spPr>
          <a:xfrm>
            <a:off x="1883469" y="3452574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Гаранции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3A68197-58EA-4DBB-A7CB-F185CD757676}"/>
              </a:ext>
            </a:extLst>
          </p:cNvPr>
          <p:cNvSpPr/>
          <p:nvPr/>
        </p:nvSpPr>
        <p:spPr>
          <a:xfrm>
            <a:off x="4428600" y="3513776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Дискусии за сътрудничество</a:t>
            </a:r>
            <a:r>
              <a:rPr lang="en-US" sz="10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и структуриране </a:t>
            </a:r>
            <a:r>
              <a:rPr lang="en-US" sz="1000" b="1" dirty="0">
                <a:solidFill>
                  <a:srgbClr val="FFFFFF"/>
                </a:solidFill>
              </a:rPr>
              <a:t>…….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BEB840B-CF3A-45D0-9B62-5E7F01AF16FD}"/>
              </a:ext>
            </a:extLst>
          </p:cNvPr>
          <p:cNvSpPr/>
          <p:nvPr/>
        </p:nvSpPr>
        <p:spPr>
          <a:xfrm>
            <a:off x="1446520" y="3452574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E9C122C-0170-41B2-8079-FEBDEB7C8683}"/>
              </a:ext>
            </a:extLst>
          </p:cNvPr>
          <p:cNvSpPr/>
          <p:nvPr/>
        </p:nvSpPr>
        <p:spPr>
          <a:xfrm>
            <a:off x="1446520" y="4384329"/>
            <a:ext cx="438517" cy="40737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ОПРЧР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ECF4408-39FE-41C6-8584-8EFC8AD5303B}"/>
              </a:ext>
            </a:extLst>
          </p:cNvPr>
          <p:cNvGrpSpPr/>
          <p:nvPr/>
        </p:nvGrpSpPr>
        <p:grpSpPr>
          <a:xfrm>
            <a:off x="3688470" y="2957395"/>
            <a:ext cx="281733" cy="239277"/>
            <a:chOff x="2694068" y="1971588"/>
            <a:chExt cx="360040" cy="291356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904DAB9-DB3D-4AB3-B185-09DCB90B8D8A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31" name="Graphic 130" descr="Money">
              <a:extLst>
                <a:ext uri="{FF2B5EF4-FFF2-40B4-BE49-F238E27FC236}">
                  <a16:creationId xmlns:a16="http://schemas.microsoft.com/office/drawing/2014/main" id="{B9C0650C-E3E7-43FB-AD17-F781046E4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B8A46A7-2B14-4A7C-8712-676E2A3B2DF8}"/>
              </a:ext>
            </a:extLst>
          </p:cNvPr>
          <p:cNvSpPr/>
          <p:nvPr/>
        </p:nvSpPr>
        <p:spPr>
          <a:xfrm>
            <a:off x="3421394" y="3160447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59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77B422A-B87C-4566-ABE0-04B89D06810D}"/>
              </a:ext>
            </a:extLst>
          </p:cNvPr>
          <p:cNvGrpSpPr/>
          <p:nvPr/>
        </p:nvGrpSpPr>
        <p:grpSpPr>
          <a:xfrm>
            <a:off x="3690377" y="1488679"/>
            <a:ext cx="281733" cy="239277"/>
            <a:chOff x="2694068" y="1971588"/>
            <a:chExt cx="360040" cy="291356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C4A4E70-FED2-4C86-8B35-C7A31FD10D8A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37" name="Graphic 136" descr="Money">
              <a:extLst>
                <a:ext uri="{FF2B5EF4-FFF2-40B4-BE49-F238E27FC236}">
                  <a16:creationId xmlns:a16="http://schemas.microsoft.com/office/drawing/2014/main" id="{348272BA-32D2-4312-9819-877F91D9B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17D86C7-B451-4E63-BEFD-7EB2D744FCE5}"/>
              </a:ext>
            </a:extLst>
          </p:cNvPr>
          <p:cNvSpPr/>
          <p:nvPr/>
        </p:nvSpPr>
        <p:spPr>
          <a:xfrm>
            <a:off x="3423301" y="1691731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100.3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07CA2CF-58B8-409E-B739-4D0563B60302}"/>
              </a:ext>
            </a:extLst>
          </p:cNvPr>
          <p:cNvGrpSpPr/>
          <p:nvPr/>
        </p:nvGrpSpPr>
        <p:grpSpPr>
          <a:xfrm>
            <a:off x="3690377" y="1982008"/>
            <a:ext cx="281733" cy="239277"/>
            <a:chOff x="2694068" y="1971588"/>
            <a:chExt cx="360040" cy="291356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A71493E-5E65-43CD-B588-00C7D06C1790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46" name="Graphic 145" descr="Money">
              <a:extLst>
                <a:ext uri="{FF2B5EF4-FFF2-40B4-BE49-F238E27FC236}">
                  <a16:creationId xmlns:a16="http://schemas.microsoft.com/office/drawing/2014/main" id="{AB12F2FC-45BB-4AAE-9E73-3EB1D4928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EBCBBF4-45C6-4DDB-A235-DE255FA4CE78}"/>
              </a:ext>
            </a:extLst>
          </p:cNvPr>
          <p:cNvSpPr/>
          <p:nvPr/>
        </p:nvSpPr>
        <p:spPr>
          <a:xfrm>
            <a:off x="3423301" y="2185060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75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ED2C125-44B2-4C7D-92F1-AE01E513DB4D}"/>
              </a:ext>
            </a:extLst>
          </p:cNvPr>
          <p:cNvGrpSpPr/>
          <p:nvPr/>
        </p:nvGrpSpPr>
        <p:grpSpPr>
          <a:xfrm>
            <a:off x="3690377" y="2426099"/>
            <a:ext cx="281733" cy="239277"/>
            <a:chOff x="2694068" y="1971588"/>
            <a:chExt cx="360040" cy="291356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4F42357-655E-4655-B789-1FB38A1C927B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55" name="Graphic 154" descr="Money">
              <a:extLst>
                <a:ext uri="{FF2B5EF4-FFF2-40B4-BE49-F238E27FC236}">
                  <a16:creationId xmlns:a16="http://schemas.microsoft.com/office/drawing/2014/main" id="{D7E075ED-F488-4F5C-B983-61E04E835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EC1E244-0AD0-4704-ACA0-932CE7BCF244}"/>
              </a:ext>
            </a:extLst>
          </p:cNvPr>
          <p:cNvSpPr/>
          <p:nvPr/>
        </p:nvSpPr>
        <p:spPr>
          <a:xfrm>
            <a:off x="3423301" y="2629151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47.2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0A858B5-EDE8-4B05-9BAE-75178B4BDB2B}"/>
              </a:ext>
            </a:extLst>
          </p:cNvPr>
          <p:cNvGrpSpPr/>
          <p:nvPr/>
        </p:nvGrpSpPr>
        <p:grpSpPr>
          <a:xfrm>
            <a:off x="3690377" y="3431982"/>
            <a:ext cx="281733" cy="239277"/>
            <a:chOff x="2694068" y="1971588"/>
            <a:chExt cx="360040" cy="291356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79BEAE4-278B-4545-928D-2EA9ABA1380D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59" name="Graphic 158" descr="Money">
              <a:extLst>
                <a:ext uri="{FF2B5EF4-FFF2-40B4-BE49-F238E27FC236}">
                  <a16:creationId xmlns:a16="http://schemas.microsoft.com/office/drawing/2014/main" id="{C9311BE5-0182-4A60-A121-090AA920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7AA512C-1318-4108-B198-DDF694E1C923}"/>
              </a:ext>
            </a:extLst>
          </p:cNvPr>
          <p:cNvSpPr/>
          <p:nvPr/>
        </p:nvSpPr>
        <p:spPr>
          <a:xfrm>
            <a:off x="3423301" y="3635034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137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28BC789-8767-4357-B72F-B985864AD989}"/>
              </a:ext>
            </a:extLst>
          </p:cNvPr>
          <p:cNvGrpSpPr/>
          <p:nvPr/>
        </p:nvGrpSpPr>
        <p:grpSpPr>
          <a:xfrm>
            <a:off x="3690377" y="4337729"/>
            <a:ext cx="281733" cy="239277"/>
            <a:chOff x="2694068" y="1971588"/>
            <a:chExt cx="360040" cy="291356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3B0F67EF-0D1A-47F3-BD99-EC1C8F23A3BA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63" name="Graphic 162" descr="Money">
              <a:extLst>
                <a:ext uri="{FF2B5EF4-FFF2-40B4-BE49-F238E27FC236}">
                  <a16:creationId xmlns:a16="http://schemas.microsoft.com/office/drawing/2014/main" id="{832925CD-6F83-477D-9296-DB4D08BC6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684C2AE-4B2F-4459-B880-963218848ABA}"/>
              </a:ext>
            </a:extLst>
          </p:cNvPr>
          <p:cNvSpPr/>
          <p:nvPr/>
        </p:nvSpPr>
        <p:spPr>
          <a:xfrm>
            <a:off x="3423301" y="4540781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50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29B7C37-D667-4B6E-8C71-71D87D497786}"/>
              </a:ext>
            </a:extLst>
          </p:cNvPr>
          <p:cNvSpPr/>
          <p:nvPr/>
        </p:nvSpPr>
        <p:spPr>
          <a:xfrm>
            <a:off x="1883469" y="4878892"/>
            <a:ext cx="1404433" cy="408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за Градско Развитие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CEEF7C6-9CB7-4262-88D2-6006DDF64C24}"/>
              </a:ext>
            </a:extLst>
          </p:cNvPr>
          <p:cNvSpPr/>
          <p:nvPr/>
        </p:nvSpPr>
        <p:spPr>
          <a:xfrm>
            <a:off x="4428601" y="4940094"/>
            <a:ext cx="2398492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Предварителни оферти и преговори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132738B-FB33-484D-8D36-1BD753564E2D}"/>
              </a:ext>
            </a:extLst>
          </p:cNvPr>
          <p:cNvSpPr/>
          <p:nvPr/>
        </p:nvSpPr>
        <p:spPr>
          <a:xfrm>
            <a:off x="1444952" y="4879534"/>
            <a:ext cx="438517" cy="408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ОПРР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86D7332-4736-42FA-8138-4AE497B1667D}"/>
              </a:ext>
            </a:extLst>
          </p:cNvPr>
          <p:cNvSpPr/>
          <p:nvPr/>
        </p:nvSpPr>
        <p:spPr>
          <a:xfrm>
            <a:off x="1881901" y="5831921"/>
            <a:ext cx="1404433" cy="408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Води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8ACB933-9262-4B9D-AF3F-8DD5655CCF0F}"/>
              </a:ext>
            </a:extLst>
          </p:cNvPr>
          <p:cNvSpPr/>
          <p:nvPr/>
        </p:nvSpPr>
        <p:spPr>
          <a:xfrm>
            <a:off x="1880333" y="5362464"/>
            <a:ext cx="1404433" cy="408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Отпадъци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962F5EF-9924-4006-9CF3-ECCD886F2E01}"/>
              </a:ext>
            </a:extLst>
          </p:cNvPr>
          <p:cNvSpPr/>
          <p:nvPr/>
        </p:nvSpPr>
        <p:spPr>
          <a:xfrm>
            <a:off x="4425464" y="5423666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Актуализация на </a:t>
            </a:r>
            <a:r>
              <a:rPr lang="en-GB" sz="1000" b="1" dirty="0">
                <a:solidFill>
                  <a:srgbClr val="A6AAA9">
                    <a:lumMod val="75000"/>
                  </a:srgbClr>
                </a:solidFill>
              </a:rPr>
              <a:t>ex-ante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оценка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4F70601-F6B4-4687-8EF6-7E6221525518}"/>
              </a:ext>
            </a:extLst>
          </p:cNvPr>
          <p:cNvSpPr/>
          <p:nvPr/>
        </p:nvSpPr>
        <p:spPr>
          <a:xfrm>
            <a:off x="1443384" y="5362464"/>
            <a:ext cx="438517" cy="408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ОПОС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52206D4-4063-4A67-9EBC-9AB9E6337D04}"/>
              </a:ext>
            </a:extLst>
          </p:cNvPr>
          <p:cNvSpPr/>
          <p:nvPr/>
        </p:nvSpPr>
        <p:spPr>
          <a:xfrm>
            <a:off x="1443384" y="5832563"/>
            <a:ext cx="438517" cy="408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ОПОС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0AD9052-724F-4CEF-ACE6-0139FBE0A143}"/>
              </a:ext>
            </a:extLst>
          </p:cNvPr>
          <p:cNvGrpSpPr/>
          <p:nvPr/>
        </p:nvGrpSpPr>
        <p:grpSpPr>
          <a:xfrm>
            <a:off x="3687241" y="4839329"/>
            <a:ext cx="281733" cy="239277"/>
            <a:chOff x="2694068" y="1971588"/>
            <a:chExt cx="360040" cy="291356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60F68F55-E692-4416-943B-FB7B2A58EB49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78" name="Graphic 177" descr="Money">
              <a:extLst>
                <a:ext uri="{FF2B5EF4-FFF2-40B4-BE49-F238E27FC236}">
                  <a16:creationId xmlns:a16="http://schemas.microsoft.com/office/drawing/2014/main" id="{DD71EF72-3FA5-44CE-B872-24A0B0BA9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8403BF2-FE6B-48AF-A29D-D376C75619B5}"/>
              </a:ext>
            </a:extLst>
          </p:cNvPr>
          <p:cNvSpPr/>
          <p:nvPr/>
        </p:nvSpPr>
        <p:spPr>
          <a:xfrm>
            <a:off x="3420165" y="5042381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3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53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042EB67-DFDD-46D1-94AC-2FB5B486EFDB}"/>
              </a:ext>
            </a:extLst>
          </p:cNvPr>
          <p:cNvGrpSpPr/>
          <p:nvPr/>
        </p:nvGrpSpPr>
        <p:grpSpPr>
          <a:xfrm>
            <a:off x="3687241" y="5341872"/>
            <a:ext cx="281733" cy="239277"/>
            <a:chOff x="2694068" y="1971588"/>
            <a:chExt cx="360040" cy="291356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0A8F82E-FCF7-47B9-8209-F1409232A491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82" name="Graphic 181" descr="Money">
              <a:extLst>
                <a:ext uri="{FF2B5EF4-FFF2-40B4-BE49-F238E27FC236}">
                  <a16:creationId xmlns:a16="http://schemas.microsoft.com/office/drawing/2014/main" id="{C074A370-CA01-4D6D-925E-5366DDCAA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CAAC0CE-5783-4A82-A9E0-C91BE7B4B40E}"/>
              </a:ext>
            </a:extLst>
          </p:cNvPr>
          <p:cNvSpPr/>
          <p:nvPr/>
        </p:nvSpPr>
        <p:spPr>
          <a:xfrm>
            <a:off x="3420165" y="5544924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52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CCDD1B4-B180-48B4-A7D7-D2FF4678E8C8}"/>
              </a:ext>
            </a:extLst>
          </p:cNvPr>
          <p:cNvGrpSpPr/>
          <p:nvPr/>
        </p:nvGrpSpPr>
        <p:grpSpPr>
          <a:xfrm>
            <a:off x="3687241" y="5785963"/>
            <a:ext cx="281733" cy="239277"/>
            <a:chOff x="2694068" y="1971588"/>
            <a:chExt cx="360040" cy="291356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1429732-E43B-4F7F-9234-DA552F7B823A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86" name="Graphic 185" descr="Money">
              <a:extLst>
                <a:ext uri="{FF2B5EF4-FFF2-40B4-BE49-F238E27FC236}">
                  <a16:creationId xmlns:a16="http://schemas.microsoft.com/office/drawing/2014/main" id="{84479299-9DFB-45CA-99C6-4932806A2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FA8C8A6-E907-4BCD-9553-BA88F27AD510}"/>
              </a:ext>
            </a:extLst>
          </p:cNvPr>
          <p:cNvSpPr/>
          <p:nvPr/>
        </p:nvSpPr>
        <p:spPr>
          <a:xfrm>
            <a:off x="3420165" y="5989015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233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A72DAC6-E163-4684-95BF-43C287E52D61}"/>
              </a:ext>
            </a:extLst>
          </p:cNvPr>
          <p:cNvSpPr/>
          <p:nvPr/>
        </p:nvSpPr>
        <p:spPr>
          <a:xfrm>
            <a:off x="4430168" y="5893530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Дискусии за сътрудничество</a:t>
            </a:r>
            <a:r>
              <a:rPr lang="en-US" sz="10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и структуриране</a:t>
            </a:r>
            <a:r>
              <a:rPr lang="en-US" sz="1000" b="1" dirty="0">
                <a:solidFill>
                  <a:srgbClr val="FFFFFF"/>
                </a:solidFill>
              </a:rPr>
              <a:t>……….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4DF586C-1C23-4A05-9942-DC00F12F562D}"/>
              </a:ext>
            </a:extLst>
          </p:cNvPr>
          <p:cNvSpPr/>
          <p:nvPr/>
        </p:nvSpPr>
        <p:spPr>
          <a:xfrm>
            <a:off x="1883469" y="3919377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Микрофинансиране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F3D93E-72A1-46A5-B436-86628B274BA0}"/>
              </a:ext>
            </a:extLst>
          </p:cNvPr>
          <p:cNvSpPr/>
          <p:nvPr/>
        </p:nvSpPr>
        <p:spPr>
          <a:xfrm>
            <a:off x="1450694" y="3912463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3CDB9FE-750E-4F31-AD54-5170FFC41BA1}"/>
              </a:ext>
            </a:extLst>
          </p:cNvPr>
          <p:cNvSpPr/>
          <p:nvPr/>
        </p:nvSpPr>
        <p:spPr>
          <a:xfrm>
            <a:off x="4428600" y="3984165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Опит с </a:t>
            </a:r>
            <a:r>
              <a:rPr lang="bg-BG" sz="1000" b="1" dirty="0" err="1">
                <a:solidFill>
                  <a:srgbClr val="A6AAA9">
                    <a:lumMod val="75000"/>
                  </a:srgbClr>
                </a:solidFill>
              </a:rPr>
              <a:t>Микрофинансиране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 по ОПРЧР</a:t>
            </a:r>
            <a:endParaRPr lang="en-US" sz="1000" b="1" dirty="0">
              <a:solidFill>
                <a:srgbClr val="FFFFFF"/>
              </a:solidFill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BB20AA7-013E-47C8-8EA8-44B0BD0276CB}"/>
              </a:ext>
            </a:extLst>
          </p:cNvPr>
          <p:cNvGrpSpPr/>
          <p:nvPr/>
        </p:nvGrpSpPr>
        <p:grpSpPr>
          <a:xfrm>
            <a:off x="3690377" y="3902371"/>
            <a:ext cx="281733" cy="239277"/>
            <a:chOff x="2694068" y="1971588"/>
            <a:chExt cx="360040" cy="291356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8696B5D5-F905-4E67-AD5F-B593F3783473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5" name="Graphic 194" descr="Money">
              <a:extLst>
                <a:ext uri="{FF2B5EF4-FFF2-40B4-BE49-F238E27FC236}">
                  <a16:creationId xmlns:a16="http://schemas.microsoft.com/office/drawing/2014/main" id="{B7D77678-5A21-4415-A7A5-C06E55A8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0CF586D-F3DD-485C-A952-989716F755C9}"/>
              </a:ext>
            </a:extLst>
          </p:cNvPr>
          <p:cNvSpPr/>
          <p:nvPr/>
        </p:nvSpPr>
        <p:spPr>
          <a:xfrm>
            <a:off x="3423301" y="4105423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29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</p:spTree>
    <p:extLst>
      <p:ext uri="{BB962C8B-B14F-4D97-AF65-F5344CB8AC3E}">
        <p14:creationId xmlns:p14="http://schemas.microsoft.com/office/powerpoint/2010/main" val="409697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79B383-0438-48FD-93B1-5151840B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5" y="65548"/>
            <a:ext cx="6267966" cy="319084"/>
          </a:xfrm>
        </p:spPr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</a:t>
            </a:r>
            <a:b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en-GB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4E44F3F-4ED7-4233-84C9-3A418288A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797980"/>
              </p:ext>
            </p:extLst>
          </p:nvPr>
        </p:nvGraphicFramePr>
        <p:xfrm>
          <a:off x="89704" y="2285990"/>
          <a:ext cx="1716658" cy="293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B0B085F-971F-47B9-941C-574A0F0BC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37702"/>
              </p:ext>
            </p:extLst>
          </p:nvPr>
        </p:nvGraphicFramePr>
        <p:xfrm>
          <a:off x="1552755" y="945433"/>
          <a:ext cx="7415281" cy="196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D2F5DA56-FA0D-42F8-94C8-D07E35C354DC}"/>
              </a:ext>
            </a:extLst>
          </p:cNvPr>
          <p:cNvSpPr/>
          <p:nvPr/>
        </p:nvSpPr>
        <p:spPr>
          <a:xfrm>
            <a:off x="1888813" y="2303811"/>
            <a:ext cx="6107876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Финални оферти и определяне на изпълнител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452D2A7-26E8-4781-A6EE-3344C5801452}"/>
              </a:ext>
            </a:extLst>
          </p:cNvPr>
          <p:cNvSpPr/>
          <p:nvPr/>
        </p:nvSpPr>
        <p:spPr>
          <a:xfrm>
            <a:off x="1901939" y="3799635"/>
            <a:ext cx="3653472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Стартиране на процедурата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1DB49B4-2684-4CE0-8CFF-560DDEC58755}"/>
              </a:ext>
            </a:extLst>
          </p:cNvPr>
          <p:cNvSpPr/>
          <p:nvPr/>
        </p:nvSpPr>
        <p:spPr>
          <a:xfrm>
            <a:off x="1888812" y="3062452"/>
            <a:ext cx="4770779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Подаване на документи и първоначален подбор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23E56F0-5763-4880-8FC7-50DC64F2EEFC}"/>
              </a:ext>
            </a:extLst>
          </p:cNvPr>
          <p:cNvSpPr/>
          <p:nvPr/>
        </p:nvSpPr>
        <p:spPr>
          <a:xfrm>
            <a:off x="1888812" y="4558276"/>
            <a:ext cx="2139723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Структуриране</a:t>
            </a:r>
            <a:endParaRPr lang="en-GB" sz="700" b="1" dirty="0">
              <a:solidFill>
                <a:srgbClr val="FFFF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20C49E-7AA2-442D-A6B2-9460421DA74E}"/>
              </a:ext>
            </a:extLst>
          </p:cNvPr>
          <p:cNvSpPr/>
          <p:nvPr/>
        </p:nvSpPr>
        <p:spPr>
          <a:xfrm>
            <a:off x="89704" y="5322497"/>
            <a:ext cx="1717200" cy="658800"/>
          </a:xfrm>
          <a:prstGeom prst="roundRect">
            <a:avLst/>
          </a:prstGeom>
          <a:solidFill>
            <a:srgbClr val="005294">
              <a:lumMod val="75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defTabSz="457200"/>
            <a:r>
              <a:rPr lang="bg-BG" sz="1200" b="1" dirty="0">
                <a:solidFill>
                  <a:srgbClr val="FFFFFF">
                    <a:lumMod val="95000"/>
                  </a:srgbClr>
                </a:solidFill>
              </a:rPr>
              <a:t>Гаранции</a:t>
            </a:r>
            <a:endParaRPr lang="en-GB" sz="14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D6364B-DB02-4425-8B63-C065951B2CD8}"/>
              </a:ext>
            </a:extLst>
          </p:cNvPr>
          <p:cNvSpPr/>
          <p:nvPr/>
        </p:nvSpPr>
        <p:spPr>
          <a:xfrm>
            <a:off x="1901938" y="5322497"/>
            <a:ext cx="2139723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Структуриране</a:t>
            </a:r>
            <a:endParaRPr lang="en-GB" sz="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ФУНФ: ПРОЦЕС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5C9CE-7B4F-4117-A9F7-A619439F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1F2F2"/>
              </a:clrFrom>
              <a:clrTo>
                <a:srgbClr val="F1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1451" y="3321050"/>
            <a:ext cx="3913144" cy="27951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C7360-B335-414E-9FEE-A2CB57A411C3}"/>
              </a:ext>
            </a:extLst>
          </p:cNvPr>
          <p:cNvCxnSpPr>
            <a:cxnSpLocks/>
          </p:cNvCxnSpPr>
          <p:nvPr/>
        </p:nvCxnSpPr>
        <p:spPr>
          <a:xfrm>
            <a:off x="4101483" y="1029813"/>
            <a:ext cx="4429958" cy="0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5E495CD-1895-4AAC-9588-8C13E738EF9B}"/>
              </a:ext>
            </a:extLst>
          </p:cNvPr>
          <p:cNvCxnSpPr>
            <a:cxnSpLocks/>
          </p:cNvCxnSpPr>
          <p:nvPr/>
        </p:nvCxnSpPr>
        <p:spPr>
          <a:xfrm flipV="1">
            <a:off x="2689934" y="1029814"/>
            <a:ext cx="1420427" cy="674702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C24ED32B-7C5F-4D30-97ED-2E3EB415A26D}"/>
              </a:ext>
            </a:extLst>
          </p:cNvPr>
          <p:cNvCxnSpPr>
            <a:cxnSpLocks/>
          </p:cNvCxnSpPr>
          <p:nvPr/>
        </p:nvCxnSpPr>
        <p:spPr>
          <a:xfrm flipV="1">
            <a:off x="1522695" y="1704516"/>
            <a:ext cx="1178384" cy="674702"/>
          </a:xfrm>
          <a:prstGeom prst="bentConnector3">
            <a:avLst>
              <a:gd name="adj1" fmla="val 59041"/>
            </a:avLst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EB7A5480-FEF5-408C-B336-A2EF92674403}"/>
              </a:ext>
            </a:extLst>
          </p:cNvPr>
          <p:cNvCxnSpPr>
            <a:cxnSpLocks/>
          </p:cNvCxnSpPr>
          <p:nvPr/>
        </p:nvCxnSpPr>
        <p:spPr>
          <a:xfrm flipV="1">
            <a:off x="213062" y="2379218"/>
            <a:ext cx="1318511" cy="674702"/>
          </a:xfrm>
          <a:prstGeom prst="bentConnector3">
            <a:avLst>
              <a:gd name="adj1" fmla="val 62120"/>
            </a:avLst>
          </a:prstGeom>
          <a:ln w="41275">
            <a:solidFill>
              <a:schemeClr val="accent2">
                <a:lumMod val="50000"/>
              </a:schemeClr>
            </a:solidFill>
            <a:headEnd type="oval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343F8A2-48BD-4D68-9D50-E299A27F5543}"/>
              </a:ext>
            </a:extLst>
          </p:cNvPr>
          <p:cNvSpPr/>
          <p:nvPr/>
        </p:nvSpPr>
        <p:spPr>
          <a:xfrm>
            <a:off x="220911" y="3133816"/>
            <a:ext cx="913436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Структуриране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ABF6C4-830F-45E6-9766-6F9B7C01C169}"/>
              </a:ext>
            </a:extLst>
          </p:cNvPr>
          <p:cNvSpPr/>
          <p:nvPr/>
        </p:nvSpPr>
        <p:spPr>
          <a:xfrm>
            <a:off x="1195618" y="2459114"/>
            <a:ext cx="913436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Пазарни консултации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45F409-3C78-4FF2-B6E4-B29FB3BF1A19}"/>
              </a:ext>
            </a:extLst>
          </p:cNvPr>
          <p:cNvSpPr/>
          <p:nvPr/>
        </p:nvSpPr>
        <p:spPr>
          <a:xfrm>
            <a:off x="2353381" y="1784412"/>
            <a:ext cx="913436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на тръжна документация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261FF0-EF07-49D1-9F05-D41086C007AE}"/>
              </a:ext>
            </a:extLst>
          </p:cNvPr>
          <p:cNvSpPr/>
          <p:nvPr/>
        </p:nvSpPr>
        <p:spPr>
          <a:xfrm>
            <a:off x="3625130" y="1142597"/>
            <a:ext cx="913436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Стартиране на процедурата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9B41622-E739-4C13-84F7-0308A48DDE90}"/>
              </a:ext>
            </a:extLst>
          </p:cNvPr>
          <p:cNvSpPr/>
          <p:nvPr/>
        </p:nvSpPr>
        <p:spPr>
          <a:xfrm>
            <a:off x="4656013" y="1142597"/>
            <a:ext cx="1244014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документи</a:t>
            </a:r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първоначален подбор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5380C51-347F-4006-8783-4E697F2AD6E8}"/>
              </a:ext>
            </a:extLst>
          </p:cNvPr>
          <p:cNvSpPr/>
          <p:nvPr/>
        </p:nvSpPr>
        <p:spPr>
          <a:xfrm>
            <a:off x="5998128" y="1142597"/>
            <a:ext cx="1081161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оферти. Преговори и Оценка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409B6C2-6729-4F3B-B8ED-404C023A55B9}"/>
              </a:ext>
            </a:extLst>
          </p:cNvPr>
          <p:cNvSpPr/>
          <p:nvPr/>
        </p:nvSpPr>
        <p:spPr>
          <a:xfrm>
            <a:off x="7208587" y="1142597"/>
            <a:ext cx="913436" cy="4841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Фин. оферти и определяне на изпълнител</a:t>
            </a:r>
          </a:p>
        </p:txBody>
      </p:sp>
      <p:sp>
        <p:nvSpPr>
          <p:cNvPr id="95" name="Shape 94">
            <a:extLst>
              <a:ext uri="{FF2B5EF4-FFF2-40B4-BE49-F238E27FC236}">
                <a16:creationId xmlns:a16="http://schemas.microsoft.com/office/drawing/2014/main" id="{C7A218AF-A816-405A-814D-87936B23A800}"/>
              </a:ext>
            </a:extLst>
          </p:cNvPr>
          <p:cNvSpPr/>
          <p:nvPr/>
        </p:nvSpPr>
        <p:spPr>
          <a:xfrm>
            <a:off x="160880" y="861133"/>
            <a:ext cx="2902998" cy="2019869"/>
          </a:xfrm>
          <a:prstGeom prst="swooshArrow">
            <a:avLst>
              <a:gd name="adj1" fmla="val 12714"/>
              <a:gd name="adj2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Arrow: Notched Right 30">
            <a:extLst>
              <a:ext uri="{FF2B5EF4-FFF2-40B4-BE49-F238E27FC236}">
                <a16:creationId xmlns:a16="http://schemas.microsoft.com/office/drawing/2014/main" id="{47ED81E9-D1AE-4DD0-A735-775B3314AAC1}"/>
              </a:ext>
            </a:extLst>
          </p:cNvPr>
          <p:cNvSpPr/>
          <p:nvPr/>
        </p:nvSpPr>
        <p:spPr>
          <a:xfrm>
            <a:off x="7208586" y="1626769"/>
            <a:ext cx="868613" cy="354432"/>
          </a:xfrm>
          <a:prstGeom prst="notchedRightArrow">
            <a:avLst/>
          </a:prstGeom>
          <a:gradFill>
            <a:gsLst>
              <a:gs pos="33000">
                <a:srgbClr val="00B050"/>
              </a:gs>
              <a:gs pos="100000">
                <a:schemeClr val="bg1"/>
              </a:gs>
            </a:gsLst>
            <a:lin ang="16200000" scaled="0"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процес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2968332-04A9-4CDB-9DE5-5DB01A86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301" y="1215225"/>
            <a:ext cx="333375" cy="7334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301E7F-6153-4806-A368-5F6FD836E52F}"/>
              </a:ext>
            </a:extLst>
          </p:cNvPr>
          <p:cNvSpPr txBox="1"/>
          <p:nvPr/>
        </p:nvSpPr>
        <p:spPr>
          <a:xfrm>
            <a:off x="1575778" y="3329898"/>
            <a:ext cx="2924785" cy="2970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В определения от възложителя срок до 6 ноември 2017г. са получени общо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16 заявления 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за участие по обособени позиции от общо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10 кандидата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:</a:t>
            </a:r>
          </a:p>
          <a:p>
            <a:pPr algn="just"/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Обособена позиция I</a:t>
            </a:r>
            <a:r>
              <a:rPr lang="en-GB" sz="1100" dirty="0">
                <a:solidFill>
                  <a:schemeClr val="accent6">
                    <a:lumMod val="25000"/>
                  </a:schemeClr>
                </a:solidFill>
              </a:rPr>
              <a:t> -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5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броя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Обособена позиция II </a:t>
            </a:r>
            <a:r>
              <a:rPr lang="en-GB" sz="1100" dirty="0">
                <a:solidFill>
                  <a:schemeClr val="accent6">
                    <a:lumMod val="25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7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броя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Обособена позиция III</a:t>
            </a:r>
            <a:r>
              <a:rPr lang="en-GB" sz="1100" dirty="0">
                <a:solidFill>
                  <a:schemeClr val="accent6">
                    <a:lumMod val="25000"/>
                  </a:schemeClr>
                </a:solidFill>
              </a:rPr>
              <a:t> -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4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броя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Приключен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етап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на първоначален подбор и проверка на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кандидатите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, на база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подадени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заявления.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На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етап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подаване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на оферта и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преговори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са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получени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8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оферти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от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6 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кандидата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Приключени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интензивни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преговори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с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кандидатите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algn="just"/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1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ФОНД ЗА РИСКОВ КАПИТАЛ: СТРУКТУРА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9702BC-9D00-4E58-B929-82C97C3BC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" t="14656" r="2854"/>
          <a:stretch/>
        </p:blipFill>
        <p:spPr>
          <a:xfrm>
            <a:off x="323850" y="679140"/>
            <a:ext cx="4093348" cy="5629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DEDEA-CF6E-432A-A46A-634A72523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679140"/>
            <a:ext cx="4233861" cy="2873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69C522-60A3-4D4A-825D-CEB7AD150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5" t="37358" r="3695"/>
          <a:stretch/>
        </p:blipFill>
        <p:spPr>
          <a:xfrm>
            <a:off x="4643438" y="3552641"/>
            <a:ext cx="4233862" cy="27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ФОНД ЗА РИСКОВ КАПИТАЛ: ПРОЦЕС И ЦЕЛИ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86784" y="6654302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C7360-B335-414E-9FEE-A2CB57A411C3}"/>
              </a:ext>
            </a:extLst>
          </p:cNvPr>
          <p:cNvCxnSpPr>
            <a:cxnSpLocks/>
          </p:cNvCxnSpPr>
          <p:nvPr/>
        </p:nvCxnSpPr>
        <p:spPr>
          <a:xfrm>
            <a:off x="4239502" y="1029813"/>
            <a:ext cx="4429958" cy="0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5E495CD-1895-4AAC-9588-8C13E738EF9B}"/>
              </a:ext>
            </a:extLst>
          </p:cNvPr>
          <p:cNvCxnSpPr>
            <a:cxnSpLocks/>
          </p:cNvCxnSpPr>
          <p:nvPr/>
        </p:nvCxnSpPr>
        <p:spPr>
          <a:xfrm>
            <a:off x="2892376" y="1029813"/>
            <a:ext cx="1356004" cy="1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C24ED32B-7C5F-4D30-97ED-2E3EB415A26D}"/>
              </a:ext>
            </a:extLst>
          </p:cNvPr>
          <p:cNvCxnSpPr>
            <a:cxnSpLocks/>
          </p:cNvCxnSpPr>
          <p:nvPr/>
        </p:nvCxnSpPr>
        <p:spPr>
          <a:xfrm flipV="1">
            <a:off x="1713992" y="1029813"/>
            <a:ext cx="1178384" cy="674702"/>
          </a:xfrm>
          <a:prstGeom prst="bentConnector3">
            <a:avLst>
              <a:gd name="adj1" fmla="val 59041"/>
            </a:avLst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EB7A5480-FEF5-408C-B336-A2EF92674403}"/>
              </a:ext>
            </a:extLst>
          </p:cNvPr>
          <p:cNvCxnSpPr>
            <a:cxnSpLocks/>
          </p:cNvCxnSpPr>
          <p:nvPr/>
        </p:nvCxnSpPr>
        <p:spPr>
          <a:xfrm flipV="1">
            <a:off x="395481" y="1699201"/>
            <a:ext cx="1318511" cy="674702"/>
          </a:xfrm>
          <a:prstGeom prst="bentConnector3">
            <a:avLst>
              <a:gd name="adj1" fmla="val 62120"/>
            </a:avLst>
          </a:prstGeom>
          <a:ln w="41275">
            <a:solidFill>
              <a:schemeClr val="accent2">
                <a:lumMod val="50000"/>
              </a:schemeClr>
            </a:solidFill>
            <a:headEnd type="oval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343F8A2-48BD-4D68-9D50-E299A27F5543}"/>
              </a:ext>
            </a:extLst>
          </p:cNvPr>
          <p:cNvSpPr/>
          <p:nvPr/>
        </p:nvSpPr>
        <p:spPr>
          <a:xfrm>
            <a:off x="344998" y="2459114"/>
            <a:ext cx="913436" cy="478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Структуриране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ABF6C4-830F-45E6-9766-6F9B7C01C169}"/>
              </a:ext>
            </a:extLst>
          </p:cNvPr>
          <p:cNvSpPr/>
          <p:nvPr/>
        </p:nvSpPr>
        <p:spPr>
          <a:xfrm>
            <a:off x="1337982" y="1803243"/>
            <a:ext cx="913436" cy="478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Пазарни </a:t>
            </a:r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консултации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45F409-3C78-4FF2-B6E4-B29FB3BF1A19}"/>
              </a:ext>
            </a:extLst>
          </p:cNvPr>
          <p:cNvSpPr/>
          <p:nvPr/>
        </p:nvSpPr>
        <p:spPr>
          <a:xfrm>
            <a:off x="2585838" y="1151828"/>
            <a:ext cx="913436" cy="478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на тръжна документация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261FF0-EF07-49D1-9F05-D41086C007AE}"/>
              </a:ext>
            </a:extLst>
          </p:cNvPr>
          <p:cNvSpPr/>
          <p:nvPr/>
        </p:nvSpPr>
        <p:spPr>
          <a:xfrm>
            <a:off x="3643715" y="1151541"/>
            <a:ext cx="913436" cy="478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Стартиране на процедурата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9B41622-E739-4C13-84F7-0308A48DDE90}"/>
              </a:ext>
            </a:extLst>
          </p:cNvPr>
          <p:cNvSpPr/>
          <p:nvPr/>
        </p:nvSpPr>
        <p:spPr>
          <a:xfrm>
            <a:off x="4707864" y="1157977"/>
            <a:ext cx="1244014" cy="478655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документи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първоначален подбор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5380C51-347F-4006-8783-4E697F2AD6E8}"/>
              </a:ext>
            </a:extLst>
          </p:cNvPr>
          <p:cNvSpPr/>
          <p:nvPr/>
        </p:nvSpPr>
        <p:spPr>
          <a:xfrm>
            <a:off x="6102591" y="1151541"/>
            <a:ext cx="1081161" cy="478655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оферти. Преговори и Оценка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409B6C2-6729-4F3B-B8ED-404C023A55B9}"/>
              </a:ext>
            </a:extLst>
          </p:cNvPr>
          <p:cNvSpPr/>
          <p:nvPr/>
        </p:nvSpPr>
        <p:spPr>
          <a:xfrm>
            <a:off x="7330320" y="1142597"/>
            <a:ext cx="913436" cy="484171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Фин. оферти и определяне на изпълнител</a:t>
            </a:r>
          </a:p>
        </p:txBody>
      </p:sp>
      <p:sp>
        <p:nvSpPr>
          <p:cNvPr id="95" name="Shape 94">
            <a:extLst>
              <a:ext uri="{FF2B5EF4-FFF2-40B4-BE49-F238E27FC236}">
                <a16:creationId xmlns:a16="http://schemas.microsoft.com/office/drawing/2014/main" id="{C7A218AF-A816-405A-814D-87936B23A800}"/>
              </a:ext>
            </a:extLst>
          </p:cNvPr>
          <p:cNvSpPr/>
          <p:nvPr/>
        </p:nvSpPr>
        <p:spPr>
          <a:xfrm rot="1312257">
            <a:off x="746359" y="503566"/>
            <a:ext cx="1387113" cy="2049711"/>
          </a:xfrm>
          <a:prstGeom prst="swooshArrow">
            <a:avLst>
              <a:gd name="adj1" fmla="val 12714"/>
              <a:gd name="adj2" fmla="val 2655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Arrow: Notched Right 30">
            <a:extLst>
              <a:ext uri="{FF2B5EF4-FFF2-40B4-BE49-F238E27FC236}">
                <a16:creationId xmlns:a16="http://schemas.microsoft.com/office/drawing/2014/main" id="{47ED81E9-D1AE-4DD0-A735-775B3314AAC1}"/>
              </a:ext>
            </a:extLst>
          </p:cNvPr>
          <p:cNvSpPr/>
          <p:nvPr/>
        </p:nvSpPr>
        <p:spPr>
          <a:xfrm>
            <a:off x="4643438" y="1699201"/>
            <a:ext cx="1356005" cy="354432"/>
          </a:xfrm>
          <a:prstGeom prst="notchedRightArrow">
            <a:avLst/>
          </a:prstGeom>
          <a:gradFill>
            <a:gsLst>
              <a:gs pos="33000">
                <a:srgbClr val="00B050"/>
              </a:gs>
              <a:gs pos="100000">
                <a:schemeClr val="bg1"/>
              </a:gs>
            </a:gsLst>
            <a:lin ang="16200000" scaled="0"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процес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2968332-04A9-4CDB-9DE5-5DB01A86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20" y="1215225"/>
            <a:ext cx="333375" cy="7334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81987-27CE-47E4-8314-16BDCE857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" r="2380" b="66702"/>
          <a:stretch/>
        </p:blipFill>
        <p:spPr>
          <a:xfrm>
            <a:off x="406571" y="3215334"/>
            <a:ext cx="4144172" cy="31749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11FE100-891D-4556-BFE1-CDD504EA0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9" t="33412" r="2974"/>
          <a:stretch/>
        </p:blipFill>
        <p:spPr>
          <a:xfrm>
            <a:off x="4686225" y="3321050"/>
            <a:ext cx="4012560" cy="30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45F2A5-1EC3-4719-946C-5EFC906578EE}"/>
              </a:ext>
            </a:extLst>
          </p:cNvPr>
          <p:cNvSpPr/>
          <p:nvPr/>
        </p:nvSpPr>
        <p:spPr>
          <a:xfrm>
            <a:off x="456997" y="4804896"/>
            <a:ext cx="3209027" cy="4995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200" b="1" dirty="0">
                <a:solidFill>
                  <a:srgbClr val="FFFFFF"/>
                </a:solidFill>
              </a:rPr>
              <a:t>Алтернатива на банково финансиране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4DA0C-19FD-4EE3-BEF1-00091A939CA9}"/>
              </a:ext>
            </a:extLst>
          </p:cNvPr>
          <p:cNvSpPr/>
          <p:nvPr/>
        </p:nvSpPr>
        <p:spPr>
          <a:xfrm>
            <a:off x="456997" y="5306151"/>
            <a:ext cx="3209027" cy="478732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100" b="1">
                <a:solidFill>
                  <a:srgbClr val="FFFFFF">
                    <a:lumMod val="95000"/>
                  </a:srgbClr>
                </a:solidFill>
              </a:rPr>
              <a:t>Очакван старт на процедурата през месец Юни 2018г.</a:t>
            </a:r>
            <a:endParaRPr lang="bg-BG" sz="11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ФОНД МЕЦАНИН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0B025-172F-45F1-8177-DD283D9C74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1F2F2"/>
              </a:clrFrom>
              <a:clrTo>
                <a:srgbClr val="F1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036" y="4933951"/>
            <a:ext cx="4806931" cy="68219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16B1CE5-A358-4E1B-BE75-ACF132045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293131"/>
              </p:ext>
            </p:extLst>
          </p:nvPr>
        </p:nvGraphicFramePr>
        <p:xfrm>
          <a:off x="-2432482" y="420142"/>
          <a:ext cx="8176694" cy="350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0AABD57-22B7-49AA-8DCB-C5C972742889}"/>
              </a:ext>
            </a:extLst>
          </p:cNvPr>
          <p:cNvSpPr/>
          <p:nvPr/>
        </p:nvSpPr>
        <p:spPr>
          <a:xfrm>
            <a:off x="4598632" y="1146935"/>
            <a:ext cx="2840855" cy="335434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endParaRPr lang="en-GB" sz="75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605385-E75F-4640-96B6-7CD29A83909F}"/>
              </a:ext>
            </a:extLst>
          </p:cNvPr>
          <p:cNvSpPr/>
          <p:nvPr/>
        </p:nvSpPr>
        <p:spPr>
          <a:xfrm>
            <a:off x="4811362" y="1290734"/>
            <a:ext cx="2397306" cy="2394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Мецанин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0386A0-3928-4BFE-84C3-8C9907A1DB71}"/>
              </a:ext>
            </a:extLst>
          </p:cNvPr>
          <p:cNvSpPr/>
          <p:nvPr/>
        </p:nvSpPr>
        <p:spPr>
          <a:xfrm>
            <a:off x="4811362" y="1567318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005294">
                    <a:lumMod val="75000"/>
                  </a:srgbClr>
                </a:solidFill>
                <a:cs typeface="Calibri" panose="020F0502020204030204" pitchFamily="34" charset="0"/>
              </a:rPr>
              <a:t>Пазарни консултации (проучване, контакт, интервюта, база данни)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C5E365-4A0B-4D64-9AD2-EC56F882C9A8}"/>
              </a:ext>
            </a:extLst>
          </p:cNvPr>
          <p:cNvSpPr/>
          <p:nvPr/>
        </p:nvSpPr>
        <p:spPr>
          <a:xfrm>
            <a:off x="4811362" y="2043703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005294">
                    <a:lumMod val="75000"/>
                  </a:srgbClr>
                </a:solidFill>
                <a:cs typeface="Calibri" panose="020F0502020204030204" pitchFamily="34" charset="0"/>
              </a:rPr>
              <a:t>Подготовка на доклад и подробна техническа спецификация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2B4785-E2FB-4C0F-97B4-E91DF7847F14}"/>
              </a:ext>
            </a:extLst>
          </p:cNvPr>
          <p:cNvSpPr/>
          <p:nvPr/>
        </p:nvSpPr>
        <p:spPr>
          <a:xfrm>
            <a:off x="4811362" y="2538575"/>
            <a:ext cx="2397306" cy="4089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FFFFFF"/>
                </a:solidFill>
                <a:cs typeface="Calibri" panose="020F0502020204030204" pitchFamily="34" charset="0"/>
              </a:rPr>
              <a:t>Подготовка на тръжна документация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B8EC07-BACF-47EC-BD1A-6FBF846F9CEC}"/>
              </a:ext>
            </a:extLst>
          </p:cNvPr>
          <p:cNvSpPr/>
          <p:nvPr/>
        </p:nvSpPr>
        <p:spPr>
          <a:xfrm>
            <a:off x="4811362" y="3014960"/>
            <a:ext cx="2397306" cy="4089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FFFFFF"/>
                </a:solidFill>
                <a:cs typeface="Calibri" panose="020F0502020204030204" pitchFamily="34" charset="0"/>
              </a:rPr>
              <a:t>Стартиране на процедурата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E9C453-3538-44CF-8CB8-8BC8B14B58A0}"/>
              </a:ext>
            </a:extLst>
          </p:cNvPr>
          <p:cNvSpPr/>
          <p:nvPr/>
        </p:nvSpPr>
        <p:spPr>
          <a:xfrm>
            <a:off x="4811362" y="3491345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005294">
                    <a:lumMod val="75000"/>
                  </a:srgbClr>
                </a:solidFill>
                <a:cs typeface="Calibri" panose="020F0502020204030204" pitchFamily="34" charset="0"/>
              </a:rPr>
              <a:t>Подбор по критерии за участие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9BB961-D8DC-429A-9B4A-5CA7857CCA30}"/>
              </a:ext>
            </a:extLst>
          </p:cNvPr>
          <p:cNvSpPr/>
          <p:nvPr/>
        </p:nvSpPr>
        <p:spPr>
          <a:xfrm>
            <a:off x="4811362" y="3973543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005294">
                    <a:lumMod val="75000"/>
                  </a:srgbClr>
                </a:solidFill>
                <a:cs typeface="Calibri" panose="020F0502020204030204" pitchFamily="34" charset="0"/>
              </a:rPr>
              <a:t>Предложение, Оценка, Преговори, Избор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796258-6EC9-4DBE-A7B1-C847DCBCF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036" y="5616144"/>
            <a:ext cx="4809802" cy="65324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3DB3F6F-0FC4-47EE-9985-40C24DE234AD}"/>
              </a:ext>
            </a:extLst>
          </p:cNvPr>
          <p:cNvSpPr/>
          <p:nvPr/>
        </p:nvSpPr>
        <p:spPr>
          <a:xfrm>
            <a:off x="3820666" y="2561060"/>
            <a:ext cx="759877" cy="862881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65E687-F129-4C5C-AD5B-180EAD3A14B3}"/>
              </a:ext>
            </a:extLst>
          </p:cNvPr>
          <p:cNvSpPr/>
          <p:nvPr/>
        </p:nvSpPr>
        <p:spPr>
          <a:xfrm>
            <a:off x="456996" y="5784883"/>
            <a:ext cx="3209027" cy="478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200" b="1" dirty="0">
                <a:solidFill>
                  <a:srgbClr val="FFFFFF">
                    <a:lumMod val="95000"/>
                  </a:srgbClr>
                </a:solidFill>
              </a:rPr>
              <a:t>Очакван интерес от страна на ФП</a:t>
            </a:r>
            <a:endParaRPr lang="en-GB" sz="1200" b="1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9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B37CC2E-EC73-4FCA-AF9C-471AE6335543}"/>
              </a:ext>
            </a:extLst>
          </p:cNvPr>
          <p:cNvGrpSpPr/>
          <p:nvPr/>
        </p:nvGrpSpPr>
        <p:grpSpPr>
          <a:xfrm>
            <a:off x="5229196" y="4008132"/>
            <a:ext cx="707244" cy="812924"/>
            <a:chOff x="1390192" y="1749"/>
            <a:chExt cx="707244" cy="812924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B46936B5-FFA4-4D6C-B08C-4C25721F2C69}"/>
                </a:ext>
              </a:extLst>
            </p:cNvPr>
            <p:cNvSpPr/>
            <p:nvPr/>
          </p:nvSpPr>
          <p:spPr>
            <a:xfrm rot="5400000">
              <a:off x="1337352" y="54589"/>
              <a:ext cx="812924" cy="7072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shade val="50000"/>
                <a:hueOff val="1438"/>
                <a:satOff val="1039"/>
                <a:lumOff val="73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>
              <a:extLst>
                <a:ext uri="{FF2B5EF4-FFF2-40B4-BE49-F238E27FC236}">
                  <a16:creationId xmlns:a16="http://schemas.microsoft.com/office/drawing/2014/main" id="{AA270900-938B-42C0-B5D5-6DF35498C507}"/>
                </a:ext>
              </a:extLst>
            </p:cNvPr>
            <p:cNvSpPr txBox="1"/>
            <p:nvPr/>
          </p:nvSpPr>
          <p:spPr>
            <a:xfrm>
              <a:off x="1500404" y="128430"/>
              <a:ext cx="486820" cy="559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Hexagon 17">
            <a:extLst>
              <a:ext uri="{FF2B5EF4-FFF2-40B4-BE49-F238E27FC236}">
                <a16:creationId xmlns:a16="http://schemas.microsoft.com/office/drawing/2014/main" id="{E8F23784-CBF7-4F78-8D68-9273B5B4FF19}"/>
              </a:ext>
            </a:extLst>
          </p:cNvPr>
          <p:cNvSpPr/>
          <p:nvPr/>
        </p:nvSpPr>
        <p:spPr>
          <a:xfrm rot="5400000">
            <a:off x="7080755" y="3357221"/>
            <a:ext cx="812924" cy="70724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50000"/>
              <a:hueOff val="4314"/>
              <a:satOff val="3118"/>
              <a:lumOff val="22003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ФОНД ЗА ТЕХНОЛОГИЧЕН ТРАНСФЕР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FC08BC-470C-436F-BA50-04F522C09AC3}"/>
              </a:ext>
            </a:extLst>
          </p:cNvPr>
          <p:cNvGrpSpPr/>
          <p:nvPr/>
        </p:nvGrpSpPr>
        <p:grpSpPr>
          <a:xfrm>
            <a:off x="-728591" y="510625"/>
            <a:ext cx="9260031" cy="2959497"/>
            <a:chOff x="263410" y="2122172"/>
            <a:chExt cx="8527402" cy="2987244"/>
          </a:xfrm>
        </p:grpSpPr>
        <p:graphicFrame>
          <p:nvGraphicFramePr>
            <p:cNvPr id="40" name="Diagram 39">
              <a:extLst>
                <a:ext uri="{FF2B5EF4-FFF2-40B4-BE49-F238E27FC236}">
                  <a16:creationId xmlns:a16="http://schemas.microsoft.com/office/drawing/2014/main" id="{63292DB4-BE35-4EAF-B7D0-BB69686B03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8033915"/>
                </p:ext>
              </p:extLst>
            </p:nvPr>
          </p:nvGraphicFramePr>
          <p:xfrm>
            <a:off x="263410" y="2122172"/>
            <a:ext cx="8527402" cy="29872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A8E8488-C2B0-44FE-A36C-BDE4A8C04AF9}"/>
                </a:ext>
              </a:extLst>
            </p:cNvPr>
            <p:cNvSpPr/>
            <p:nvPr/>
          </p:nvSpPr>
          <p:spPr>
            <a:xfrm>
              <a:off x="6244101" y="3341523"/>
              <a:ext cx="1110081" cy="113264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bg-BG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Научно-технологични паркове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AEE7A1E-20F2-48DC-80AA-AC1D4602432D}"/>
                </a:ext>
              </a:extLst>
            </p:cNvPr>
            <p:cNvSpPr/>
            <p:nvPr/>
          </p:nvSpPr>
          <p:spPr>
            <a:xfrm>
              <a:off x="4942163" y="3430628"/>
              <a:ext cx="962770" cy="103044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bg-BG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Изследова-телски лаборатории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8547BE3-03A0-43F9-88F1-3C5C4943CD7A}"/>
                </a:ext>
              </a:extLst>
            </p:cNvPr>
            <p:cNvSpPr/>
            <p:nvPr/>
          </p:nvSpPr>
          <p:spPr>
            <a:xfrm>
              <a:off x="6054133" y="3995534"/>
              <a:ext cx="346989" cy="3469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bg-BG" sz="1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4875CA3-C171-4CB3-8627-4E56A774D8CD}"/>
                </a:ext>
              </a:extLst>
            </p:cNvPr>
            <p:cNvSpPr/>
            <p:nvPr/>
          </p:nvSpPr>
          <p:spPr>
            <a:xfrm>
              <a:off x="7117183" y="3341523"/>
              <a:ext cx="236998" cy="23699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bg-BG" sz="1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EF6B1E8-24FB-4121-9085-97A9F50E7910}"/>
                </a:ext>
              </a:extLst>
            </p:cNvPr>
            <p:cNvSpPr/>
            <p:nvPr/>
          </p:nvSpPr>
          <p:spPr>
            <a:xfrm>
              <a:off x="6468373" y="2980628"/>
              <a:ext cx="178060" cy="178060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bg-BG" sz="1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1261A22F-10F1-42A0-A082-A3EB115DB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099975"/>
              </p:ext>
            </p:extLst>
          </p:nvPr>
        </p:nvGraphicFramePr>
        <p:xfrm>
          <a:off x="4223841" y="3304381"/>
          <a:ext cx="4653364" cy="288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8" name="Rectangle 2">
            <a:extLst>
              <a:ext uri="{FF2B5EF4-FFF2-40B4-BE49-F238E27FC236}">
                <a16:creationId xmlns:a16="http://schemas.microsoft.com/office/drawing/2014/main" id="{8C16E3D7-48CF-48B2-A1FF-C5DB42D11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99" y="2954819"/>
            <a:ext cx="4100078" cy="43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bg-BG" altLang="bg-BG" sz="1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Инструмент, свързващ науката и бизнеса</a:t>
            </a: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Финализиране на преговори с ЕК и ЕИФ</a:t>
            </a: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Предстоящо структуриране на фонда</a:t>
            </a: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Основни цели на Фонд за технологичен трансфер</a:t>
            </a:r>
          </a:p>
          <a:p>
            <a:pPr marL="341313" lvl="1" indent="-165100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преодоляване на разминаването между наука и бизнес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; </a:t>
            </a:r>
            <a:endParaRPr lang="bg-BG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1313" lvl="1" indent="-165100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комерсиализация и интернационализация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НИРД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; </a:t>
            </a:r>
            <a:endParaRPr lang="bg-BG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1313" lvl="1" indent="-165100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насърчаване на иновациите</a:t>
            </a:r>
            <a:endParaRPr lang="en-US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ru-RU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Фондът ще подпомага инвестиции съобразени с целите на националната стратегия интелигентна специализация</a:t>
            </a:r>
            <a:endParaRPr lang="en-US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ФТТ ще финансира проекти, чиито ползите биха се насочили към страната</a:t>
            </a:r>
            <a:endParaRPr lang="en-US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Допустимите</a:t>
            </a:r>
            <a:r>
              <a:rPr lang="ru-RU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получатели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обхващат </a:t>
            </a:r>
            <a:r>
              <a:rPr lang="ru-RU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нови предприятия, МСП и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големи компании</a:t>
            </a:r>
            <a:endParaRPr lang="ru-RU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Фондът ще осигурява дялово и квази-дялово финансиране</a:t>
            </a:r>
          </a:p>
          <a:p>
            <a:pPr marL="180975" indent="-180975" algn="just" eaLnBrk="1" hangingPunct="1"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en-US" altLang="bg-BG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ru-RU" altLang="bg-BG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76213" lvl="1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defRPr/>
            </a:pPr>
            <a:endParaRPr lang="en-US" altLang="bg-BG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0" name="Picture 4" descr="Резултат с изображение за eif">
            <a:extLst>
              <a:ext uri="{FF2B5EF4-FFF2-40B4-BE49-F238E27FC236}">
                <a16:creationId xmlns:a16="http://schemas.microsoft.com/office/drawing/2014/main" id="{7A0E33DA-8DD1-4E98-9E69-65842256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95" y="6436000"/>
            <a:ext cx="626905" cy="3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070A953-138E-47EA-B859-A7C80C6D6AF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02" y="6368314"/>
            <a:ext cx="1400175" cy="480260"/>
          </a:xfrm>
          <a:prstGeom prst="rect">
            <a:avLst/>
          </a:prstGeom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71424AF6-38FD-48B8-91D2-C092BD2614EA}"/>
              </a:ext>
            </a:extLst>
          </p:cNvPr>
          <p:cNvSpPr/>
          <p:nvPr/>
        </p:nvSpPr>
        <p:spPr>
          <a:xfrm>
            <a:off x="6683909" y="6539823"/>
            <a:ext cx="626904" cy="142042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A8576E-08C9-4EC2-9D10-CED6332E6B49}"/>
              </a:ext>
            </a:extLst>
          </p:cNvPr>
          <p:cNvSpPr/>
          <p:nvPr/>
        </p:nvSpPr>
        <p:spPr>
          <a:xfrm>
            <a:off x="4629276" y="681409"/>
            <a:ext cx="1136653" cy="109706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Изследователски центрове (Офиси за техн. Трансфер)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79CC35-9F69-4925-A180-FAF04DBF7DEC}"/>
              </a:ext>
            </a:extLst>
          </p:cNvPr>
          <p:cNvGrpSpPr/>
          <p:nvPr/>
        </p:nvGrpSpPr>
        <p:grpSpPr>
          <a:xfrm>
            <a:off x="7160530" y="4821056"/>
            <a:ext cx="715518" cy="487754"/>
            <a:chOff x="3671981" y="1544490"/>
            <a:chExt cx="715518" cy="4877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3F90261-C9DF-45F7-9940-4897B74B0CA6}"/>
                </a:ext>
              </a:extLst>
            </p:cNvPr>
            <p:cNvSpPr/>
            <p:nvPr/>
          </p:nvSpPr>
          <p:spPr>
            <a:xfrm>
              <a:off x="3671981" y="1544490"/>
              <a:ext cx="715518" cy="487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771B54-570A-42FE-BAB8-F56321831BC9}"/>
                </a:ext>
              </a:extLst>
            </p:cNvPr>
            <p:cNvSpPr txBox="1"/>
            <p:nvPr/>
          </p:nvSpPr>
          <p:spPr>
            <a:xfrm>
              <a:off x="3671981" y="1544490"/>
              <a:ext cx="715518" cy="48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9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Чисти технологии</a:t>
              </a:r>
              <a:endParaRPr lang="en-US" sz="9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28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ГАРАНЦИИ ЗА МСП И ГОЛЕМИ ПРЕДПРИЯТИЯ</a:t>
            </a:r>
            <a:b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59EF9F-CEDF-4227-9953-1F7CA58A0AEC}"/>
              </a:ext>
            </a:extLst>
          </p:cNvPr>
          <p:cNvGrpSpPr/>
          <p:nvPr/>
        </p:nvGrpSpPr>
        <p:grpSpPr>
          <a:xfrm>
            <a:off x="611870" y="1108482"/>
            <a:ext cx="4208705" cy="3969544"/>
            <a:chOff x="367897" y="1006823"/>
            <a:chExt cx="3695920" cy="369106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FFDC3BC-F0AF-4AB8-8A34-AFCEFDF07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0980" y="3238368"/>
              <a:ext cx="522320" cy="0"/>
            </a:xfrm>
            <a:prstGeom prst="line">
              <a:avLst/>
            </a:prstGeom>
            <a:noFill/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9F128D-F960-4BEB-9B34-5484525BBA9E}"/>
                </a:ext>
              </a:extLst>
            </p:cNvPr>
            <p:cNvSpPr/>
            <p:nvPr/>
          </p:nvSpPr>
          <p:spPr>
            <a:xfrm>
              <a:off x="367897" y="1063029"/>
              <a:ext cx="1523310" cy="249242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C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800">
                <a:solidFill>
                  <a:srgbClr val="FFC000">
                    <a:lumMod val="50000"/>
                  </a:srgb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AFF6F9F1-B2F2-4E7F-9657-D72B6F093F01}"/>
                </a:ext>
              </a:extLst>
            </p:cNvPr>
            <p:cNvSpPr txBox="1"/>
            <p:nvPr/>
          </p:nvSpPr>
          <p:spPr>
            <a:xfrm>
              <a:off x="2209669" y="3002314"/>
              <a:ext cx="1854148" cy="7112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bg-BG"/>
              </a:defPPr>
              <a:lvl1pPr algn="ctr">
                <a:defRPr sz="800">
                  <a:solidFill>
                    <a:schemeClr val="tx2">
                      <a:lumMod val="50000"/>
                    </a:schemeClr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defTabSz="457200"/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Таван на загубите покриван от ФМФИБ</a:t>
              </a:r>
              <a:r>
                <a:rPr lang="en-US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: </a:t>
              </a:r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до</a:t>
              </a:r>
              <a:r>
                <a:rPr lang="en-US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 25% </a:t>
              </a:r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от максимално финансиране на </a:t>
              </a:r>
              <a:r>
                <a:rPr lang="bg-BG" sz="10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портфейлна</a:t>
              </a:r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 основа</a:t>
              </a:r>
              <a:endParaRPr lang="en-US" sz="1000" b="1" dirty="0">
                <a:solidFill>
                  <a:srgbClr val="000000">
                    <a:lumMod val="65000"/>
                    <a:lumOff val="35000"/>
                  </a:srgb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FD0D6A-E66A-4139-B37F-330F80B1AE61}"/>
                </a:ext>
              </a:extLst>
            </p:cNvPr>
            <p:cNvSpPr/>
            <p:nvPr/>
          </p:nvSpPr>
          <p:spPr>
            <a:xfrm>
              <a:off x="758990" y="1063030"/>
              <a:ext cx="1202068" cy="2492425"/>
            </a:xfrm>
            <a:prstGeom prst="rect">
              <a:avLst/>
            </a:prstGeom>
            <a:solidFill>
              <a:schemeClr val="accent2"/>
            </a:soli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800" dirty="0">
                <a:solidFill>
                  <a:srgbClr val="FFC000">
                    <a:lumMod val="50000"/>
                  </a:srgb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6C3821-30A2-488E-ACAA-DF04C3190D0D}"/>
                </a:ext>
              </a:extLst>
            </p:cNvPr>
            <p:cNvSpPr/>
            <p:nvPr/>
          </p:nvSpPr>
          <p:spPr>
            <a:xfrm>
              <a:off x="758990" y="3002314"/>
              <a:ext cx="1202068" cy="5529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63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800">
                <a:solidFill>
                  <a:srgbClr val="FFC000">
                    <a:lumMod val="50000"/>
                  </a:srgb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BC09BA87-32F9-45B0-8690-B4CB41B7E483}"/>
                </a:ext>
              </a:extLst>
            </p:cNvPr>
            <p:cNvSpPr txBox="1"/>
            <p:nvPr/>
          </p:nvSpPr>
          <p:spPr>
            <a:xfrm>
              <a:off x="758989" y="4137132"/>
              <a:ext cx="1202068" cy="560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bg-BG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defTabSz="457200"/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Покритие на ниво индивидуален кредит </a:t>
              </a:r>
              <a:r>
                <a:rPr lang="en-US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(</a:t>
              </a:r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до </a:t>
              </a:r>
              <a:r>
                <a:rPr lang="en-US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80%)</a:t>
              </a:r>
              <a:endPara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D83FE8-8A93-4713-8F6C-EA2ADAAD3ADA}"/>
                </a:ext>
              </a:extLst>
            </p:cNvPr>
            <p:cNvCxnSpPr>
              <a:cxnSpLocks/>
              <a:stCxn id="11" idx="0"/>
              <a:endCxn id="13" idx="2"/>
            </p:cNvCxnSpPr>
            <p:nvPr/>
          </p:nvCxnSpPr>
          <p:spPr>
            <a:xfrm flipV="1">
              <a:off x="1360023" y="3617990"/>
              <a:ext cx="7705" cy="519142"/>
            </a:xfrm>
            <a:prstGeom prst="line">
              <a:avLst/>
            </a:prstGeom>
            <a:noFill/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C448631-F23C-4AEC-8DC3-2D9DD7363B1D}"/>
                </a:ext>
              </a:extLst>
            </p:cNvPr>
            <p:cNvSpPr/>
            <p:nvPr/>
          </p:nvSpPr>
          <p:spPr>
            <a:xfrm>
              <a:off x="685893" y="1006823"/>
              <a:ext cx="1363670" cy="2611167"/>
            </a:xfrm>
            <a:prstGeom prst="roundRect">
              <a:avLst/>
            </a:prstGeom>
            <a:noFill/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6EC34-488E-4FE0-8246-A92D3461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128" y="1023243"/>
            <a:ext cx="3453255" cy="318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За МСП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и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големи компании </a:t>
            </a: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Инвестиционно и оборотно банково финансиране до 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10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години</a:t>
            </a: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Очаквани ползи за КП: преференциални ценови условия и изисквания към обезпечението</a:t>
            </a:r>
            <a:endParaRPr lang="en-GB" altLang="bg-BG" sz="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Общ бюджет 136.9 милиона лева, включително:</a:t>
            </a:r>
          </a:p>
          <a:p>
            <a:pPr marL="341313" lvl="1" indent="-165100" algn="just" defTabSz="457200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Енергийна ефективност: 78.2 милиона лева</a:t>
            </a:r>
          </a:p>
          <a:p>
            <a:pPr marL="341313" lvl="1" indent="-165100" algn="just" defTabSz="457200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Иновации: 58.7 милиона лева</a:t>
            </a: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Покритие на загубите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до 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80%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за индивидуални експозиции, до 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25%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на </a:t>
            </a:r>
            <a:r>
              <a:rPr lang="bg-BG" altLang="bg-BG" sz="1200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портфейлно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ниво</a:t>
            </a:r>
            <a:endParaRPr lang="en-GB" altLang="bg-BG" sz="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Очаквания </a:t>
            </a:r>
            <a:r>
              <a:rPr lang="bg-BG" altLang="bg-BG" sz="1200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ливъридж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е 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1:5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, съответно създадения нов портфейл би следвало да е в размер на минимум 684.5 милиона лева</a:t>
            </a:r>
            <a:endParaRPr lang="en-GB" altLang="bg-BG" sz="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57EA7E-BA2B-40CC-B280-BBE3AFD1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72" y="5710367"/>
            <a:ext cx="1400175" cy="4802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9F12DD-7B6C-4AF3-9DB1-4A66F128FA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1F2F2"/>
              </a:clrFrom>
              <a:clrTo>
                <a:srgbClr val="F1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3346" y="5191475"/>
            <a:ext cx="1105416" cy="571508"/>
          </a:xfrm>
          <a:prstGeom prst="rect">
            <a:avLst/>
          </a:prstGeom>
        </p:spPr>
      </p:pic>
      <p:sp>
        <p:nvSpPr>
          <p:cNvPr id="16" name="Block Arc 15">
            <a:extLst>
              <a:ext uri="{FF2B5EF4-FFF2-40B4-BE49-F238E27FC236}">
                <a16:creationId xmlns:a16="http://schemas.microsoft.com/office/drawing/2014/main" id="{C06877D4-B242-49E8-A431-B9941BE3BED4}"/>
              </a:ext>
            </a:extLst>
          </p:cNvPr>
          <p:cNvSpPr/>
          <p:nvPr/>
        </p:nvSpPr>
        <p:spPr>
          <a:xfrm>
            <a:off x="5880920" y="4474965"/>
            <a:ext cx="1943237" cy="1340439"/>
          </a:xfrm>
          <a:prstGeom prst="blockArc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03033B-D120-4269-BA3C-FE07F28F7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60" t="33414" r="43511" b="22525"/>
          <a:stretch/>
        </p:blipFill>
        <p:spPr>
          <a:xfrm>
            <a:off x="6738657" y="4919738"/>
            <a:ext cx="267491" cy="656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61A7BA-6205-4698-A112-B80D1FA310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4465" y="5183585"/>
            <a:ext cx="531237" cy="531237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4692C7-B0CD-4A37-BA79-D5E328722EB7}"/>
              </a:ext>
            </a:extLst>
          </p:cNvPr>
          <p:cNvSpPr txBox="1"/>
          <p:nvPr/>
        </p:nvSpPr>
        <p:spPr>
          <a:xfrm>
            <a:off x="6732319" y="5742054"/>
            <a:ext cx="17844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bg-BG" sz="1050" b="1" dirty="0">
                <a:solidFill>
                  <a:srgbClr val="005294"/>
                </a:solidFill>
              </a:rPr>
              <a:t>Международна финансова</a:t>
            </a:r>
          </a:p>
          <a:p>
            <a:pPr algn="ctr" defTabSz="457200"/>
            <a:r>
              <a:rPr lang="bg-BG" sz="1050" b="1" dirty="0">
                <a:solidFill>
                  <a:srgbClr val="005294"/>
                </a:solidFill>
              </a:rPr>
              <a:t>институция</a:t>
            </a:r>
            <a:endParaRPr lang="en-GB" sz="1050" b="1" dirty="0">
              <a:solidFill>
                <a:srgbClr val="00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6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3A88D1-878E-414A-AF01-6AB4A455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72869"/>
            <a:ext cx="8560505" cy="48438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9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предоставяне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БФП чрез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конкурентен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подбор,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12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директно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предоставяне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БФП,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7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бюджетни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линии. </a:t>
            </a:r>
            <a:endParaRPr lang="ru-RU" sz="15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None/>
              <a:defRPr/>
            </a:pP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Обявените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и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финансовото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споразумение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ФМФИБ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обща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стойност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1.</a:t>
            </a:r>
            <a:r>
              <a:rPr lang="bg-BG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91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млрд. </a:t>
            </a:r>
            <a:r>
              <a:rPr lang="ru-RU" sz="1500" b="1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лв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/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приблизително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7</a:t>
            </a:r>
            <a:r>
              <a:rPr lang="bg-BG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6.74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%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бюджета на ОПИК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None/>
              <a:defRPr/>
            </a:pP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Сключени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1831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договора (вкл.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финансовото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споразумение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ФМФИБ) с общ размер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предоставената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БФП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1.70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лева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(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средствата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предоставени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1, 2, 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3, 4 и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5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).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Извършени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плащания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началото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периода –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709.53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лева (28.56% от бюджета на </a:t>
            </a:r>
            <a:r>
              <a:rPr lang="ru-RU" sz="1500" b="1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програмата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),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включително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115 млн. лева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инструменти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None/>
              <a:defRPr/>
            </a:pPr>
            <a:endParaRPr lang="ru-RU" sz="15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Сертифицираните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средства по </a:t>
            </a: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програмата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размер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  647.21 млн. лева (26.05% от бюджета на </a:t>
            </a:r>
            <a:r>
              <a:rPr lang="ru-RU" sz="1500" b="1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програмата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),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включително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115 млн. лева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инструменти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None/>
              <a:defRPr/>
            </a:pPr>
            <a:endParaRPr lang="ru-RU" sz="1500" b="1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201478"/>
            <a:ext cx="7531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Общ преглед на напредъка в изпълнението на ОПИК 2014-2020 към 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15.06.2018 </a:t>
            </a: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</a:t>
            </a:r>
            <a:endParaRPr lang="en-US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834" y="65548"/>
            <a:ext cx="6267966" cy="319084"/>
          </a:xfrm>
        </p:spPr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СЛЕДВАЩИ СТЪПКИ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EAD66C97-FFA7-4423-80CD-94A40D6C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43CD11-2DE0-4798-B602-6E6632C498CB}"/>
              </a:ext>
            </a:extLst>
          </p:cNvPr>
          <p:cNvSpPr/>
          <p:nvPr/>
        </p:nvSpPr>
        <p:spPr>
          <a:xfrm>
            <a:off x="2073881" y="1902882"/>
            <a:ext cx="5456813" cy="2394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Декември </a:t>
            </a:r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1EC62E-06F5-4F8B-9243-94C9AA468D1D}"/>
              </a:ext>
            </a:extLst>
          </p:cNvPr>
          <p:cNvSpPr/>
          <p:nvPr/>
        </p:nvSpPr>
        <p:spPr>
          <a:xfrm>
            <a:off x="2073882" y="2179466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ФУНФ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2C923D-169E-48B6-BB10-DEDA5D504186}"/>
              </a:ext>
            </a:extLst>
          </p:cNvPr>
          <p:cNvSpPr/>
          <p:nvPr/>
        </p:nvSpPr>
        <p:spPr>
          <a:xfrm>
            <a:off x="2073882" y="3633833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ФТТ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929A98-4FC0-4F27-807D-0F7E19BC3E54}"/>
              </a:ext>
            </a:extLst>
          </p:cNvPr>
          <p:cNvSpPr/>
          <p:nvPr/>
        </p:nvSpPr>
        <p:spPr>
          <a:xfrm>
            <a:off x="2073882" y="2668239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ФМР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4C151C-C158-4153-BAA7-6D35E095527C}"/>
              </a:ext>
            </a:extLst>
          </p:cNvPr>
          <p:cNvSpPr/>
          <p:nvPr/>
        </p:nvSpPr>
        <p:spPr>
          <a:xfrm>
            <a:off x="2073882" y="3144624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ФРК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8F2F20-5BC2-4E5B-B6F4-E9EA0FD6B7D0}"/>
              </a:ext>
            </a:extLst>
          </p:cNvPr>
          <p:cNvSpPr/>
          <p:nvPr/>
        </p:nvSpPr>
        <p:spPr>
          <a:xfrm>
            <a:off x="2073882" y="4110218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Гаранции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3805C35-C1FD-480A-ACCF-EFE9ECA9D719}"/>
              </a:ext>
            </a:extLst>
          </p:cNvPr>
          <p:cNvSpPr/>
          <p:nvPr/>
        </p:nvSpPr>
        <p:spPr>
          <a:xfrm>
            <a:off x="4513875" y="2189981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Фаза</a:t>
            </a:r>
            <a:r>
              <a:rPr lang="bg-BG" sz="1200" dirty="0"/>
              <a:t> </a:t>
            </a:r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изпълнение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Arrow: Pentagon 74">
            <a:extLst>
              <a:ext uri="{FF2B5EF4-FFF2-40B4-BE49-F238E27FC236}">
                <a16:creationId xmlns:a16="http://schemas.microsoft.com/office/drawing/2014/main" id="{BBE0B317-6415-4E2E-9FE3-68BC55EC5E2C}"/>
              </a:ext>
            </a:extLst>
          </p:cNvPr>
          <p:cNvSpPr/>
          <p:nvPr/>
        </p:nvSpPr>
        <p:spPr>
          <a:xfrm>
            <a:off x="4513876" y="2666366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оферти. Преговори и оценка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59008B29-9ED7-4116-9511-81B647721FD8}"/>
              </a:ext>
            </a:extLst>
          </p:cNvPr>
          <p:cNvSpPr/>
          <p:nvPr/>
        </p:nvSpPr>
        <p:spPr>
          <a:xfrm>
            <a:off x="4513876" y="3153266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Финални оферти и определяне на изпълнител 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DA15FAD6-3924-45B1-A124-E932E61810E3}"/>
              </a:ext>
            </a:extLst>
          </p:cNvPr>
          <p:cNvSpPr/>
          <p:nvPr/>
        </p:nvSpPr>
        <p:spPr>
          <a:xfrm>
            <a:off x="4513875" y="3633832"/>
            <a:ext cx="3016819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Стартиране на процедура и първоначален подбор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Arrow: Pentagon 77">
            <a:extLst>
              <a:ext uri="{FF2B5EF4-FFF2-40B4-BE49-F238E27FC236}">
                <a16:creationId xmlns:a16="http://schemas.microsoft.com/office/drawing/2014/main" id="{60898984-5D73-4B73-97F3-C85176AE0227}"/>
              </a:ext>
            </a:extLst>
          </p:cNvPr>
          <p:cNvSpPr/>
          <p:nvPr/>
        </p:nvSpPr>
        <p:spPr>
          <a:xfrm>
            <a:off x="4513876" y="4110217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Стартиране на процедура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B38ED7-1858-4159-BD05-E038353FC492}"/>
              </a:ext>
            </a:extLst>
          </p:cNvPr>
          <p:cNvSpPr/>
          <p:nvPr/>
        </p:nvSpPr>
        <p:spPr>
          <a:xfrm>
            <a:off x="2073882" y="4586603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Микрокредитиране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Arrow: Pentagon 81">
            <a:extLst>
              <a:ext uri="{FF2B5EF4-FFF2-40B4-BE49-F238E27FC236}">
                <a16:creationId xmlns:a16="http://schemas.microsoft.com/office/drawing/2014/main" id="{5DD70437-F55F-44AE-8A13-CA9D959F4574}"/>
              </a:ext>
            </a:extLst>
          </p:cNvPr>
          <p:cNvSpPr/>
          <p:nvPr/>
        </p:nvSpPr>
        <p:spPr>
          <a:xfrm>
            <a:off x="4513876" y="4586602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Структуриране и стартиране на процедура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7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43" y="3712509"/>
            <a:ext cx="1540033" cy="14554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2" name="Rectangle 1"/>
          <p:cNvSpPr/>
          <p:nvPr/>
        </p:nvSpPr>
        <p:spPr>
          <a:xfrm>
            <a:off x="244098" y="1932690"/>
            <a:ext cx="8560505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lnSpc>
                <a:spcPct val="90000"/>
              </a:lnSpc>
              <a:spcBef>
                <a:spcPts val="1000"/>
              </a:spcBef>
            </a:pPr>
            <a:r>
              <a:rPr lang="bg-BG" sz="2800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в изпълнението </a:t>
            </a:r>
            <a:r>
              <a:rPr lang="bg-BG" sz="2800" b="1" cap="all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</a:t>
            </a:r>
          </a:p>
          <a:p>
            <a:pPr marL="45720" algn="ctr">
              <a:lnSpc>
                <a:spcPct val="90000"/>
              </a:lnSpc>
              <a:spcBef>
                <a:spcPts val="1000"/>
              </a:spcBef>
            </a:pPr>
            <a:r>
              <a:rPr lang="bg-BG" sz="2800" b="1" cap="all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800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подхода ВОМР по </a:t>
            </a:r>
            <a:r>
              <a:rPr lang="bg-BG" sz="2800" b="1" cap="all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</a:t>
            </a:r>
            <a:endParaRPr lang="bg-BG" sz="2800" b="1" cap="all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A97E-E40C-5D4C-B001-C79C871CA408}"/>
              </a:ext>
            </a:extLst>
          </p:cNvPr>
          <p:cNvSpPr txBox="1"/>
          <p:nvPr/>
        </p:nvSpPr>
        <p:spPr>
          <a:xfrm>
            <a:off x="8804603" y="65080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F32079F-3F9F-B749-BCB5-5727FC8B4792}" type="slidenum">
              <a:rPr lang="en-US" sz="1400" smtClean="0"/>
              <a:t>22</a:t>
            </a:fld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(1/4)</a:t>
            </a:r>
            <a:endParaRPr lang="bg-BG" sz="1200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41444" y="1678674"/>
            <a:ext cx="7955581" cy="48113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Изпълняват се 31 Споразумения, сключени с МИГ с  </a:t>
            </a:r>
            <a:r>
              <a:rPr lang="bg-BG" sz="18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многофондови</a:t>
            </a: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стратегии за местно развитие, с общ бюджет по ОПИК в размер на 57 292 576,00 лева, който е разпределен както следва: </a:t>
            </a: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endParaRPr lang="bg-BG" sz="18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първа покана се изпълняват 16 споразумения с общ бюджет 29 779 926,00 лева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endParaRPr lang="bg-BG" sz="18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втора покана се изпълняват 15 споразумения с общ бюджет 27 512 614,00 лева.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bg-BG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ВОМР </a:t>
            </a:r>
          </a:p>
        </p:txBody>
      </p:sp>
    </p:spTree>
    <p:extLst>
      <p:ext uri="{BB962C8B-B14F-4D97-AF65-F5344CB8AC3E}">
        <p14:creationId xmlns:p14="http://schemas.microsoft.com/office/powerpoint/2010/main" val="16259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A97E-E40C-5D4C-B001-C79C871CA408}"/>
              </a:ext>
            </a:extLst>
          </p:cNvPr>
          <p:cNvSpPr txBox="1"/>
          <p:nvPr/>
        </p:nvSpPr>
        <p:spPr>
          <a:xfrm>
            <a:off x="8804603" y="65080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F32079F-3F9F-B749-BCB5-5727FC8B4792}" type="slidenum">
              <a:rPr lang="en-US" sz="1400" smtClean="0"/>
              <a:t>23</a:t>
            </a:fld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(2/4)</a:t>
            </a:r>
            <a:endParaRPr lang="bg-BG" sz="1200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27862" y="849694"/>
            <a:ext cx="8698524" cy="5460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None/>
              <a:defRPr/>
            </a:pP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 изпълнение на подписаните </a:t>
            </a: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Споразумения 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първа покана и в подкрепа на МИГ,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УО на ОПИК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: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публикува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 началото на месец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Януари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2017 година Указания за подбор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проекти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 чл. 37, ал. 1 на ПМС 161/2016 –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Указанията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изготвени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съответствие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одобрените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официалното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24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ноември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2016 година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присъствено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заседание от КН Методология и критерии за подбор на операции в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подхода ВОМР; 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оказва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постоянна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методическа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помощ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МИГ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СВОМР при подготовка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документите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обявяване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подбор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проекти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финансиране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 ОПИК;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поддържа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рубрика 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„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ВОМР на интернет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страницата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ОПИК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 актуална информация за прилагането на подхода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осъществява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к</a:t>
            </a:r>
            <a:r>
              <a:rPr lang="bg-BG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оординация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ниво: </a:t>
            </a:r>
            <a:r>
              <a:rPr lang="ru-RU" sz="1600" u="sng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ЦКЗ и УО на </a:t>
            </a:r>
            <a:r>
              <a:rPr lang="ru-RU" sz="1600" u="sng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програмите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цел единен подход при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прилагане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подхода ВОМР; </a:t>
            </a:r>
            <a:r>
              <a:rPr lang="ru-RU" sz="1600" u="sng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МИГ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цел успешно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предвидените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мерки/операции с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финансиране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 ОПИК.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bg-BG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ВОМР </a:t>
            </a:r>
          </a:p>
        </p:txBody>
      </p:sp>
    </p:spTree>
    <p:extLst>
      <p:ext uri="{BB962C8B-B14F-4D97-AF65-F5344CB8AC3E}">
        <p14:creationId xmlns:p14="http://schemas.microsoft.com/office/powerpoint/2010/main" val="24815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A97E-E40C-5D4C-B001-C79C871CA408}"/>
              </a:ext>
            </a:extLst>
          </p:cNvPr>
          <p:cNvSpPr txBox="1"/>
          <p:nvPr/>
        </p:nvSpPr>
        <p:spPr>
          <a:xfrm>
            <a:off x="8804603" y="65080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(3/4)</a:t>
            </a:r>
            <a:endParaRPr lang="bg-BG" sz="12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06079" y="1041588"/>
            <a:ext cx="8698524" cy="5267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6838" lvl="1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bg-BG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О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бявявени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са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в ИСУН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следните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процедури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за подбор на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проекти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МИГ в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идентифицираните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мерки/операции в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СВОМР:</a:t>
            </a:r>
            <a:endParaRPr lang="ru-RU" sz="16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BG16RFOP002-2.012 МЕСТНА ИНИЦИАТИВНА ГРУПА - ТРОЯН, АПРИЛЦИ, УГЪРЧИН „ПОДОБРЯВАНЕ ПРОИЗВОДСТВЕНИЯ КАПАЦИТЕТ В МСП НА ТЕРИТОРИЯТА НА МИГ - ТРОЯН, АПРИЛЦИ, УГЪРЧИН",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 1 955 830 </a:t>
            </a: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лева;</a:t>
            </a: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BG16RFOP002-2.013 МИГ – ОБЩИНА МАРИЦА М08  „ПОДОБРЯВАНЕ НА ПРОИЗВОДСТВЕНИЯ КАПАЦИТЕТ В МСП НА ТЕРИТОРИЯТА НА МИГ“,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900 000.00 лева</a:t>
            </a: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;</a:t>
            </a:r>
            <a:endParaRPr lang="en-US" sz="1300" dirty="0" smtClean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3. BG 16RFOP002-2.014  МИГ КОСТЕНЕЦ 2010 – „ПОДОБРЯВАНЕ НА ПРОИЗВОДСТВЕНИЯ КАПАЦИТЕТ В МСП”,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195 583 лева;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BG16RFOP002-2.019-МИГ ИСПЕРИХ, МЯРКА ОПИК1 „КАПАЦИТЕТ ЗА РАСТЕЖ НА МСП“,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1 500 000 лева; МИГ „ПАНАГЮРИЩЕ, СТРЕЛЧА, ЛЕСИЧОВО“, с бюджет 1 500 000 лева;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BG16RFOP002-2.016  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„МИГ – ПАНАГЮРИЩЕ, СТРЕЛЧА, ЛЕСИЧОВО - ПОДОБРЯВАНЕ НА ПРОИЗВОДСТВЕНИЯ КАПАЦИТЕТ В МСП“,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1 500 000 лева;</a:t>
            </a:r>
          </a:p>
          <a:p>
            <a:pPr marL="180975" indent="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b="1" dirty="0" smtClean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b="1" dirty="0" smtClean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</a:t>
            </a:r>
            <a:r>
              <a:rPr lang="ru-RU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ВОМР </a:t>
            </a:r>
            <a:r>
              <a:rPr lang="ru-RU" sz="1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1/2 </a:t>
            </a:r>
          </a:p>
        </p:txBody>
      </p:sp>
    </p:spTree>
    <p:extLst>
      <p:ext uri="{BB962C8B-B14F-4D97-AF65-F5344CB8AC3E}">
        <p14:creationId xmlns:p14="http://schemas.microsoft.com/office/powerpoint/2010/main" val="25737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A97E-E40C-5D4C-B001-C79C871CA408}"/>
              </a:ext>
            </a:extLst>
          </p:cNvPr>
          <p:cNvSpPr txBox="1"/>
          <p:nvPr/>
        </p:nvSpPr>
        <p:spPr>
          <a:xfrm>
            <a:off x="8804603" y="65080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(3/4)</a:t>
            </a:r>
            <a:endParaRPr lang="bg-BG" sz="12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06079" y="1041588"/>
            <a:ext cx="8698524" cy="5267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en-US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6</a:t>
            </a:r>
            <a:r>
              <a:rPr lang="bg-BG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BG16RFOP002-2.017 „МИГ ОБЩИНИ МОМЧИЛГРАД И КРУМОВГРАД - ПОДОБРЯВАНЕ НА ПРОИЗВОДСТВЕНИЯ КАПАЦИТЕТ В МСП“,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1 000 000 лева;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7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 BG16RFOP002-2.020 МИГ БЕЛОВО, СЕПТЕМВРИ, ВЕЛИНГРАД „ПОДОБРЯВАНЕ НА ПРОИЗВОДСТВЕНИЯ КАПАЦИТЕТ В МСП“,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2 500 000 лева;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8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 BG16RFOP002-2.18 МИГ АРДИНО - ДЖЕБЕЛ„ПОДОБРЯВАНЕ НА ПРОИЗВОДСТВЕНИЯ КАПАЦИТЕТ В МСП НА ТЕРИТОРИЯТА НА МИГ АРДИНО - ДЖЕБЕЛ“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1 000 000 лева;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9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 BG16RFOP002-1.006 МИГ „ДЕВНЯ – АКСАКОВО“ - „ПОДКРЕПА ЗА ВНЕДРЯВАНЕ НА ИНОВАЦИИ В ПРЕДПРИЯТИЯТА“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800 000.00 лева;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10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 BG16RFOP002-2.021 МИГ „ДЕВНЯ – АКСАКОВО“ - „КАПАЦИТЕТ ЗА РАСТЕЖ НА МСП“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800 000.00 лева. 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Процедурите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са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обявени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с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повече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от един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краен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 за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предложения, с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целия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предвиден финансов ресурс по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съответната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мярка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.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lvl="0" indent="-34290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</a:t>
            </a:r>
            <a:r>
              <a:rPr lang="ru-RU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ВОМР </a:t>
            </a:r>
            <a:r>
              <a:rPr lang="ru-RU" sz="16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2/2</a:t>
            </a:r>
            <a:endParaRPr lang="ru-RU" sz="1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(4/4)</a:t>
            </a:r>
            <a:endParaRPr lang="bg-BG" sz="12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244098" y="1218465"/>
            <a:ext cx="8560506" cy="50698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процес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съгласуване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документите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обявяване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6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подбор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проекти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стратегиите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местно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развитие по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първа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покана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: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Tx/>
              <a:buChar char="-"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Приоритетна ос 1 "Технологично развитие и иновации“ – </a:t>
            </a: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процедури;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СНЦ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"МИГ-Белово, Септември, Велинград" </a:t>
            </a: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bg-BG" sz="15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Tx/>
              <a:buChar char="-"/>
              <a:defRPr/>
            </a:pP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Приоритетна ос 2 "Предприемачество и капацитет за растеж на МСП“, Инвестиционен приоритет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2.2. „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Капацитет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растеж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МСП” – 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5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Сдружение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"МИГ-Котел,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Сунгурларе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и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Върбица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"; 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"МИГ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Девня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-Аксаково";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Сдружение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"МИГ Белене-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Никопол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";</a:t>
            </a:r>
          </a:p>
          <a:p>
            <a:pPr marL="43815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СНЦ "МИГ-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Гоце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Делчев-Гърмен-Хаджидимово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 ;</a:t>
            </a:r>
          </a:p>
          <a:p>
            <a:pPr marL="43815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СНЦ "МИГ-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Аврен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-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Белослав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 – 2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  <a:endParaRPr lang="ru-RU" sz="15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3815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Процедурите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ще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бъдат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ИСУН в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съответствие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 </a:t>
            </a: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Индикативните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графици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и след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утвърждаване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Управителния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орган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съответния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МИГ 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q"/>
              <a:defRPr/>
            </a:pPr>
            <a:endParaRPr lang="ru-RU" sz="1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ВОМР </a:t>
            </a:r>
          </a:p>
        </p:txBody>
      </p:sp>
    </p:spTree>
    <p:extLst>
      <p:ext uri="{BB962C8B-B14F-4D97-AF65-F5344CB8AC3E}">
        <p14:creationId xmlns:p14="http://schemas.microsoft.com/office/powerpoint/2010/main" val="38349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988840"/>
            <a:ext cx="6512511" cy="1143000"/>
          </a:xfrm>
        </p:spPr>
        <p:txBody>
          <a:bodyPr>
            <a:normAutofit/>
          </a:bodyPr>
          <a:lstStyle/>
          <a:p>
            <a:pPr marL="45720" indent="0" algn="ctr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bg-BG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ПРЕДСТОЯЩИ ЗА ОБЯВЯВАНЕ ПРОЦЕДУРИ </a:t>
            </a:r>
          </a:p>
        </p:txBody>
      </p:sp>
    </p:spTree>
    <p:extLst>
      <p:ext uri="{BB962C8B-B14F-4D97-AF65-F5344CB8AC3E}">
        <p14:creationId xmlns:p14="http://schemas.microsoft.com/office/powerpoint/2010/main" val="19159699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4936" y="895658"/>
            <a:ext cx="8605838" cy="5773702"/>
            <a:chOff x="244475" y="849822"/>
            <a:chExt cx="8605838" cy="576063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50825" y="1469634"/>
              <a:ext cx="8599488" cy="100143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Предоставяне на фокусирана подкрепа на българските предприятия за внедряване на иновации и иновативна инфраструктура за подпомагане на процеса на комерсиализация на нови продукти.</a:t>
              </a:r>
              <a:endParaRPr lang="ru-RU" sz="1500" kern="0" dirty="0" smtClean="0">
                <a:solidFill>
                  <a:srgbClr val="002060"/>
                </a:solidFill>
                <a:latin typeface="+mn-lt"/>
              </a:endParaRP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55 млн</a:t>
              </a:r>
              <a:r>
                <a:rPr lang="ru-RU" sz="1500" b="1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евро 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107 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570 650 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5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4475" y="849822"/>
              <a:ext cx="8599488" cy="634963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2000" b="1" kern="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Стимулиране</a:t>
              </a:r>
              <a:r>
                <a:rPr lang="ru-RU" sz="20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2000" kern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latin typeface="+mj-lt"/>
                  <a:cs typeface="Arial" pitchFamily="34" charset="0"/>
                </a:rPr>
                <a:t>внедряването</a:t>
              </a:r>
              <a:r>
                <a:rPr lang="ru-RU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 pitchFamily="34" charset="0"/>
                </a:rPr>
                <a:t> </a:t>
              </a:r>
              <a:r>
                <a:rPr lang="ru-RU" sz="20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на </a:t>
              </a:r>
              <a:r>
                <a:rPr lang="ru-RU" sz="2000" b="1" kern="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иновации</a:t>
              </a:r>
              <a:r>
                <a:rPr lang="ru-RU" sz="20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в </a:t>
              </a:r>
              <a:r>
                <a:rPr lang="ru-RU" sz="2000" b="1" kern="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предприятията</a:t>
              </a: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3051" y="3226086"/>
              <a:ext cx="4060825" cy="33843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bg-BG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Съществуващи предприятия, които са търговци по смисъла на Търговския закон или Закона за кооперациите или са еквивалентно лице по смисъла на законодателството на държава-членка на ЕИП. 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9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ДМА,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необходими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внедряване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иновацията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ДНА,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необходими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внедряване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иновацията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Консултантски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помощни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услуги в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подкрепа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иновациите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Дейности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инвестиционна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подкрепа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тематично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фокусирани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лаборатории.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60600" y="3226086"/>
              <a:ext cx="4062413" cy="3384375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Инвестиционни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(ДМА 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ДНА);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услуги;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СМР.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u="sng" dirty="0" smtClean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u="sng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100 000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8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В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зависимост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от 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категорията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 на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предприятието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- кандидат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: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-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микро и малки предприятия: 500 000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-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средни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предприятия: 750 000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-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големи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предприятия: 1 000 000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  <a:endParaRPr lang="ru-RU" sz="8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80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обявяване: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декември 2018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г.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             </a:t>
              </a: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4475" y="2787237"/>
              <a:ext cx="4075113" cy="438849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кандидати/дейности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68850" y="2775255"/>
              <a:ext cx="4075113" cy="450831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разходи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>
              <a:off x="2157413" y="2471071"/>
              <a:ext cx="4786312" cy="287337"/>
            </a:xfrm>
            <a:prstGeom prst="triangle">
              <a:avLst>
                <a:gd name="adj" fmla="val 49534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123250" y="130953"/>
            <a:ext cx="7939881" cy="7647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indent="0" algn="ctr">
              <a:buNone/>
            </a:pPr>
            <a: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2018 по ПО 1 „Технологично развитие и иновации“</a:t>
            </a:r>
            <a:b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1062" y="4437112"/>
            <a:ext cx="4062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132" y="-6987"/>
            <a:ext cx="1080868" cy="10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899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5720" y="928670"/>
            <a:ext cx="8605839" cy="5689201"/>
            <a:chOff x="244475" y="921260"/>
            <a:chExt cx="8605839" cy="5689201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44475" y="1564202"/>
              <a:ext cx="8599488" cy="82034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6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6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600" kern="0" dirty="0" err="1" smtClean="0">
                  <a:solidFill>
                    <a:srgbClr val="002060"/>
                  </a:solidFill>
                  <a:latin typeface="+mn-lt"/>
                </a:rPr>
                <a:t>Предоставяне</a:t>
              </a:r>
              <a:r>
                <a:rPr lang="ru-RU" sz="16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на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подкрепа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за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създаване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и развитие на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иновационни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клъстери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в </a:t>
              </a:r>
              <a:r>
                <a:rPr lang="ru-RU" sz="1600" kern="0" dirty="0" err="1" smtClean="0">
                  <a:solidFill>
                    <a:srgbClr val="002060"/>
                  </a:solidFill>
                  <a:latin typeface="+mn-lt"/>
                </a:rPr>
                <a:t>България</a:t>
              </a:r>
              <a:r>
                <a:rPr lang="bg-BG" sz="1600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endParaRPr lang="ru-RU" sz="1600" kern="0" dirty="0" smtClean="0">
                <a:solidFill>
                  <a:srgbClr val="002060"/>
                </a:solidFill>
                <a:latin typeface="+mn-lt"/>
              </a:endParaRP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6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6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15.3  </a:t>
              </a:r>
              <a:r>
                <a:rPr lang="ru-RU" sz="1600" kern="0" dirty="0" smtClean="0">
                  <a:solidFill>
                    <a:srgbClr val="002060"/>
                  </a:solidFill>
                  <a:latin typeface="+mn-lt"/>
                </a:rPr>
                <a:t>млн</a:t>
              </a:r>
              <a:r>
                <a:rPr lang="ru-RU" sz="1600" b="1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ru-RU" sz="1600" kern="0" dirty="0" smtClean="0">
                  <a:solidFill>
                    <a:srgbClr val="002060"/>
                  </a:solidFill>
                  <a:latin typeface="+mn-lt"/>
                </a:rPr>
                <a:t> евро </a:t>
              </a:r>
              <a:r>
                <a:rPr lang="en-US" sz="16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600" kern="0" dirty="0">
                  <a:solidFill>
                    <a:srgbClr val="002060"/>
                  </a:solidFill>
                  <a:latin typeface="+mn-lt"/>
                </a:rPr>
                <a:t> 29 924 199 </a:t>
              </a:r>
              <a:r>
                <a:rPr lang="bg-BG" sz="1600" kern="0" dirty="0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bg-BG" sz="16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6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6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4475" y="921260"/>
              <a:ext cx="8599488" cy="634963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bg-BG" sz="2000" b="1" dirty="0">
                  <a:solidFill>
                    <a:schemeClr val="bg1"/>
                  </a:solidFill>
                  <a:latin typeface="+mj-lt"/>
                </a:rPr>
                <a:t>Развитие на иновационни </a:t>
              </a:r>
              <a:r>
                <a:rPr lang="bg-BG" sz="2000" b="1" dirty="0" smtClean="0">
                  <a:solidFill>
                    <a:schemeClr val="bg1"/>
                  </a:solidFill>
                  <a:latin typeface="+mj-lt"/>
                </a:rPr>
                <a:t>клъстери</a:t>
              </a: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3051" y="3370102"/>
              <a:ext cx="4271168" cy="32403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Иновационни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клъстери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които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обединения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- юридически лица или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обединения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които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не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представляват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юридически лица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8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Дейност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по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подобряване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сътрудничеството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, обмена на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информация в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подкрепа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бизнеса и трансфера на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технологии;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Дейност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по маркетинг на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клъстера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с цел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увеличаване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участието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нови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предприятия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или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организации;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Дейност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по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организиране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програми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за обучение,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семинари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и конференции в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подкрепа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обмена на знания и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работата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в мрежа, и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транснационално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сътрудничество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1400" dirty="0" smtClean="0">
                <a:solidFill>
                  <a:srgbClr val="00206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b="1" kern="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42245" y="3370103"/>
              <a:ext cx="4180769" cy="3240358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ДМА 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ДНА;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персонал;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Административни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включително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режийни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).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 smtClean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помощта: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200 000 лв.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помощта: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500 000 лв.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обявяване: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септември 2018 г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8763" y="2794037"/>
              <a:ext cx="4285456" cy="57606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кандидати/дейности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642246" y="2794035"/>
              <a:ext cx="4208068" cy="5760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 разходи </a:t>
              </a:r>
              <a:endParaRPr lang="en-US" sz="1600" b="1" kern="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>
              <a:off x="2173301" y="2421458"/>
              <a:ext cx="4786312" cy="28733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466574" y="116632"/>
            <a:ext cx="7501769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indent="0" algn="ctr">
              <a:buNone/>
            </a:pPr>
            <a: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2018 по ПО 1 „Технологично развитие и иновации“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1600" kern="0" dirty="0">
              <a:solidFill>
                <a:schemeClr val="accent5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07" y="4725144"/>
            <a:ext cx="4180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132" y="-6987"/>
            <a:ext cx="1080868" cy="10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87281"/>
            <a:ext cx="8161285" cy="1023753"/>
          </a:xfrm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роектни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предложения с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място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Ю</a:t>
            </a:r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ЗР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 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 </a:t>
            </a: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ъм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15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юни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2018 г. (1/2) </a:t>
            </a:r>
            <a:endParaRPr lang="ru-RU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259475"/>
              </p:ext>
            </p:extLst>
          </p:nvPr>
        </p:nvGraphicFramePr>
        <p:xfrm>
          <a:off x="313899" y="1825625"/>
          <a:ext cx="8502555" cy="475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53735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3052" y="836712"/>
            <a:ext cx="8599488" cy="5854560"/>
            <a:chOff x="250825" y="639269"/>
            <a:chExt cx="8599488" cy="58545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50825" y="1469634"/>
              <a:ext cx="8599488" cy="100143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цел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 </a:t>
              </a:r>
              <a:r>
                <a:rPr lang="ru-RU" sz="1500" kern="0" dirty="0" err="1" smtClean="0">
                  <a:solidFill>
                    <a:srgbClr val="002060"/>
                  </a:solidFill>
                  <a:latin typeface="+mn-lt"/>
                </a:rPr>
                <a:t>Подобряване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на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производствените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процеси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повишаване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производствения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капацитет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капацитета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за управление с цел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засилване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експортния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потенциал на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предприятията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77 млн</a:t>
              </a:r>
              <a:r>
                <a:rPr lang="ru-RU" sz="1500" b="1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евро 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150 598 910 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5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50825" y="639269"/>
              <a:ext cx="8599487" cy="830366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</a:rPr>
                <a:t>Подобряване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 на 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</a:rPr>
                <a:t>производствения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</a:rPr>
                <a:t>капацитет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 и развитие на 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</a:rPr>
                <a:t>специализирани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 услуги за МСП и </a:t>
              </a: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ИКТ</a:t>
              </a: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3051" y="3370102"/>
              <a:ext cx="4060825" cy="31237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Съществуващи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МСП, 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които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търговци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по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смисъла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Търговския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закон или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Закона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кооперациите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или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еквивалентно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лице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по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смисъла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законодателството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държава-членка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ЕИП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800" b="1" dirty="0" smtClean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ДМА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ДНА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Разработване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внедряване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сертифициране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системи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управление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качеството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Разработване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въвеждане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базирани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ИКТ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системи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приложения за управление на бизнеса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b="1" kern="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60601" y="3370103"/>
              <a:ext cx="4062413" cy="3123726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Инвестиционни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(ДМА 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ДНА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)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услуги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100 000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1 000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000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обявяване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Август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2018 г.  </a:t>
              </a:r>
              <a:endParaRPr lang="ru-RU" sz="1400" kern="0" dirty="0" smtClean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err="1">
                  <a:solidFill>
                    <a:srgbClr val="002060"/>
                  </a:solidFill>
                </a:rPr>
                <a:t>Процедурата</a:t>
              </a:r>
              <a:r>
                <a:rPr lang="ru-RU" sz="1400" dirty="0">
                  <a:solidFill>
                    <a:srgbClr val="002060"/>
                  </a:solidFill>
                </a:rPr>
                <a:t> е с два </a:t>
              </a:r>
              <a:r>
                <a:rPr lang="ru-RU" sz="1400" dirty="0" err="1">
                  <a:solidFill>
                    <a:srgbClr val="002060"/>
                  </a:solidFill>
                </a:rPr>
                <a:t>крайни</a:t>
              </a:r>
              <a:r>
                <a:rPr lang="ru-RU" sz="1400" dirty="0">
                  <a:solidFill>
                    <a:srgbClr val="002060"/>
                  </a:solidFill>
                </a:rPr>
                <a:t> срока за </a:t>
              </a:r>
              <a:r>
                <a:rPr lang="ru-RU" sz="1400" dirty="0" err="1" smtClean="0">
                  <a:solidFill>
                    <a:srgbClr val="002060"/>
                  </a:solidFill>
                </a:rPr>
                <a:t>кандидатстване</a:t>
              </a:r>
              <a:endParaRPr lang="ru-RU" sz="1400" dirty="0">
                <a:solidFill>
                  <a:srgbClr val="002060"/>
                </a:solidFill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8763" y="2794037"/>
              <a:ext cx="4075113" cy="576065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кандидати/дейности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60601" y="2794035"/>
              <a:ext cx="4062414" cy="576067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 разходи </a:t>
              </a:r>
              <a:endParaRPr lang="en-US" sz="1600" b="1" kern="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>
              <a:off x="2157413" y="2471071"/>
              <a:ext cx="4786312" cy="28733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500034" y="130628"/>
            <a:ext cx="7311555" cy="5174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indent="0" algn="ctr">
              <a:buNone/>
            </a:pPr>
            <a: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2018 по ПО 2 „</a:t>
            </a:r>
            <a:r>
              <a:rPr lang="ru-RU" sz="22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Предприемачество</a:t>
            </a:r>
            <a:r>
              <a:rPr lang="ru-RU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2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2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МСП</a:t>
            </a:r>
            <a: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72828" y="4293096"/>
            <a:ext cx="4062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286" y="-6987"/>
            <a:ext cx="979714" cy="9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383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30628" y="188640"/>
            <a:ext cx="7932503" cy="10801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ПО 2 „Предприемачество и капацитет за растеж на МСП“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763" y="1268760"/>
            <a:ext cx="8605838" cy="1296145"/>
            <a:chOff x="258763" y="1340768"/>
            <a:chExt cx="8605838" cy="1296145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58763" y="1863799"/>
              <a:ext cx="8599488" cy="77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Създаване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развитие на нови предприятия в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приоритетни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сектори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на НСНМСП 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специфични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сфери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свързани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с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преодоляването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европейските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регионални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предизвикателства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</a:t>
              </a:r>
              <a:r>
                <a:rPr lang="ru-RU" sz="1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 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34 373 012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евро </a:t>
              </a:r>
              <a:r>
                <a:rPr lang="en-US" sz="14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67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227 768.06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.)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8763" y="1340768"/>
              <a:ext cx="8605838" cy="52303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2000" b="1" kern="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Насърчаване</a:t>
              </a:r>
              <a:r>
                <a:rPr lang="ru-RU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на </a:t>
              </a:r>
              <a:r>
                <a:rPr lang="ru-RU" sz="2000" b="1" kern="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предприемачеството</a:t>
              </a: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3051" y="3552029"/>
            <a:ext cx="4285456" cy="31683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r>
              <a:rPr lang="bg-BG" sz="1400" dirty="0" smtClean="0">
                <a:solidFill>
                  <a:srgbClr val="002060"/>
                </a:solidFill>
                <a:latin typeface="+mn-lt"/>
              </a:rPr>
              <a:t>Допустими кандидати: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Микро, малки и средни предприятия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са търговци по смисъла на ТЗ или Закона за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кооперациите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 smtClean="0">
                <a:solidFill>
                  <a:srgbClr val="002060"/>
                </a:solidFill>
              </a:rPr>
              <a:t>с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по-малко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от две приключили финансови години;</a:t>
            </a:r>
            <a:endParaRPr lang="bg-BG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Допустими дейности: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Blip>
                <a:blip r:embed="rId8"/>
              </a:buBlip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Дейности за реализиране на пазара на предприемачески идеи (продукти –стоки или услуги); 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US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016" y="3552031"/>
            <a:ext cx="4148585" cy="3168350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Инвестиционни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разходи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(ДМА и ДНА)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за услуги </a:t>
            </a: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Оперативни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възнаграждения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, наем на помещения и др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.)</a:t>
            </a: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71450" lvl="1" indent="-1714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endParaRPr lang="ru-RU" sz="9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Минимален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50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000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Максимален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200 000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Дата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обявяване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май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2018г.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err="1" smtClean="0">
                <a:solidFill>
                  <a:srgbClr val="002060"/>
                </a:solidFill>
              </a:rPr>
              <a:t>Процедурата</a:t>
            </a:r>
            <a:r>
              <a:rPr lang="ru-RU" sz="1400" dirty="0" smtClean="0">
                <a:solidFill>
                  <a:srgbClr val="002060"/>
                </a:solidFill>
              </a:rPr>
              <a:t> е с два </a:t>
            </a:r>
            <a:r>
              <a:rPr lang="ru-RU" sz="1400" dirty="0" err="1" smtClean="0">
                <a:solidFill>
                  <a:srgbClr val="002060"/>
                </a:solidFill>
              </a:rPr>
              <a:t>крайни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срока за </a:t>
            </a:r>
            <a:r>
              <a:rPr lang="ru-RU" sz="1400" dirty="0" err="1" smtClean="0">
                <a:solidFill>
                  <a:srgbClr val="002060"/>
                </a:solidFill>
              </a:rPr>
              <a:t>кандидатстване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US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1" y="2975963"/>
            <a:ext cx="4289028" cy="576065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>
                <a:solidFill>
                  <a:schemeClr val="bg1"/>
                </a:solidFill>
                <a:cs typeface="Arial" pitchFamily="34" charset="0"/>
              </a:rPr>
              <a:t>Допустими кандидати/дейности </a:t>
            </a:r>
            <a:endParaRPr lang="en-US" sz="16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16016" y="2975962"/>
            <a:ext cx="4148585" cy="576067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bg-BG" sz="1600" b="1" kern="0" dirty="0">
                <a:solidFill>
                  <a:schemeClr val="bg1"/>
                </a:solidFill>
                <a:cs typeface="Arial" pitchFamily="34" charset="0"/>
              </a:rPr>
              <a:t>Допустими разходи </a:t>
            </a:r>
            <a:endParaRPr lang="en-US" sz="16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8538" y="4653136"/>
            <a:ext cx="40560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w="lg" len="med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132" y="-6987"/>
            <a:ext cx="1080868" cy="1021516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2214546" y="2564905"/>
            <a:ext cx="4786312" cy="287337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lIns="90488" tIns="44450" rIns="90488" bIns="44450" anchor="ctr"/>
          <a:lstStyle/>
          <a:p>
            <a:pPr eaLnBrk="0" fontAlgn="auto" hangingPunct="0">
              <a:spcAft>
                <a:spcPts val="0"/>
              </a:spcAft>
              <a:defRPr/>
            </a:pPr>
            <a:endParaRPr lang="de-DE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7337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  <a:defRPr/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2018  – директно предоставяне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47822"/>
              </p:ext>
            </p:extLst>
          </p:nvPr>
        </p:nvGraphicFramePr>
        <p:xfrm>
          <a:off x="182880" y="1300930"/>
          <a:ext cx="8699864" cy="476207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318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0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4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кандидати, дейности и разходи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 обявяване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„Изграждане на междусистемна газова връзка Гърция – България“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39 млн. евро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(76 277 370 лв.)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„Ай Си Джи Би“ АД </a:t>
                      </a:r>
                      <a:endParaRPr kumimoji="0" 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дейности: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работно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проектиране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надзор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 доставка на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материали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оборудване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Строително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монтажни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работи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: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Инвестиционни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(ДМА и ДНА)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СМР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за услуги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за 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материали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за  организация и управление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Юни 2018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"/>
            <a:ext cx="10795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7617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6C5F83D-6415-C442-A022-009D4B86A663}"/>
              </a:ext>
            </a:extLst>
          </p:cNvPr>
          <p:cNvSpPr txBox="1"/>
          <p:nvPr/>
        </p:nvSpPr>
        <p:spPr>
          <a:xfrm>
            <a:off x="325503" y="3479848"/>
            <a:ext cx="844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Благодаря за вниманието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92BD3-F972-364A-9A6F-D160D5648FE7}"/>
              </a:ext>
            </a:extLst>
          </p:cNvPr>
          <p:cNvSpPr/>
          <p:nvPr/>
        </p:nvSpPr>
        <p:spPr>
          <a:xfrm>
            <a:off x="104786" y="159276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21596" y="0"/>
            <a:ext cx="7848184" cy="1765738"/>
            <a:chOff x="773900" y="18005"/>
            <a:chExt cx="7707882" cy="1778536"/>
          </a:xfrm>
        </p:grpSpPr>
        <p:grpSp>
          <p:nvGrpSpPr>
            <p:cNvPr id="18" name="Group 17"/>
            <p:cNvGrpSpPr/>
            <p:nvPr/>
          </p:nvGrpSpPr>
          <p:grpSpPr>
            <a:xfrm>
              <a:off x="773900" y="195811"/>
              <a:ext cx="4622553" cy="1300678"/>
              <a:chOff x="773900" y="195811"/>
              <a:chExt cx="4622553" cy="1300678"/>
            </a:xfrm>
          </p:grpSpPr>
          <p:pic>
            <p:nvPicPr>
              <p:cNvPr id="20" name="Picture 19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9" y="316217"/>
                <a:ext cx="1627484" cy="1180272"/>
              </a:xfrm>
              <a:prstGeom prst="rect">
                <a:avLst/>
              </a:prstGeom>
            </p:spPr>
          </p:pic>
          <p:pic>
            <p:nvPicPr>
              <p:cNvPr id="21" name="Picture 20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900" y="195811"/>
                <a:ext cx="1196583" cy="13006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313" y="18005"/>
              <a:ext cx="1973469" cy="1778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194750" y="5777769"/>
            <a:ext cx="2086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hlinkClick r:id="rId7"/>
              </a:rPr>
              <a:t>www.opic.bg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8911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87281"/>
            <a:ext cx="8161285" cy="1023753"/>
          </a:xfrm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роектни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предложения с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място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bg-BG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Ю</a:t>
            </a:r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ЗР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 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 </a:t>
            </a:r>
            <a:b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15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юни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2018 г. (2/2) </a:t>
            </a:r>
            <a:endParaRPr lang="ru-RU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005817"/>
              </p:ext>
            </p:extLst>
          </p:nvPr>
        </p:nvGraphicFramePr>
        <p:xfrm>
          <a:off x="423081" y="1412643"/>
          <a:ext cx="8585171" cy="522646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8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63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cap="all" dirty="0">
                          <a:effectLst/>
                        </a:rPr>
                        <a:t>Процедура</a:t>
                      </a:r>
                      <a:endParaRPr lang="bg-BG" sz="1200" b="1" i="0" u="none" strike="noStrike" cap="all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Договори</a:t>
                      </a:r>
                      <a:r>
                        <a:rPr lang="bg-BG" sz="1200" b="1" i="0" u="none" strike="noStrike" cap="all" baseline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 в изпълнение</a:t>
                      </a:r>
                      <a:endParaRPr lang="bg-BG" sz="1200" b="1" i="0" u="none" strike="noStrike" cap="all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i="0" u="none" strike="noStrike" cap="all" noProof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Прекратени</a:t>
                      </a:r>
                      <a:endParaRPr lang="bg-BG" sz="1200" b="1" i="0" u="none" strike="noStrike" cap="all" noProof="0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i="0" u="none" strike="noStrike" cap="all" noProof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Успешно приключили</a:t>
                      </a:r>
                      <a:endParaRPr lang="bg-BG" sz="1200" b="1" i="0" u="none" strike="noStrike" cap="all" noProof="0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BG16RFOP002-1.001 „ПОДКРЕПА ЗА ВНЕДРЯВАНЕ НА ИНОВАЦИИ В ПРЕДПРИЯТИЯТА“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BG16RFOP002-1.002 „ ПОДКРЕПА ЗА РАЗРАБОТВАНЕ НА ИНОВАЦИИ В СТАРТИРАЩИ ПРЕДПРИЯТИЯ“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1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BG16RFOP002-1.005 „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Разработване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продуктови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производствени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иновации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“ </a:t>
                      </a:r>
                    </a:p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BG16RFOP002-2.001 „ПОДОБРЯВАНЕ НА ПРОИЗВОДСТВЕНИЯ КАПАЦИТЕТ В МСП“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79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5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BG16RFOP002-2.002 „РАЗВИТИЕ НА УПРАВЛЕНСКИЯ КАПАЦИТЕТ И РАСТЕЖ НА МСП“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74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0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BG16RFOP002-2.009 „РАЗВИТИЕ НА КЛЪСТЕРИ В БЪЛГАРИЯ“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5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BG16RFOP002-3.001 „ЕНЕРГИЙНА ЕФЕКТИВНОСТ ЗА МАЛКИТЕ И СРЕДНИ ПРЕДПРИЯТИЯ“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BG16RFOP002-3.002 „ПОВИШАВАНЕ НА ЕНЕРГИЙНАТА ЕФЕКТИВНОСТ В ГОЛЕМИ ПРЕДПРИЯТИЯ’’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rebuchet MS"/>
                        </a:rPr>
                        <a:t>Общо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230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(21,</a:t>
                      </a:r>
                      <a:r>
                        <a:rPr lang="bg-BG" sz="16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56, 31, 1</a:t>
                      </a:r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algn="ctr" fontAlgn="ctr"/>
                      <a:endParaRPr lang="bg-BG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205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55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798526" cy="1152128"/>
          </a:xfrm>
        </p:spPr>
        <p:txBody>
          <a:bodyPr anchor="ctr">
            <a:normAutofit fontScale="90000"/>
          </a:bodyPr>
          <a:lstStyle/>
          <a:p>
            <a:pPr marL="0" indent="0" algn="ctr">
              <a:buNone/>
              <a:defRPr/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Сключени договори по процедури за директно предоставяне на безвъзмездна финансова помощ на територията на ЮЗР по</a:t>
            </a:r>
            <a:b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ОПИК 2014-2020 г. към</a:t>
            </a:r>
            <a:r>
              <a:rPr lang="bg-BG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000" dirty="0" smtClean="0"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15.06.</a:t>
            </a:r>
            <a:r>
              <a:rPr lang="ru-RU" sz="2000" dirty="0" smtClean="0"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ru-RU" sz="2000" dirty="0"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48832"/>
              </p:ext>
            </p:extLst>
          </p:nvPr>
        </p:nvGraphicFramePr>
        <p:xfrm>
          <a:off x="35496" y="1049013"/>
          <a:ext cx="9114321" cy="580898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960355">
                  <a:extLst>
                    <a:ext uri="{9D8B030D-6E8A-4147-A177-3AD203B41FA5}">
                      <a16:colId xmlns:a16="http://schemas.microsoft.com/office/drawing/2014/main" val="3734845830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1642019084"/>
                    </a:ext>
                  </a:extLst>
                </a:gridCol>
                <a:gridCol w="1769303">
                  <a:extLst>
                    <a:ext uri="{9D8B030D-6E8A-4147-A177-3AD203B41FA5}">
                      <a16:colId xmlns:a16="http://schemas.microsoft.com/office/drawing/2014/main" val="2860246145"/>
                    </a:ext>
                  </a:extLst>
                </a:gridCol>
              </a:tblGrid>
              <a:tr h="597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kern="1200" cap="all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Процедура</a:t>
                      </a:r>
                    </a:p>
                  </a:txBody>
                  <a:tcPr marL="3447" marR="3447" marT="344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200" b="1" u="none" strike="noStrike" kern="1200" cap="all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Брой договори за БФП</a:t>
                      </a:r>
                      <a:endParaRPr lang="bg-BG" sz="1200" b="1" u="none" strike="noStrike" kern="1200" cap="all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200" b="1" u="none" strike="noStrike" kern="1200" cap="all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Договорена </a:t>
                      </a:r>
                      <a:endParaRPr lang="bg-BG" sz="1200" b="1" u="none" strike="noStrike" kern="1200" cap="all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bg-BG" sz="1200" b="1" u="none" strike="noStrike" kern="1200" cap="all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БФП</a:t>
                      </a:r>
                      <a:endParaRPr lang="bg-BG" sz="1200" b="1" u="none" strike="noStrike" kern="1200" cap="all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98760"/>
                  </a:ext>
                </a:extLst>
              </a:tr>
              <a:tr h="330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BG16RFOP002-1.003 ФАЗА 2 НА ПРОЕКТ „СЪЗДАВАНЕ НА НАУЧНО-ТЕХНОЛОГИЧЕН ПАРК“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12 273 362.81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7467"/>
                  </a:ext>
                </a:extLst>
              </a:tr>
              <a:tr h="808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 smtClean="0">
                          <a:effectLst/>
                        </a:rPr>
                        <a:t>BG16RFOP002-1.004</a:t>
                      </a:r>
                      <a:r>
                        <a:rPr lang="bg-BG" sz="1200" u="none" strike="noStrike" kern="1200" dirty="0" smtClean="0">
                          <a:effectLst/>
                        </a:rPr>
                        <a:t> </a:t>
                      </a:r>
                      <a:r>
                        <a:rPr lang="ru-RU" sz="1200" u="none" strike="noStrike" kern="1200" dirty="0" smtClean="0">
                          <a:effectLst/>
                        </a:rPr>
                        <a:t>ПОВИШАВАНЕ КАЧЕСТВОТО, ЕФЕКТИВНОСТТА И ЕФИКАСНОСТТА НА ПРЕДЛАГАНИТЕ ОТ ПАТЕНТНО ВЕДОМСТВО НА РЕПУБЛИКА БЪЛГАРИЯ УСЛУГИ ЗА БИЗНЕСА, СВЪРЗАНИ СЪС ЗАКРИЛАТА НА ОБЕКТИТЕ НА ИНДУСТРИАЛНА СОБСТВЕНОСТ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</a:rPr>
                        <a:t>8 797 339.19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BG16RFOP002-2.003 „СЪЗДАВАНЕ НА УСЛОВИЯ ЗА УСТОЙЧИВО РАЗВИТИЕ И УСПЕШНО ИНТЕГРИРАНЕ НА БЪЛГАРСКИТЕ ПРЕДПРИЯТИЯ НА ЕВРОПЕЙСКИТЕ И МЕЖДУНАРОДНИТЕ ПАЗАРИ ЧРЕЗ ПОДКРЕПА ДЕЙНОСТТА НА ИАНМСП“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9 779 000.00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12964"/>
                  </a:ext>
                </a:extLst>
              </a:tr>
              <a:tr h="808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BG16RFOP002-2.004 „ПРЕДОСТАВЯНЕ НА ИНСТИТУЦИОНАЛНА ПОДКРЕПА НА ДАМТН ЗА ПОВИШАВАНЕ НА ЕФЕКТИВНОСТТА НА НАДЗОР НА ПАЗАРА, МЕТРОЛОГИЧНИЯ НАДЗОР И КОНТРОЛА НА КАЧЕСТВОТО НА ТЕЧНИТЕ ГОРИВА“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1 999 953.82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/>
                </a:tc>
                <a:extLst>
                  <a:ext uri="{0D108BD9-81ED-4DB2-BD59-A6C34878D82A}">
                    <a16:rowId xmlns:a16="http://schemas.microsoft.com/office/drawing/2014/main" val="3179184781"/>
                  </a:ext>
                </a:extLst>
              </a:tr>
              <a:tr h="486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BG16RFOP002-2.005 „ПОВИШАВАНЕ НА ЕФЕКТИВНОСТТА И ЕФИКАСНОСТТА НА УСЛУГИТЕ, ПРЕДЛАГАНИ ОТ КЗП ЗА БЪЛГАРСКИТЕ ПРЕДПРИЯТИЯ“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5 866 563.00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2553"/>
                  </a:ext>
                </a:extLst>
              </a:tr>
              <a:tr h="486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BG16RFOP002-2.006 „ПОЗИЦИОНИРАНЕ НА БЪЛГАРИЯ КАТО ПОЗНАТА И ПРЕДПОЧИТАНА ДЕСТИНАЦИЯ ЗА ИНВЕСТИЦИИ ЧРЕЗ ПОДКРЕПА ДЕЙНОСТТА НА БАИ“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9 779 150.00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/>
                </a:tc>
                <a:extLst>
                  <a:ext uri="{0D108BD9-81ED-4DB2-BD59-A6C34878D82A}">
                    <a16:rowId xmlns:a16="http://schemas.microsoft.com/office/drawing/2014/main" val="1172194492"/>
                  </a:ext>
                </a:extLst>
              </a:tr>
              <a:tr h="64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BG16RFOP002-2.008 „ПРЕДОСТАВЯНЕ НА ИНСТИТУЦИОНАЛНА ПОДКРЕПА  НА ИА БСА ЗА ПОДОБРЯВАНЕ НА ИНФРАСТРУКТУРАТА ПО КАЧЕСТВОТО“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3 791 765.70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41204"/>
                  </a:ext>
                </a:extLst>
              </a:tr>
              <a:tr h="6481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BG16RFOP002-2.010 „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Предоставяне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институционална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подкрепа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Министерство на туризма за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дейности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свързани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с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повишаване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капацитета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МСП в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областта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туризма“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5 052 041.08 </a:t>
                      </a:r>
                      <a:r>
                        <a:rPr lang="bg-BG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лв</a:t>
                      </a:r>
                      <a:endParaRPr lang="bg-BG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>
                          <a:effectLst/>
                        </a:rPr>
                        <a:t>Общо: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 smtClean="0">
                          <a:effectLst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57 339 175.60 лв.</a:t>
                      </a:r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398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32" y="0"/>
            <a:ext cx="1080868" cy="10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561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875211"/>
            <a:ext cx="7886700" cy="5301752"/>
          </a:xfrm>
        </p:spPr>
        <p:txBody>
          <a:bodyPr/>
          <a:lstStyle/>
          <a:p>
            <a:pPr marL="45720" indent="0" algn="ctr">
              <a:buNone/>
            </a:pPr>
            <a:r>
              <a:rPr lang="bg-BG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в изпълнението на </a:t>
            </a:r>
          </a:p>
          <a:p>
            <a:pPr marL="45720" indent="0" algn="ctr">
              <a:buNone/>
            </a:pPr>
            <a:r>
              <a:rPr lang="ru-RU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 „Инициатива за МСП“ </a:t>
            </a:r>
          </a:p>
          <a:p>
            <a:pPr marL="45720" indent="0" algn="ctr">
              <a:buNone/>
            </a:pPr>
            <a:r>
              <a:rPr lang="ru-RU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</a:t>
            </a:r>
            <a:r>
              <a:rPr lang="bg-BG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bg-BG" dirty="0"/>
          </a:p>
        </p:txBody>
      </p:sp>
      <p:pic>
        <p:nvPicPr>
          <p:cNvPr id="4" name="Picture 5" descr="C:\Users\mdragomirova\Desktop\Logos\SMEI\ОП Инициатива за малки и средни предприятия\BG-text\Logo-SMEI-center-no-b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28" y="3179216"/>
            <a:ext cx="2189080" cy="19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/>
          <a:lstStyle/>
          <a:p>
            <a:fld id="{1BFBAB30-7D6C-482F-9445-DA24C961621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7" y="332656"/>
            <a:ext cx="7023519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bg-BG" sz="18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в изпълнението </a:t>
            </a:r>
            <a:r>
              <a:rPr lang="bg-BG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 ОПИМСП </a:t>
            </a:r>
            <a:endParaRPr lang="bg-BG" sz="1800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Статистически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данни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31</a:t>
            </a:r>
            <a:r>
              <a:rPr lang="bg-BG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март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bg-BG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г.</a:t>
            </a:r>
            <a:r>
              <a:rPr lang="en-US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en-GB" sz="18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07" y="4715509"/>
            <a:ext cx="8432275" cy="321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ne Callout 2 6"/>
          <p:cNvSpPr/>
          <p:nvPr/>
        </p:nvSpPr>
        <p:spPr>
          <a:xfrm>
            <a:off x="440669" y="5252831"/>
            <a:ext cx="1175604" cy="7181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1325"/>
              <a:gd name="adj6" fmla="val -1626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2</a:t>
            </a:r>
            <a:r>
              <a:rPr lang="bg-BG" sz="1000" baseline="30000" dirty="0">
                <a:solidFill>
                  <a:schemeClr val="tx1"/>
                </a:solidFill>
              </a:rPr>
              <a:t> </a:t>
            </a:r>
            <a:r>
              <a:rPr lang="bg-BG" sz="1000" baseline="30000" dirty="0" smtClean="0">
                <a:solidFill>
                  <a:schemeClr val="tx1"/>
                </a:solidFill>
              </a:rPr>
              <a:t> </a:t>
            </a:r>
            <a:r>
              <a:rPr lang="bg-BG" sz="1000" dirty="0" smtClean="0">
                <a:solidFill>
                  <a:schemeClr val="tx1"/>
                </a:solidFill>
              </a:rPr>
              <a:t>март</a:t>
            </a:r>
            <a:r>
              <a:rPr lang="en-US" sz="1000" dirty="0" smtClean="0">
                <a:solidFill>
                  <a:schemeClr val="tx1"/>
                </a:solidFill>
              </a:rPr>
              <a:t> 2016:</a:t>
            </a:r>
          </a:p>
          <a:p>
            <a:r>
              <a:rPr lang="ru-RU" sz="1000" dirty="0" err="1">
                <a:solidFill>
                  <a:schemeClr val="tx1"/>
                </a:solidFill>
              </a:rPr>
              <a:t>Подписване</a:t>
            </a:r>
            <a:r>
              <a:rPr lang="ru-RU" sz="1000" dirty="0">
                <a:solidFill>
                  <a:schemeClr val="tx1"/>
                </a:solidFill>
              </a:rPr>
              <a:t> на </a:t>
            </a:r>
            <a:r>
              <a:rPr lang="ru-RU" sz="1000" dirty="0" err="1">
                <a:solidFill>
                  <a:schemeClr val="tx1"/>
                </a:solidFill>
              </a:rPr>
              <a:t>споразумението</a:t>
            </a:r>
            <a:r>
              <a:rPr lang="ru-RU" sz="1000" dirty="0">
                <a:solidFill>
                  <a:schemeClr val="tx1"/>
                </a:solidFill>
              </a:rPr>
              <a:t> за </a:t>
            </a:r>
            <a:r>
              <a:rPr lang="ru-RU" sz="1000" dirty="0" err="1">
                <a:solidFill>
                  <a:schemeClr val="tx1"/>
                </a:solidFill>
              </a:rPr>
              <a:t>финансиране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2627784" y="5445224"/>
            <a:ext cx="2424471" cy="4628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2621"/>
              <a:gd name="adj6" fmla="val -1686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1-ви дек, 2016: 4 банки </a:t>
            </a:r>
            <a:r>
              <a:rPr lang="ru-RU" sz="1000" dirty="0" err="1">
                <a:solidFill>
                  <a:schemeClr val="tx1"/>
                </a:solidFill>
              </a:rPr>
              <a:t>започват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отдаването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131519" y="5971004"/>
            <a:ext cx="2336163" cy="3515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6295"/>
              <a:gd name="adj6" fmla="val -1633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bg-BG" sz="1000" dirty="0" smtClean="0">
                <a:solidFill>
                  <a:schemeClr val="tx1"/>
                </a:solidFill>
              </a:rPr>
              <a:t>ноември</a:t>
            </a:r>
            <a:r>
              <a:rPr lang="en-US" sz="1000" dirty="0" smtClean="0">
                <a:solidFill>
                  <a:schemeClr val="tx1"/>
                </a:solidFill>
              </a:rPr>
              <a:t> 2016: </a:t>
            </a:r>
            <a:r>
              <a:rPr lang="en-US" sz="1000" dirty="0" smtClean="0">
                <a:solidFill>
                  <a:srgbClr val="FF0000"/>
                </a:solidFill>
              </a:rPr>
              <a:t>5 </a:t>
            </a:r>
            <a:r>
              <a:rPr lang="bg-BG" sz="1000" dirty="0" smtClean="0">
                <a:solidFill>
                  <a:srgbClr val="FF0000"/>
                </a:solidFill>
              </a:rPr>
              <a:t>подписани транзакции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5523" y="4757508"/>
            <a:ext cx="504056" cy="2798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1.1%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0668" y="4608521"/>
            <a:ext cx="2478911" cy="0"/>
          </a:xfrm>
          <a:prstGeom prst="straightConnector1">
            <a:avLst/>
          </a:prstGeom>
          <a:ln w="158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13173" y="4516834"/>
            <a:ext cx="31856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 2016 </a:t>
            </a:r>
            <a:endParaRPr lang="en-GB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39579" y="4608521"/>
            <a:ext cx="3240628" cy="2"/>
          </a:xfrm>
          <a:prstGeom prst="straightConnector1">
            <a:avLst/>
          </a:prstGeom>
          <a:ln w="158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84244" y="4491344"/>
            <a:ext cx="39591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 2017</a:t>
            </a:r>
            <a:endParaRPr lang="en-GB" sz="1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980207" y="4608522"/>
            <a:ext cx="1296143" cy="0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32797" y="4517877"/>
            <a:ext cx="28803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2018</a:t>
            </a:r>
            <a:endParaRPr lang="en-GB" sz="1000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276350" y="4608521"/>
            <a:ext cx="1375492" cy="2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00216" y="4516834"/>
            <a:ext cx="28803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2019</a:t>
            </a:r>
            <a:endParaRPr lang="en-GB" sz="1000" dirty="0"/>
          </a:p>
        </p:txBody>
      </p:sp>
      <p:sp>
        <p:nvSpPr>
          <p:cNvPr id="42" name="Rectangle 41"/>
          <p:cNvSpPr/>
          <p:nvPr/>
        </p:nvSpPr>
        <p:spPr>
          <a:xfrm>
            <a:off x="2765908" y="4750191"/>
            <a:ext cx="3177082" cy="287205"/>
          </a:xfrm>
          <a:prstGeom prst="rect">
            <a:avLst/>
          </a:prstGeom>
          <a:pattFill prst="ltUp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41.44%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35523" y="4445177"/>
            <a:ext cx="5040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31</a:t>
            </a:r>
            <a:r>
              <a:rPr lang="bg-BG" sz="800" baseline="30000" dirty="0"/>
              <a:t> </a:t>
            </a:r>
            <a:r>
              <a:rPr lang="bg-BG" sz="800" baseline="30000" dirty="0" smtClean="0"/>
              <a:t>декември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8265732" y="4445177"/>
            <a:ext cx="5040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31</a:t>
            </a:r>
            <a:r>
              <a:rPr lang="bg-BG" sz="800" baseline="30000" dirty="0"/>
              <a:t> </a:t>
            </a:r>
            <a:r>
              <a:rPr lang="bg-BG" sz="800" baseline="30000" dirty="0" smtClean="0"/>
              <a:t>декември</a:t>
            </a:r>
            <a:endParaRPr lang="en-GB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6016543" y="4434690"/>
            <a:ext cx="5040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31</a:t>
            </a:r>
            <a:r>
              <a:rPr lang="bg-BG" sz="800" baseline="30000" dirty="0"/>
              <a:t> </a:t>
            </a:r>
            <a:r>
              <a:rPr lang="bg-BG" sz="800" baseline="30000" dirty="0" smtClean="0"/>
              <a:t>март</a:t>
            </a:r>
            <a:endParaRPr lang="en-GB" sz="8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-38494" y="1700808"/>
            <a:ext cx="5276366" cy="2272777"/>
            <a:chOff x="4788022" y="4250980"/>
            <a:chExt cx="2863281" cy="1761026"/>
          </a:xfrm>
        </p:grpSpPr>
        <p:sp>
          <p:nvSpPr>
            <p:cNvPr id="90" name="Block Arc 89"/>
            <p:cNvSpPr/>
            <p:nvPr/>
          </p:nvSpPr>
          <p:spPr>
            <a:xfrm rot="5400000">
              <a:off x="4335987" y="4703015"/>
              <a:ext cx="1761026" cy="856955"/>
            </a:xfrm>
            <a:prstGeom prst="blockArc">
              <a:avLst>
                <a:gd name="adj1" fmla="val 10816396"/>
                <a:gd name="adj2" fmla="val 2709"/>
                <a:gd name="adj3" fmla="val 41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292080" y="4326214"/>
              <a:ext cx="2359223" cy="324000"/>
              <a:chOff x="5665883" y="4550149"/>
              <a:chExt cx="2359223" cy="3240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936443" y="4599601"/>
                <a:ext cx="2088663" cy="225097"/>
                <a:chOff x="175349" y="112476"/>
                <a:chExt cx="2088663" cy="225097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175350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0" name="Rectangle 69"/>
                <p:cNvSpPr/>
                <p:nvPr/>
              </p:nvSpPr>
              <p:spPr>
                <a:xfrm>
                  <a:off x="175349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8671" tIns="25400" rIns="25400" bIns="25400" numCol="1" spcCol="1270" anchor="ctr" anchorCtr="0">
                  <a:noAutofit/>
                </a:bodyPr>
                <a:lstStyle/>
                <a:p>
                  <a:pPr lvl="0" algn="l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000" dirty="0" smtClean="0"/>
                    <a:t>Общ обем на целевия портфейл, подписан с 10 посредника</a:t>
                  </a:r>
                  <a:endParaRPr lang="en-GB" sz="1000" kern="1200" dirty="0"/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5665883" y="455014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608m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292080" y="5688005"/>
              <a:ext cx="2359222" cy="324000"/>
              <a:chOff x="5683023" y="5942632"/>
              <a:chExt cx="2359222" cy="3240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78298" y="5992084"/>
                <a:ext cx="206394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000" dirty="0" smtClean="0"/>
                  <a:t>Лихва</a:t>
                </a:r>
                <a:r>
                  <a:rPr lang="en-US" sz="1000" dirty="0" smtClean="0"/>
                  <a:t> (</a:t>
                </a:r>
                <a:r>
                  <a:rPr lang="bg-BG" sz="1000" dirty="0" smtClean="0"/>
                  <a:t>средно претеглена към края  на</a:t>
                </a:r>
                <a:r>
                  <a:rPr lang="en-US" sz="1000" dirty="0" smtClean="0"/>
                  <a:t> 2017 )</a:t>
                </a:r>
                <a:endParaRPr lang="en-GB" sz="1000" kern="1200" baseline="300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83023" y="594263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/>
                    </a:solidFill>
                  </a:rPr>
                  <a:t>3.02%</a:t>
                </a:r>
                <a:endParaRPr lang="en-GB" sz="9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442991" y="5240278"/>
              <a:ext cx="2208311" cy="324000"/>
              <a:chOff x="5665883" y="5597783"/>
              <a:chExt cx="2208311" cy="3240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950507" y="5647235"/>
                <a:ext cx="192368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000" kern="1200" dirty="0" smtClean="0"/>
                  <a:t>Подкрепени МСП към</a:t>
                </a:r>
                <a:r>
                  <a:rPr lang="en-US" sz="1000" kern="1200" dirty="0" smtClean="0"/>
                  <a:t> 31/03/2018</a:t>
                </a:r>
                <a:endParaRPr lang="en-GB" sz="1000" kern="1200" baseline="300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665883" y="5597783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2,258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433640" y="4775247"/>
              <a:ext cx="2217662" cy="324000"/>
              <a:chOff x="5685553" y="4907099"/>
              <a:chExt cx="2217662" cy="3240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978298" y="4956551"/>
                <a:ext cx="192491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000" dirty="0" smtClean="0"/>
                  <a:t>Общата сума на заеми за МСП по 31/03</a:t>
                </a:r>
                <a:r>
                  <a:rPr lang="en-US" sz="1000" dirty="0" smtClean="0"/>
                  <a:t>/2018 </a:t>
                </a:r>
                <a:endParaRPr lang="en-GB" sz="1000" kern="12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85553" y="49070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305m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643811" y="420384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/>
              <a:t>Напредък</a:t>
            </a:r>
            <a:endParaRPr lang="en-GB" sz="16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747974" y="1241423"/>
            <a:ext cx="978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/>
              <a:t>Акценти</a:t>
            </a:r>
          </a:p>
        </p:txBody>
      </p:sp>
      <p:sp>
        <p:nvSpPr>
          <p:cNvPr id="106" name="Line Callout 2 105"/>
          <p:cNvSpPr/>
          <p:nvPr/>
        </p:nvSpPr>
        <p:spPr>
          <a:xfrm>
            <a:off x="3313412" y="5112685"/>
            <a:ext cx="2308543" cy="28029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8829"/>
              <a:gd name="adj6" fmla="val -1665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Февруари</a:t>
            </a:r>
            <a:r>
              <a:rPr lang="ru-RU" sz="1000" dirty="0">
                <a:solidFill>
                  <a:schemeClr val="tx1"/>
                </a:solidFill>
              </a:rPr>
              <a:t>, 2017: </a:t>
            </a:r>
            <a:r>
              <a:rPr lang="ru-RU" sz="1000" dirty="0" err="1">
                <a:solidFill>
                  <a:schemeClr val="tx1"/>
                </a:solidFill>
              </a:rPr>
              <a:t>Всички</a:t>
            </a:r>
            <a:r>
              <a:rPr lang="ru-RU" sz="1000" dirty="0">
                <a:solidFill>
                  <a:schemeClr val="tx1"/>
                </a:solidFill>
              </a:rPr>
              <a:t> 10 банки</a:t>
            </a:r>
          </a:p>
          <a:p>
            <a:r>
              <a:rPr lang="ru-RU" sz="1000" dirty="0" err="1">
                <a:solidFill>
                  <a:schemeClr val="tx1"/>
                </a:solidFill>
              </a:rPr>
              <a:t>започват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отдаването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739714" y="4437112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516216" y="4445177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942990" y="4757508"/>
            <a:ext cx="573226" cy="279888"/>
          </a:xfrm>
          <a:prstGeom prst="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50.2%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12" name="Line Callout 2 111"/>
          <p:cNvSpPr/>
          <p:nvPr/>
        </p:nvSpPr>
        <p:spPr>
          <a:xfrm>
            <a:off x="6300192" y="5713365"/>
            <a:ext cx="2265001" cy="4519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8829"/>
              <a:gd name="adj6" fmla="val -1665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bg-BG" sz="1000" dirty="0" smtClean="0">
                <a:solidFill>
                  <a:schemeClr val="tx1"/>
                </a:solidFill>
              </a:rPr>
              <a:t>Декември</a:t>
            </a:r>
            <a:r>
              <a:rPr lang="en-US" sz="1000" dirty="0" smtClean="0">
                <a:solidFill>
                  <a:schemeClr val="tx1"/>
                </a:solidFill>
              </a:rPr>
              <a:t>2017: </a:t>
            </a:r>
            <a:r>
              <a:rPr lang="ru-RU" sz="1000" dirty="0" err="1">
                <a:solidFill>
                  <a:schemeClr val="tx1"/>
                </a:solidFill>
              </a:rPr>
              <a:t>Предоставените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кредити</a:t>
            </a:r>
            <a:r>
              <a:rPr lang="ru-RU" sz="1000" dirty="0">
                <a:solidFill>
                  <a:schemeClr val="tx1"/>
                </a:solidFill>
              </a:rPr>
              <a:t> за малки и </a:t>
            </a:r>
            <a:r>
              <a:rPr lang="ru-RU" sz="1000" dirty="0" err="1">
                <a:solidFill>
                  <a:schemeClr val="tx1"/>
                </a:solidFill>
              </a:rPr>
              <a:t>средни</a:t>
            </a:r>
            <a:r>
              <a:rPr lang="ru-RU" sz="1000" dirty="0">
                <a:solidFill>
                  <a:schemeClr val="tx1"/>
                </a:solidFill>
              </a:rPr>
              <a:t> предприятия </a:t>
            </a:r>
            <a:r>
              <a:rPr lang="ru-RU" sz="1000" dirty="0" err="1">
                <a:solidFill>
                  <a:schemeClr val="tx1"/>
                </a:solidFill>
              </a:rPr>
              <a:t>възлизат</a:t>
            </a:r>
            <a:r>
              <a:rPr lang="ru-RU" sz="1000" dirty="0">
                <a:solidFill>
                  <a:schemeClr val="tx1"/>
                </a:solidFill>
              </a:rPr>
              <a:t> на 252 млн. </a:t>
            </a:r>
            <a:r>
              <a:rPr lang="ru-RU" sz="1000" dirty="0" smtClean="0">
                <a:solidFill>
                  <a:schemeClr val="tx1"/>
                </a:solidFill>
              </a:rPr>
              <a:t>евро </a:t>
            </a:r>
            <a:r>
              <a:rPr lang="ru-RU" sz="1000" dirty="0">
                <a:solidFill>
                  <a:schemeClr val="tx1"/>
                </a:solidFill>
              </a:rPr>
              <a:t>до края на 2017 г.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36096" y="4437112"/>
            <a:ext cx="5040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31</a:t>
            </a:r>
            <a:r>
              <a:rPr lang="bg-BG" sz="800" baseline="30000" dirty="0"/>
              <a:t> </a:t>
            </a:r>
            <a:r>
              <a:rPr lang="bg-BG" sz="800" baseline="30000" dirty="0" smtClean="0"/>
              <a:t>декември</a:t>
            </a:r>
            <a:endParaRPr lang="en-GB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117959" y="6453335"/>
            <a:ext cx="2558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Statistics includes indicative data for Q1’2018</a:t>
            </a:r>
            <a:endParaRPr lang="en-GB" sz="1000" i="1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980207" y="4437112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5" descr="C:\Users\mdragomirova\Desktop\Logos\SMEI\ОП Инициатива за малки и средни предприятия\BG-text\Logo-SMEI-center-no-b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27" y="0"/>
            <a:ext cx="1243783" cy="1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/>
          <a:lstStyle/>
          <a:p>
            <a:fld id="{1BFBAB30-7D6C-482F-9445-DA24C961621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7" y="332656"/>
            <a:ext cx="6192689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8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18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8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ОПИМСП</a:t>
            </a:r>
            <a:endParaRPr lang="bg-BG" sz="18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bg-BG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Алокации</a:t>
            </a:r>
            <a:r>
              <a:rPr lang="bg-BG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към финансови посредници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856711"/>
              </p:ext>
            </p:extLst>
          </p:nvPr>
        </p:nvGraphicFramePr>
        <p:xfrm>
          <a:off x="222126" y="1319349"/>
          <a:ext cx="8287592" cy="506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959" y="6453335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All amounts are in EUR </a:t>
            </a:r>
            <a:r>
              <a:rPr lang="en-US" sz="1000" i="1" dirty="0" err="1" smtClean="0"/>
              <a:t>mn</a:t>
            </a:r>
            <a:endParaRPr lang="en-GB" sz="1000" i="1" dirty="0"/>
          </a:p>
        </p:txBody>
      </p:sp>
      <p:pic>
        <p:nvPicPr>
          <p:cNvPr id="10" name="Picture 5" descr="C:\Users\mdragomirova\Desktop\Logos\SMEI\ОП Инициатива за малки и средни предприятия\BG-text\Logo-SMEI-center-no-b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27" y="0"/>
            <a:ext cx="1243783" cy="1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/>
          <a:lstStyle/>
          <a:p>
            <a:fld id="{1BFBAB30-7D6C-482F-9445-DA24C961621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7" y="332656"/>
            <a:ext cx="6192689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8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8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8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ОПИМСП</a:t>
            </a:r>
            <a:endParaRPr lang="en-US" sz="1800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bg-BG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Типове подкрепени предприятия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59" y="6453335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All amounts are in EUR mn</a:t>
            </a:r>
            <a:endParaRPr lang="en-GB" sz="1000" i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111444"/>
              </p:ext>
            </p:extLst>
          </p:nvPr>
        </p:nvGraphicFramePr>
        <p:xfrm>
          <a:off x="251520" y="4200181"/>
          <a:ext cx="44481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347492"/>
              </p:ext>
            </p:extLst>
          </p:nvPr>
        </p:nvGraphicFramePr>
        <p:xfrm>
          <a:off x="4227741" y="4246507"/>
          <a:ext cx="4464495" cy="241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1772816"/>
            <a:ext cx="7992888" cy="247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&gt; 2,200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МСП са финансирани със заеми по ОПИМСП съм 31 март 2018 г., половината от които са микропредприятия;</a:t>
            </a: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&gt;140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заеми за 20 млн. евро са в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под-портфориото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InnovFin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Среден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размер на кредита - 132 000 евро</a:t>
            </a: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</p:txBody>
      </p:sp>
      <p:pic>
        <p:nvPicPr>
          <p:cNvPr id="8" name="Picture 5" descr="C:\Users\mdragomirova\Desktop\Logos\SMEI\ОП Инициатива за малки и средни предприятия\BG-text\Logo-SMEI-center-no-b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27" y="0"/>
            <a:ext cx="1243783" cy="1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F">
    <a:dk1>
      <a:sysClr val="windowText" lastClr="000000"/>
    </a:dk1>
    <a:lt1>
      <a:sysClr val="window" lastClr="FFFFFF"/>
    </a:lt1>
    <a:dk2>
      <a:srgbClr val="114FA0"/>
    </a:dk2>
    <a:lt2>
      <a:srgbClr val="B6B6B6"/>
    </a:lt2>
    <a:accent1>
      <a:srgbClr val="FFD100"/>
    </a:accent1>
    <a:accent2>
      <a:srgbClr val="114FA0"/>
    </a:accent2>
    <a:accent3>
      <a:srgbClr val="B6B6B6"/>
    </a:accent3>
    <a:accent4>
      <a:srgbClr val="595959"/>
    </a:accent4>
    <a:accent5>
      <a:srgbClr val="C0D9F2"/>
    </a:accent5>
    <a:accent6>
      <a:srgbClr val="589ADB"/>
    </a:accent6>
    <a:hlink>
      <a:srgbClr val="072245"/>
    </a:hlink>
    <a:folHlink>
      <a:srgbClr val="114F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F">
    <a:dk1>
      <a:sysClr val="windowText" lastClr="000000"/>
    </a:dk1>
    <a:lt1>
      <a:sysClr val="window" lastClr="FFFFFF"/>
    </a:lt1>
    <a:dk2>
      <a:srgbClr val="114FA0"/>
    </a:dk2>
    <a:lt2>
      <a:srgbClr val="B6B6B6"/>
    </a:lt2>
    <a:accent1>
      <a:srgbClr val="FFD100"/>
    </a:accent1>
    <a:accent2>
      <a:srgbClr val="114FA0"/>
    </a:accent2>
    <a:accent3>
      <a:srgbClr val="B6B6B6"/>
    </a:accent3>
    <a:accent4>
      <a:srgbClr val="595959"/>
    </a:accent4>
    <a:accent5>
      <a:srgbClr val="C0D9F2"/>
    </a:accent5>
    <a:accent6>
      <a:srgbClr val="589ADB"/>
    </a:accent6>
    <a:hlink>
      <a:srgbClr val="072245"/>
    </a:hlink>
    <a:folHlink>
      <a:srgbClr val="114F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3377</Words>
  <Application>Microsoft Office PowerPoint</Application>
  <PresentationFormat>On-screen Show (4:3)</PresentationFormat>
  <Paragraphs>527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Calibi</vt:lpstr>
      <vt:lpstr>Calibri</vt:lpstr>
      <vt:lpstr>Calibri Light</vt:lpstr>
      <vt:lpstr>Futura Lt BT</vt:lpstr>
      <vt:lpstr>Tahoma</vt:lpstr>
      <vt:lpstr>Times New Roman</vt:lpstr>
      <vt:lpstr>Trebuchet MS</vt:lpstr>
      <vt:lpstr>Trebuchet MS,Bold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Напредък в изпълнението на  ОП “Иновации и конкурентоспособност“   2014-2020</vt:lpstr>
      <vt:lpstr>PowerPoint Presentation</vt:lpstr>
      <vt:lpstr>Проектни предложения с място  на изпълнение в ЮЗР по ОПИК 2014-2020 към 15 юни 2018 г. (1/2) </vt:lpstr>
      <vt:lpstr>Проектни предложения с място  на изпълнение в ЮЗР по ОПИК 2014-2020  към 15 юни 2018 г. (2/2) </vt:lpstr>
      <vt:lpstr>Сключени договори по процедури за директно предоставяне на безвъзмездна финансова помощ на територията на ЮЗР по  ОПИК 2014-2020 г. към 15.06.2018 г.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ОПИК</vt:lpstr>
      <vt:lpstr>ОПИК </vt:lpstr>
      <vt:lpstr>ФУНФ: ПРОЦЕС</vt:lpstr>
      <vt:lpstr>ФОНД ЗА РИСКОВ КАПИТАЛ: СТРУКТУРА</vt:lpstr>
      <vt:lpstr>ФОНД ЗА РИСКОВ КАПИТАЛ: ПРОЦЕС И ЦЕЛИ</vt:lpstr>
      <vt:lpstr>ФОНД МЕЦАНИН</vt:lpstr>
      <vt:lpstr>ФОНД ЗА ТЕХНОЛОГИЧЕН ТРАНСФЕР</vt:lpstr>
      <vt:lpstr>ГАРАНЦИИ ЗА МСП И ГОЛЕМИ ПРЕДПРИЯТИЯ </vt:lpstr>
      <vt:lpstr>СЛЕДВАЩИ СТЪПКИ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ПРЕДСТОЯЩИ ЗА ОБЯВЯВАНЕ ПРОЦЕДУРИ </vt:lpstr>
      <vt:lpstr>Процедури 2018 по ПО 1 „Технологично развитие и иновации“ </vt:lpstr>
      <vt:lpstr>Процедури 2018 по ПО 1 „Технологично развитие и иновации“ </vt:lpstr>
      <vt:lpstr>Процедури 2018 по ПО 2 „Предприемачество и капацитет за растеж на МСП“ </vt:lpstr>
      <vt:lpstr>Процедури 2018 по ПО 2 „Предприемачество и капацитет за растеж на МСП“ </vt:lpstr>
      <vt:lpstr>Процедури 2018  – директно предоставяне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BOYKOV</dc:creator>
  <cp:lastModifiedBy>K.M.Home</cp:lastModifiedBy>
  <cp:revision>305</cp:revision>
  <cp:lastPrinted>2018-04-30T11:55:38Z</cp:lastPrinted>
  <dcterms:created xsi:type="dcterms:W3CDTF">2018-04-30T09:27:19Z</dcterms:created>
  <dcterms:modified xsi:type="dcterms:W3CDTF">2018-06-20T21:39:15Z</dcterms:modified>
</cp:coreProperties>
</file>