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9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23" r:id="rId62"/>
    <p:sldId id="324" r:id="rId63"/>
    <p:sldId id="318" r:id="rId64"/>
    <p:sldId id="319" r:id="rId65"/>
    <p:sldId id="320" r:id="rId66"/>
    <p:sldId id="321" r:id="rId67"/>
    <p:sldId id="322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3284" autoAdjust="0"/>
  </p:normalViewPr>
  <p:slideViewPr>
    <p:cSldViewPr>
      <p:cViewPr varScale="1">
        <p:scale>
          <a:sx n="69" d="100"/>
          <a:sy n="69" d="100"/>
        </p:scale>
        <p:origin x="4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Страната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80759</c:v>
                </c:pt>
                <c:pt idx="1">
                  <c:v>82040</c:v>
                </c:pt>
                <c:pt idx="2">
                  <c:v>82166</c:v>
                </c:pt>
                <c:pt idx="3">
                  <c:v>83634</c:v>
                </c:pt>
                <c:pt idx="4" formatCode="#,##0">
                  <c:v>88571</c:v>
                </c:pt>
                <c:pt idx="5">
                  <c:v>94130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Югозападен регион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39094</c:v>
                </c:pt>
                <c:pt idx="1">
                  <c:v>38998</c:v>
                </c:pt>
                <c:pt idx="2">
                  <c:v>38857</c:v>
                </c:pt>
                <c:pt idx="3">
                  <c:v>39478</c:v>
                </c:pt>
                <c:pt idx="4">
                  <c:v>42430</c:v>
                </c:pt>
                <c:pt idx="5">
                  <c:v>45103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Софийска област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2971</c:v>
                </c:pt>
                <c:pt idx="1">
                  <c:v>2983</c:v>
                </c:pt>
                <c:pt idx="2">
                  <c:v>2669</c:v>
                </c:pt>
                <c:pt idx="3">
                  <c:v>2769</c:v>
                </c:pt>
                <c:pt idx="4">
                  <c:v>3084</c:v>
                </c:pt>
                <c:pt idx="5">
                  <c:v>3111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894128"/>
        <c:axId val="328894912"/>
      </c:lineChart>
      <c:catAx>
        <c:axId val="32889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894912"/>
        <c:crosses val="autoZero"/>
        <c:auto val="1"/>
        <c:lblAlgn val="ctr"/>
        <c:lblOffset val="100"/>
        <c:noMultiLvlLbl val="0"/>
      </c:catAx>
      <c:valAx>
        <c:axId val="328894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8894128"/>
        <c:crosses val="autoZero"/>
        <c:crossBetween val="between"/>
        <c:majorUnit val="10000"/>
        <c:minorUnit val="1000"/>
      </c:valAx>
    </c:plotArea>
    <c:legend>
      <c:legendPos val="r"/>
      <c:layout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200" b="0"/>
              <a:t>Разпределение на БВП по области на територията на Югозападен регион за 2013 г.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Разпределение на БВП по области</c:v>
                </c:pt>
              </c:strCache>
            </c:strRef>
          </c:tx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1987970995151029"/>
                  <c:y val="-1.467479859815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5179945727123091E-3"/>
                  <c:y val="-2.6551970021088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Област Благоевград</c:v>
                </c:pt>
                <c:pt idx="1">
                  <c:v>Област Кюстендил</c:v>
                </c:pt>
                <c:pt idx="2">
                  <c:v>Област Перник</c:v>
                </c:pt>
                <c:pt idx="3">
                  <c:v>Софийска област</c:v>
                </c:pt>
                <c:pt idx="4">
                  <c:v>Област София (столица)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6.2799999999999995E-2</c:v>
                </c:pt>
                <c:pt idx="1">
                  <c:v>2.1100000000000001E-2</c:v>
                </c:pt>
                <c:pt idx="2">
                  <c:v>1.9300000000000001E-2</c:v>
                </c:pt>
                <c:pt idx="3">
                  <c:v>6.8699999999999997E-2</c:v>
                </c:pt>
                <c:pt idx="4">
                  <c:v>0.82820000000000005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200" b="0" i="0" baseline="0">
                <a:effectLst/>
              </a:rPr>
              <a:t>Разпределение на БВП по области на територията на Югозападен регион за 2016 г.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Разпределение на БВП по области</c:v>
                </c:pt>
              </c:strCache>
            </c:strRef>
          </c:tx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364087370434628"/>
                  <c:y val="-1.6601580871755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2133102006317E-2"/>
                  <c:y val="-2.1338127531746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119667244984208"/>
                  <c:y val="-2.2685054541592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6834396547889141"/>
                  <c:y val="1.044042905041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Област Благоевград</c:v>
                </c:pt>
                <c:pt idx="1">
                  <c:v>Област Кюстендил</c:v>
                </c:pt>
                <c:pt idx="2">
                  <c:v>Област Перник</c:v>
                </c:pt>
                <c:pt idx="3">
                  <c:v>Софийска област</c:v>
                </c:pt>
                <c:pt idx="4">
                  <c:v>Област София (столица)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5.7299999999999997E-2</c:v>
                </c:pt>
                <c:pt idx="1">
                  <c:v>2.06E-2</c:v>
                </c:pt>
                <c:pt idx="2">
                  <c:v>1.9E-2</c:v>
                </c:pt>
                <c:pt idx="3">
                  <c:v>6.9000000000000006E-2</c:v>
                </c:pt>
                <c:pt idx="4">
                  <c:v>0.83409999999999995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07899785254116"/>
          <c:y val="7.1513814396388861E-2"/>
          <c:w val="0.56052035313767601"/>
          <c:h val="0.85697237120722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Област Благоевград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Sheet1!$B$2:$B$4</c:f>
              <c:numCache>
                <c:formatCode>0.00%</c:formatCode>
                <c:ptCount val="3"/>
                <c:pt idx="0">
                  <c:v>-7.0000000000000001E-3</c:v>
                </c:pt>
                <c:pt idx="1">
                  <c:v>3.2500000000000001E-2</c:v>
                </c:pt>
                <c:pt idx="2">
                  <c:v>8.4900000000000003E-2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Област Кюстендил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Sheet1!$C$2:$C$4</c:f>
              <c:numCache>
                <c:formatCode>0.00%</c:formatCode>
                <c:ptCount val="3"/>
                <c:pt idx="0">
                  <c:v>7.1999999999999995E-2</c:v>
                </c:pt>
                <c:pt idx="1">
                  <c:v>0.1668</c:v>
                </c:pt>
                <c:pt idx="2">
                  <c:v>0.19350000000000001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Област Перник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Sheet1!$D$2:$D$4</c:f>
              <c:numCache>
                <c:formatCode>0.00%</c:formatCode>
                <c:ptCount val="3"/>
                <c:pt idx="0">
                  <c:v>2.7300000000000001E-2</c:v>
                </c:pt>
                <c:pt idx="1">
                  <c:v>4.2099999999999999E-2</c:v>
                </c:pt>
                <c:pt idx="2">
                  <c:v>0.1933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Софийска област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Sheet1!$E$2:$E$4</c:f>
              <c:numCache>
                <c:formatCode>0.00%</c:formatCode>
                <c:ptCount val="3"/>
                <c:pt idx="0">
                  <c:v>4.87E-2</c:v>
                </c:pt>
                <c:pt idx="1">
                  <c:v>0.17760000000000001</c:v>
                </c:pt>
                <c:pt idx="2">
                  <c:v>0.1976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Област София (столица)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Sheet1!$F$2:$F$4</c:f>
              <c:numCache>
                <c:formatCode>0.00%</c:formatCode>
                <c:ptCount val="3"/>
                <c:pt idx="0">
                  <c:v>1.01E-2</c:v>
                </c:pt>
                <c:pt idx="1">
                  <c:v>8.3099999999999993E-2</c:v>
                </c:pt>
                <c:pt idx="2">
                  <c:v>0.15509999999999999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895696"/>
        <c:axId val="328896088"/>
      </c:barChart>
      <c:catAx>
        <c:axId val="32889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896088"/>
        <c:crosses val="autoZero"/>
        <c:auto val="1"/>
        <c:lblAlgn val="ctr"/>
        <c:lblOffset val="100"/>
        <c:noMultiLvlLbl val="0"/>
      </c:catAx>
      <c:valAx>
        <c:axId val="3288960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28895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+mn-lt"/>
              </a:defRPr>
            </a:pPr>
            <a:r>
              <a:rPr lang="bg-BG" sz="2400">
                <a:latin typeface="+mn-lt"/>
              </a:rPr>
              <a:t>Население на Софийска област в периода 2011 г. - 2016 г.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473633168735264"/>
          <c:y val="0.21458850032409915"/>
          <c:w val="0.51856417100404817"/>
          <c:h val="0.67717045490771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Население на Софийска област в периода 2011-2016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245616</c:v>
                </c:pt>
                <c:pt idx="1">
                  <c:v>243254</c:v>
                </c:pt>
                <c:pt idx="2">
                  <c:v>240877</c:v>
                </c:pt>
                <c:pt idx="3">
                  <c:v>238061</c:v>
                </c:pt>
                <c:pt idx="4">
                  <c:v>237080</c:v>
                </c:pt>
                <c:pt idx="5">
                  <c:v>234185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899352"/>
        <c:axId val="330894648"/>
      </c:barChart>
      <c:catAx>
        <c:axId val="330899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0894648"/>
        <c:crosses val="autoZero"/>
        <c:auto val="1"/>
        <c:lblAlgn val="ctr"/>
        <c:lblOffset val="100"/>
        <c:noMultiLvlLbl val="0"/>
      </c:catAx>
      <c:valAx>
        <c:axId val="33089464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8993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6C4C7-520F-4B58-B531-5756D079CA74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A12AB5-1A8C-4FD5-95E2-8229ADC16951}">
      <dgm:prSet phldrT="[Text]" custT="1"/>
      <dgm:spPr>
        <a:xfrm>
          <a:off x="0" y="143389"/>
          <a:ext cx="8686800" cy="577997"/>
        </a:xfrm>
        <a:prstGeom prst="rect">
          <a:avLst/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bg-BG" sz="16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Стратегическа цел 1</a:t>
          </a:r>
        </a:p>
        <a:p>
          <a:r>
            <a:rPr lang="bg-BG" sz="16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</a:t>
          </a:r>
          <a:r>
            <a:rPr lang="bg-BG" sz="1600" b="1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Икономическо </a:t>
          </a:r>
          <a:r>
            <a:rPr lang="bg-BG" sz="16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развитие"</a:t>
          </a:r>
          <a:endParaRPr lang="en-US" sz="1600" b="1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B7A0664-2A90-493B-8154-1FF5F10A71BB}" type="parTrans" cxnId="{CB46D390-B2A1-4CBD-9683-BE2D655EBC56}">
      <dgm:prSet/>
      <dgm:spPr/>
      <dgm:t>
        <a:bodyPr/>
        <a:lstStyle/>
        <a:p>
          <a:endParaRPr lang="en-US"/>
        </a:p>
      </dgm:t>
    </dgm:pt>
    <dgm:pt modelId="{26CF800B-760F-42C5-ACBF-BD7FFF2156AF}" type="sibTrans" cxnId="{CB46D390-B2A1-4CBD-9683-BE2D655EBC56}">
      <dgm:prSet/>
      <dgm:spPr/>
      <dgm:t>
        <a:bodyPr/>
        <a:lstStyle/>
        <a:p>
          <a:endParaRPr lang="en-US"/>
        </a:p>
      </dgm:t>
    </dgm:pt>
    <dgm:pt modelId="{CF4B0877-307A-4552-BC87-260569F5B9B3}">
      <dgm:prSet phldrT="[Text]" custT="1"/>
      <dgm:spPr>
        <a:xfrm>
          <a:off x="0" y="705662"/>
          <a:ext cx="2892772" cy="3667328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</a:t>
          </a:r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"Развитие на приоритетни сектори"</a:t>
          </a:r>
        </a:p>
        <a:p>
          <a:r>
            <a:rPr lang="bg-BG" sz="12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 Развитие на земеделието</a:t>
          </a:r>
        </a:p>
        <a:p>
          <a:r>
            <a:rPr lang="bg-BG" sz="12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Развитие на преработвателната </a:t>
          </a:r>
          <a:r>
            <a:rPr lang="bg-BG" sz="1200" b="1" i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промишленост</a:t>
          </a:r>
          <a:endParaRPr lang="bg-BG" sz="1200" b="1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2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 Развитие на туризма</a:t>
          </a:r>
        </a:p>
        <a:p>
          <a:r>
            <a:rPr lang="bg-BG" sz="12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4: Развитие на високи технологии</a:t>
          </a: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2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bg-BG" sz="2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en-US" sz="2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A0559D8-5792-4CD5-9014-E0CE5E0D1E46}" type="parTrans" cxnId="{3663ADF1-C7F0-4D91-AA87-CB8253E6B624}">
      <dgm:prSet/>
      <dgm:spPr/>
      <dgm:t>
        <a:bodyPr/>
        <a:lstStyle/>
        <a:p>
          <a:endParaRPr lang="en-US"/>
        </a:p>
      </dgm:t>
    </dgm:pt>
    <dgm:pt modelId="{8A895728-D59F-4FB3-8401-3D4E12E9C0C1}" type="sibTrans" cxnId="{3663ADF1-C7F0-4D91-AA87-CB8253E6B624}">
      <dgm:prSet/>
      <dgm:spPr/>
      <dgm:t>
        <a:bodyPr/>
        <a:lstStyle/>
        <a:p>
          <a:endParaRPr lang="en-US"/>
        </a:p>
      </dgm:t>
    </dgm:pt>
    <dgm:pt modelId="{BF80498D-ABCC-48A5-A1E6-439CC0DD3774}">
      <dgm:prSet phldrT="[Text]" custT="1"/>
      <dgm:spPr>
        <a:xfrm>
          <a:off x="2897013" y="701257"/>
          <a:ext cx="2892772" cy="367140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</a:t>
          </a:r>
        </a:p>
        <a:p>
          <a:r>
            <a:rPr lang="bg-BG" sz="14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"Насърчаване на </a:t>
          </a:r>
          <a:r>
            <a:rPr lang="bg-BG" sz="14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инвестиционната </a:t>
          </a:r>
          <a:r>
            <a:rPr lang="bg-BG" sz="14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активност"</a:t>
          </a:r>
        </a:p>
        <a:p>
          <a:r>
            <a:rPr lang="bg-BG" sz="12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r>
            <a:rPr lang="bg-BG" sz="12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Насърчаване на развитието на малки и средни предприятия</a:t>
          </a:r>
        </a:p>
        <a:p>
          <a:r>
            <a:rPr lang="bg-BG" sz="12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Подпомагане стартирането и развитието на </a:t>
          </a:r>
          <a:r>
            <a:rPr lang="bg-BG" sz="12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микропредприятия</a:t>
          </a:r>
          <a:endParaRPr lang="bg-BG" sz="1200" b="1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2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 Улесняване  и поощряване на достъпа до пазари и консултантски услуги</a:t>
          </a: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bg-BG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AD37A7A-5762-4FE0-BE07-E04A0078E82E}" type="parTrans" cxnId="{70BA4462-8860-47C5-A253-D3252C19282E}">
      <dgm:prSet/>
      <dgm:spPr/>
      <dgm:t>
        <a:bodyPr/>
        <a:lstStyle/>
        <a:p>
          <a:endParaRPr lang="en-US"/>
        </a:p>
      </dgm:t>
    </dgm:pt>
    <dgm:pt modelId="{AFDDB072-D6BD-4ED3-A0C5-79EF2477DA92}" type="sibTrans" cxnId="{70BA4462-8860-47C5-A253-D3252C19282E}">
      <dgm:prSet/>
      <dgm:spPr/>
      <dgm:t>
        <a:bodyPr/>
        <a:lstStyle/>
        <a:p>
          <a:endParaRPr lang="en-US"/>
        </a:p>
      </dgm:t>
    </dgm:pt>
    <dgm:pt modelId="{85E9AB8E-ED5E-4501-A469-D000011B27F0}">
      <dgm:prSet phldrT="[Text]" custT="1"/>
      <dgm:spPr>
        <a:xfrm>
          <a:off x="5789786" y="691349"/>
          <a:ext cx="2892772" cy="3691222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</a:t>
          </a:r>
        </a:p>
        <a:p>
          <a:r>
            <a:rPr lang="bg-BG" sz="1400" b="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"Подобряване на енергийната ефективност и рационално използване на </a:t>
          </a:r>
          <a:r>
            <a:rPr lang="bg-BG" sz="1400" b="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енергийнте</a:t>
          </a:r>
          <a:r>
            <a:rPr lang="bg-BG" sz="1400" b="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ресурси"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Създаване на предпоставки за преминаване към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нисковъглеродна</a:t>
          </a:r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икономика и подобряване на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енергийнат</a:t>
          </a:r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ефективност на производства, сгради и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съоръжаниея</a:t>
          </a:r>
          <a:endParaRPr lang="bg-BG" sz="1100" b="1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Намаляване на енергийната зависимост от традиционни от традиционни източници чрез по-широко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въвъжедане</a:t>
          </a:r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на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възобновяеми</a:t>
          </a:r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енергоизточници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3:Насърчаване на ЕЕ чрез повишаване на информираността и разработване на областни и общински програми</a:t>
          </a: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en-US" sz="15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DC538E6-8936-401D-AA89-C7EF5FFB96AA}" type="parTrans" cxnId="{384D2DF3-04B2-4DEB-A374-A89CD5CBE816}">
      <dgm:prSet/>
      <dgm:spPr/>
      <dgm:t>
        <a:bodyPr/>
        <a:lstStyle/>
        <a:p>
          <a:endParaRPr lang="en-US"/>
        </a:p>
      </dgm:t>
    </dgm:pt>
    <dgm:pt modelId="{2A461D05-5823-4EF9-BE24-0B5BADAA3ABE}" type="sibTrans" cxnId="{384D2DF3-04B2-4DEB-A374-A89CD5CBE816}">
      <dgm:prSet/>
      <dgm:spPr/>
      <dgm:t>
        <a:bodyPr/>
        <a:lstStyle/>
        <a:p>
          <a:endParaRPr lang="en-US"/>
        </a:p>
      </dgm:t>
    </dgm:pt>
    <dgm:pt modelId="{0D544C54-20E4-4B2B-B36F-2B2B36A5B39F}" type="pres">
      <dgm:prSet presAssocID="{8D76C4C7-520F-4B58-B531-5756D079CA7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D9DF13-15EA-49D2-9957-1325F79C0E1E}" type="pres">
      <dgm:prSet presAssocID="{95A12AB5-1A8C-4FD5-95E2-8229ADC16951}" presName="roof" presStyleLbl="dkBgShp" presStyleIdx="0" presStyleCnt="2" custScaleY="42569" custLinFactNeighborX="877" custLinFactNeighborY="-1558"/>
      <dgm:spPr/>
      <dgm:t>
        <a:bodyPr/>
        <a:lstStyle/>
        <a:p>
          <a:endParaRPr lang="en-US"/>
        </a:p>
      </dgm:t>
    </dgm:pt>
    <dgm:pt modelId="{2E20DCA3-1CA3-40A6-A270-2E5B1D2F0F50}" type="pres">
      <dgm:prSet presAssocID="{95A12AB5-1A8C-4FD5-95E2-8229ADC16951}" presName="pillars" presStyleCnt="0"/>
      <dgm:spPr/>
    </dgm:pt>
    <dgm:pt modelId="{A9711055-082E-4A91-AD8C-ACD138AEB0F4}" type="pres">
      <dgm:prSet presAssocID="{95A12AB5-1A8C-4FD5-95E2-8229ADC16951}" presName="pillar1" presStyleLbl="node1" presStyleIdx="0" presStyleCnt="3" custScaleY="128617" custLinFactNeighborX="-147" custLinFactNeighborY="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18DB5-0BC4-47EF-9286-EB48E9B88131}" type="pres">
      <dgm:prSet presAssocID="{BF80498D-ABCC-48A5-A1E6-439CC0DD3774}" presName="pillarX" presStyleLbl="node1" presStyleIdx="1" presStyleCnt="3" custScaleY="128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7553F-798D-4354-85C0-0A738953DC50}" type="pres">
      <dgm:prSet presAssocID="{85E9AB8E-ED5E-4501-A469-D000011B27F0}" presName="pillarX" presStyleLbl="node1" presStyleIdx="2" presStyleCnt="3" custScaleY="129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79C19-3805-406E-80C8-AB2A511F7E8D}" type="pres">
      <dgm:prSet presAssocID="{95A12AB5-1A8C-4FD5-95E2-8229ADC16951}" presName="base" presStyleLbl="dkBgShp" presStyleIdx="1" presStyleCnt="2" custScaleY="99936" custLinFactNeighborY="41209"/>
      <dgm:spPr>
        <a:xfrm>
          <a:off x="0" y="4093297"/>
          <a:ext cx="8686800" cy="316614"/>
        </a:xfrm>
        <a:prstGeom prst="rect">
          <a:avLst/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/>
        </a:p>
      </dgm:t>
    </dgm:pt>
  </dgm:ptLst>
  <dgm:cxnLst>
    <dgm:cxn modelId="{3663ADF1-C7F0-4D91-AA87-CB8253E6B624}" srcId="{95A12AB5-1A8C-4FD5-95E2-8229ADC16951}" destId="{CF4B0877-307A-4552-BC87-260569F5B9B3}" srcOrd="0" destOrd="0" parTransId="{6A0559D8-5792-4CD5-9014-E0CE5E0D1E46}" sibTransId="{8A895728-D59F-4FB3-8401-3D4E12E9C0C1}"/>
    <dgm:cxn modelId="{70BA4462-8860-47C5-A253-D3252C19282E}" srcId="{95A12AB5-1A8C-4FD5-95E2-8229ADC16951}" destId="{BF80498D-ABCC-48A5-A1E6-439CC0DD3774}" srcOrd="1" destOrd="0" parTransId="{5AD37A7A-5762-4FE0-BE07-E04A0078E82E}" sibTransId="{AFDDB072-D6BD-4ED3-A0C5-79EF2477DA92}"/>
    <dgm:cxn modelId="{5297CC19-77DE-4DB6-A2D6-77A68D964CE0}" type="presOf" srcId="{CF4B0877-307A-4552-BC87-260569F5B9B3}" destId="{A9711055-082E-4A91-AD8C-ACD138AEB0F4}" srcOrd="0" destOrd="0" presId="urn:microsoft.com/office/officeart/2005/8/layout/hList3"/>
    <dgm:cxn modelId="{99E638B7-BEE3-4B5F-8D16-8D57E2910FCF}" type="presOf" srcId="{8D76C4C7-520F-4B58-B531-5756D079CA74}" destId="{0D544C54-20E4-4B2B-B36F-2B2B36A5B39F}" srcOrd="0" destOrd="0" presId="urn:microsoft.com/office/officeart/2005/8/layout/hList3"/>
    <dgm:cxn modelId="{37C39099-14E8-44B9-A0A3-4716E9B21BB2}" type="presOf" srcId="{95A12AB5-1A8C-4FD5-95E2-8229ADC16951}" destId="{5AD9DF13-15EA-49D2-9957-1325F79C0E1E}" srcOrd="0" destOrd="0" presId="urn:microsoft.com/office/officeart/2005/8/layout/hList3"/>
    <dgm:cxn modelId="{384D2DF3-04B2-4DEB-A374-A89CD5CBE816}" srcId="{95A12AB5-1A8C-4FD5-95E2-8229ADC16951}" destId="{85E9AB8E-ED5E-4501-A469-D000011B27F0}" srcOrd="2" destOrd="0" parTransId="{5DC538E6-8936-401D-AA89-C7EF5FFB96AA}" sibTransId="{2A461D05-5823-4EF9-BE24-0B5BADAA3ABE}"/>
    <dgm:cxn modelId="{D499C942-230C-40BB-89A1-4414E991C61F}" type="presOf" srcId="{BF80498D-ABCC-48A5-A1E6-439CC0DD3774}" destId="{53118DB5-0BC4-47EF-9286-EB48E9B88131}" srcOrd="0" destOrd="0" presId="urn:microsoft.com/office/officeart/2005/8/layout/hList3"/>
    <dgm:cxn modelId="{895EC0BA-C35E-4F13-87BD-210738BC5269}" type="presOf" srcId="{85E9AB8E-ED5E-4501-A469-D000011B27F0}" destId="{FE47553F-798D-4354-85C0-0A738953DC50}" srcOrd="0" destOrd="0" presId="urn:microsoft.com/office/officeart/2005/8/layout/hList3"/>
    <dgm:cxn modelId="{CB46D390-B2A1-4CBD-9683-BE2D655EBC56}" srcId="{8D76C4C7-520F-4B58-B531-5756D079CA74}" destId="{95A12AB5-1A8C-4FD5-95E2-8229ADC16951}" srcOrd="0" destOrd="0" parTransId="{1B7A0664-2A90-493B-8154-1FF5F10A71BB}" sibTransId="{26CF800B-760F-42C5-ACBF-BD7FFF2156AF}"/>
    <dgm:cxn modelId="{F1A9D7A7-C725-495B-8BE7-48E2B53394EE}" type="presParOf" srcId="{0D544C54-20E4-4B2B-B36F-2B2B36A5B39F}" destId="{5AD9DF13-15EA-49D2-9957-1325F79C0E1E}" srcOrd="0" destOrd="0" presId="urn:microsoft.com/office/officeart/2005/8/layout/hList3"/>
    <dgm:cxn modelId="{BC233026-A913-4A27-A9A8-9A8C2C237DFA}" type="presParOf" srcId="{0D544C54-20E4-4B2B-B36F-2B2B36A5B39F}" destId="{2E20DCA3-1CA3-40A6-A270-2E5B1D2F0F50}" srcOrd="1" destOrd="0" presId="urn:microsoft.com/office/officeart/2005/8/layout/hList3"/>
    <dgm:cxn modelId="{D352FDF2-64A2-4A6A-941E-B30ABB4E2F1D}" type="presParOf" srcId="{2E20DCA3-1CA3-40A6-A270-2E5B1D2F0F50}" destId="{A9711055-082E-4A91-AD8C-ACD138AEB0F4}" srcOrd="0" destOrd="0" presId="urn:microsoft.com/office/officeart/2005/8/layout/hList3"/>
    <dgm:cxn modelId="{1861EB63-9B42-4BB1-B32B-63FB72F6ED7C}" type="presParOf" srcId="{2E20DCA3-1CA3-40A6-A270-2E5B1D2F0F50}" destId="{53118DB5-0BC4-47EF-9286-EB48E9B88131}" srcOrd="1" destOrd="0" presId="urn:microsoft.com/office/officeart/2005/8/layout/hList3"/>
    <dgm:cxn modelId="{D0CE0C54-7058-4E14-8FEA-66C5AC6251A0}" type="presParOf" srcId="{2E20DCA3-1CA3-40A6-A270-2E5B1D2F0F50}" destId="{FE47553F-798D-4354-85C0-0A738953DC50}" srcOrd="2" destOrd="0" presId="urn:microsoft.com/office/officeart/2005/8/layout/hList3"/>
    <dgm:cxn modelId="{55F4A291-7308-4E22-A38E-398EC7B2692B}" type="presParOf" srcId="{0D544C54-20E4-4B2B-B36F-2B2B36A5B39F}" destId="{01779C19-3805-406E-80C8-AB2A511F7E8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76C4C7-520F-4B58-B531-5756D079CA74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A12AB5-1A8C-4FD5-95E2-8229ADC16951}">
      <dgm:prSet phldrT="[Text]" custT="1"/>
      <dgm:spPr>
        <a:xfrm>
          <a:off x="0" y="137380"/>
          <a:ext cx="8686800" cy="603686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bg-BG" sz="1600" b="1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Стратегическа цел 2</a:t>
          </a:r>
        </a:p>
        <a:p>
          <a:r>
            <a:rPr lang="bg-BG" sz="1600" b="1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"Социално развитие"</a:t>
          </a:r>
          <a:endParaRPr lang="en-US" sz="1600" b="1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B7A0664-2A90-493B-8154-1FF5F10A71BB}" type="parTrans" cxnId="{CB46D390-B2A1-4CBD-9683-BE2D655EBC56}">
      <dgm:prSet/>
      <dgm:spPr/>
      <dgm:t>
        <a:bodyPr/>
        <a:lstStyle/>
        <a:p>
          <a:endParaRPr lang="en-US"/>
        </a:p>
      </dgm:t>
    </dgm:pt>
    <dgm:pt modelId="{26CF800B-760F-42C5-ACBF-BD7FFF2156AF}" type="sibTrans" cxnId="{CB46D390-B2A1-4CBD-9683-BE2D655EBC56}">
      <dgm:prSet/>
      <dgm:spPr/>
      <dgm:t>
        <a:bodyPr/>
        <a:lstStyle/>
        <a:p>
          <a:endParaRPr lang="en-US"/>
        </a:p>
      </dgm:t>
    </dgm:pt>
    <dgm:pt modelId="{CF4B0877-307A-4552-BC87-260569F5B9B3}">
      <dgm:prSet phldrT="[Text]" custT="1"/>
      <dgm:spPr>
        <a:xfrm>
          <a:off x="0" y="712498"/>
          <a:ext cx="2892772" cy="3667328"/>
        </a:xfrm>
        <a:prstGeom prst="rect">
          <a:avLst/>
        </a:prstGeom>
        <a:gradFill flip="none" rotWithShape="1">
          <a:gsLst>
            <a:gs pos="0">
              <a:srgbClr val="C0504D">
                <a:lumMod val="40000"/>
                <a:lumOff val="60000"/>
              </a:srgbClr>
            </a:gs>
            <a:gs pos="35000">
              <a:srgbClr val="C0504D">
                <a:lumMod val="40000"/>
                <a:lumOff val="60000"/>
              </a:srgbClr>
            </a:gs>
            <a:gs pos="100000">
              <a:srgbClr val="C0504D">
                <a:lumMod val="20000"/>
                <a:lumOff val="80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</a:t>
          </a:r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"Подобряване на достъпа до здравни услуги и повишаване на тяхното качество"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 Ефективно обхващане на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насалението</a:t>
          </a:r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 програми за здравна профилактика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Подобряване на условията за достъп до първична  и специализирана  медицинска помощ в повече населени места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 Повишаване на здравната култура и подобряване на достъпа до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дентално</a:t>
          </a:r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медицински услуги.</a:t>
          </a: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2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bg-BG" sz="2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en-US" sz="2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A0559D8-5792-4CD5-9014-E0CE5E0D1E46}" type="parTrans" cxnId="{3663ADF1-C7F0-4D91-AA87-CB8253E6B624}">
      <dgm:prSet/>
      <dgm:spPr/>
      <dgm:t>
        <a:bodyPr/>
        <a:lstStyle/>
        <a:p>
          <a:endParaRPr lang="en-US"/>
        </a:p>
      </dgm:t>
    </dgm:pt>
    <dgm:pt modelId="{8A895728-D59F-4FB3-8401-3D4E12E9C0C1}" type="sibTrans" cxnId="{3663ADF1-C7F0-4D91-AA87-CB8253E6B624}">
      <dgm:prSet/>
      <dgm:spPr/>
      <dgm:t>
        <a:bodyPr/>
        <a:lstStyle/>
        <a:p>
          <a:endParaRPr lang="en-US"/>
        </a:p>
      </dgm:t>
    </dgm:pt>
    <dgm:pt modelId="{BF80498D-ABCC-48A5-A1E6-439CC0DD3774}">
      <dgm:prSet phldrT="[Text]" custT="1"/>
      <dgm:spPr>
        <a:xfrm>
          <a:off x="2897013" y="708093"/>
          <a:ext cx="2892772" cy="3671406"/>
        </a:xfrm>
        <a:prstGeom prst="rect">
          <a:avLst/>
        </a:prstGeom>
        <a:gradFill rotWithShape="0">
          <a:gsLst>
            <a:gs pos="0">
              <a:srgbClr val="C0504D">
                <a:lumMod val="40000"/>
                <a:lumOff val="60000"/>
              </a:srgbClr>
            </a:gs>
            <a:gs pos="35000">
              <a:srgbClr val="C0504D">
                <a:lumMod val="40000"/>
                <a:lumOff val="60000"/>
              </a:srgbClr>
            </a:gs>
            <a:gs pos="100000">
              <a:srgbClr val="C0504D">
                <a:lumMod val="20000"/>
                <a:lumOff val="8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</a:t>
          </a:r>
        </a:p>
        <a:p>
          <a:r>
            <a:rPr lang="bg-BG" sz="14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"Повишаване на културния и образователен статус на населението"</a:t>
          </a:r>
        </a:p>
        <a:p>
          <a:r>
            <a:rPr lang="bg-BG" sz="1000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Насърчаване на социалното и образователно включване на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необлагоделствани</a:t>
          </a:r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групи (възрастови, етнически и т.н) и предотвратяване на отпадането от образователната система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Стимулиране на въвеждането на нови образователни методи и програми в училищата и насърчаване културната и социалната дейност на читалищата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 Стимулиране на дейности  в различни сфера на културния живот</a:t>
          </a: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bg-BG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AD37A7A-5762-4FE0-BE07-E04A0078E82E}" type="parTrans" cxnId="{70BA4462-8860-47C5-A253-D3252C19282E}">
      <dgm:prSet/>
      <dgm:spPr/>
      <dgm:t>
        <a:bodyPr/>
        <a:lstStyle/>
        <a:p>
          <a:endParaRPr lang="en-US"/>
        </a:p>
      </dgm:t>
    </dgm:pt>
    <dgm:pt modelId="{AFDDB072-D6BD-4ED3-A0C5-79EF2477DA92}" type="sibTrans" cxnId="{70BA4462-8860-47C5-A253-D3252C19282E}">
      <dgm:prSet/>
      <dgm:spPr/>
      <dgm:t>
        <a:bodyPr/>
        <a:lstStyle/>
        <a:p>
          <a:endParaRPr lang="en-US"/>
        </a:p>
      </dgm:t>
    </dgm:pt>
    <dgm:pt modelId="{85E9AB8E-ED5E-4501-A469-D000011B27F0}">
      <dgm:prSet phldrT="[Text]" custT="1"/>
      <dgm:spPr>
        <a:xfrm>
          <a:off x="5789786" y="699011"/>
          <a:ext cx="2892772" cy="3689569"/>
        </a:xfrm>
        <a:prstGeom prst="rect">
          <a:avLst/>
        </a:prstGeom>
        <a:gradFill rotWithShape="0">
          <a:gsLst>
            <a:gs pos="0">
              <a:srgbClr val="C0504D">
                <a:lumMod val="40000"/>
                <a:lumOff val="60000"/>
              </a:srgbClr>
            </a:gs>
            <a:gs pos="35000">
              <a:srgbClr val="C0504D">
                <a:lumMod val="40000"/>
                <a:lumOff val="60000"/>
              </a:srgbClr>
            </a:gs>
            <a:gs pos="100000">
              <a:srgbClr val="C0504D">
                <a:lumMod val="20000"/>
                <a:lumOff val="8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</a:t>
          </a:r>
        </a:p>
        <a:p>
          <a:r>
            <a:rPr lang="bg-BG" sz="1400" b="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"Повишаване и поддържане квалификацията на работната сила"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Подобряване на възможностите за достъп и насърчаване участието в курсове за квалификация и преквалификация на работната сила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Подобряване на достъпа  до учене през целия живот и подпомагане на адаптирането на  предприятията към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глобализиацяита</a:t>
          </a:r>
          <a:endParaRPr lang="bg-BG" sz="1100" b="1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Специфична цел 3:Насърчаване създаването на връзка между образователния и научния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скетор</a:t>
          </a:r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 бизнеса</a:t>
          </a: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en-US" sz="15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DC538E6-8936-401D-AA89-C7EF5FFB96AA}" type="parTrans" cxnId="{384D2DF3-04B2-4DEB-A374-A89CD5CBE816}">
      <dgm:prSet/>
      <dgm:spPr/>
      <dgm:t>
        <a:bodyPr/>
        <a:lstStyle/>
        <a:p>
          <a:endParaRPr lang="en-US"/>
        </a:p>
      </dgm:t>
    </dgm:pt>
    <dgm:pt modelId="{2A461D05-5823-4EF9-BE24-0B5BADAA3ABE}" type="sibTrans" cxnId="{384D2DF3-04B2-4DEB-A374-A89CD5CBE816}">
      <dgm:prSet/>
      <dgm:spPr/>
      <dgm:t>
        <a:bodyPr/>
        <a:lstStyle/>
        <a:p>
          <a:endParaRPr lang="en-US"/>
        </a:p>
      </dgm:t>
    </dgm:pt>
    <dgm:pt modelId="{0D544C54-20E4-4B2B-B36F-2B2B36A5B39F}" type="pres">
      <dgm:prSet presAssocID="{8D76C4C7-520F-4B58-B531-5756D079CA7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D9DF13-15EA-49D2-9957-1325F79C0E1E}" type="pres">
      <dgm:prSet presAssocID="{95A12AB5-1A8C-4FD5-95E2-8229ADC16951}" presName="roof" presStyleLbl="dkBgShp" presStyleIdx="0" presStyleCnt="2" custScaleY="44461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E20DCA3-1CA3-40A6-A270-2E5B1D2F0F50}" type="pres">
      <dgm:prSet presAssocID="{95A12AB5-1A8C-4FD5-95E2-8229ADC16951}" presName="pillars" presStyleCnt="0"/>
      <dgm:spPr/>
    </dgm:pt>
    <dgm:pt modelId="{A9711055-082E-4A91-AD8C-ACD138AEB0F4}" type="pres">
      <dgm:prSet presAssocID="{95A12AB5-1A8C-4FD5-95E2-8229ADC16951}" presName="pillar1" presStyleLbl="node1" presStyleIdx="0" presStyleCnt="3" custScaleY="128617" custLinFactNeighborX="-147" custLinFactNeighborY="8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3118DB5-0BC4-47EF-9286-EB48E9B88131}" type="pres">
      <dgm:prSet presAssocID="{BF80498D-ABCC-48A5-A1E6-439CC0DD3774}" presName="pillarX" presStyleLbl="node1" presStyleIdx="1" presStyleCnt="3" custScaleY="12876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E47553F-798D-4354-85C0-0A738953DC50}" type="pres">
      <dgm:prSet presAssocID="{85E9AB8E-ED5E-4501-A469-D000011B27F0}" presName="pillarX" presStyleLbl="node1" presStyleIdx="2" presStyleCnt="3" custScaleY="12939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1779C19-3805-406E-80C8-AB2A511F7E8D}" type="pres">
      <dgm:prSet presAssocID="{95A12AB5-1A8C-4FD5-95E2-8229ADC16951}" presName="base" presStyleLbl="dkBgShp" presStyleIdx="1" presStyleCnt="2" custScaleY="90779" custLinFactNeighborY="41209"/>
      <dgm:spPr>
        <a:xfrm>
          <a:off x="0" y="4114638"/>
          <a:ext cx="8686800" cy="287603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/>
        </a:p>
      </dgm:t>
    </dgm:pt>
  </dgm:ptLst>
  <dgm:cxnLst>
    <dgm:cxn modelId="{3663ADF1-C7F0-4D91-AA87-CB8253E6B624}" srcId="{95A12AB5-1A8C-4FD5-95E2-8229ADC16951}" destId="{CF4B0877-307A-4552-BC87-260569F5B9B3}" srcOrd="0" destOrd="0" parTransId="{6A0559D8-5792-4CD5-9014-E0CE5E0D1E46}" sibTransId="{8A895728-D59F-4FB3-8401-3D4E12E9C0C1}"/>
    <dgm:cxn modelId="{B6F63CE6-04E5-4CDA-A1D5-80785B99032A}" type="presOf" srcId="{85E9AB8E-ED5E-4501-A469-D000011B27F0}" destId="{FE47553F-798D-4354-85C0-0A738953DC50}" srcOrd="0" destOrd="0" presId="urn:microsoft.com/office/officeart/2005/8/layout/hList3"/>
    <dgm:cxn modelId="{70BA4462-8860-47C5-A253-D3252C19282E}" srcId="{95A12AB5-1A8C-4FD5-95E2-8229ADC16951}" destId="{BF80498D-ABCC-48A5-A1E6-439CC0DD3774}" srcOrd="1" destOrd="0" parTransId="{5AD37A7A-5762-4FE0-BE07-E04A0078E82E}" sibTransId="{AFDDB072-D6BD-4ED3-A0C5-79EF2477DA92}"/>
    <dgm:cxn modelId="{8E29772F-375F-42AE-8D50-CA20874161A1}" type="presOf" srcId="{BF80498D-ABCC-48A5-A1E6-439CC0DD3774}" destId="{53118DB5-0BC4-47EF-9286-EB48E9B88131}" srcOrd="0" destOrd="0" presId="urn:microsoft.com/office/officeart/2005/8/layout/hList3"/>
    <dgm:cxn modelId="{1F7C007A-E999-4510-905C-497017A94118}" type="presOf" srcId="{95A12AB5-1A8C-4FD5-95E2-8229ADC16951}" destId="{5AD9DF13-15EA-49D2-9957-1325F79C0E1E}" srcOrd="0" destOrd="0" presId="urn:microsoft.com/office/officeart/2005/8/layout/hList3"/>
    <dgm:cxn modelId="{6101A67F-737E-4A18-9979-789491D32EB3}" type="presOf" srcId="{8D76C4C7-520F-4B58-B531-5756D079CA74}" destId="{0D544C54-20E4-4B2B-B36F-2B2B36A5B39F}" srcOrd="0" destOrd="0" presId="urn:microsoft.com/office/officeart/2005/8/layout/hList3"/>
    <dgm:cxn modelId="{F197077E-7120-4C99-BE13-6DE8E93FBC8A}" type="presOf" srcId="{CF4B0877-307A-4552-BC87-260569F5B9B3}" destId="{A9711055-082E-4A91-AD8C-ACD138AEB0F4}" srcOrd="0" destOrd="0" presId="urn:microsoft.com/office/officeart/2005/8/layout/hList3"/>
    <dgm:cxn modelId="{384D2DF3-04B2-4DEB-A374-A89CD5CBE816}" srcId="{95A12AB5-1A8C-4FD5-95E2-8229ADC16951}" destId="{85E9AB8E-ED5E-4501-A469-D000011B27F0}" srcOrd="2" destOrd="0" parTransId="{5DC538E6-8936-401D-AA89-C7EF5FFB96AA}" sibTransId="{2A461D05-5823-4EF9-BE24-0B5BADAA3ABE}"/>
    <dgm:cxn modelId="{CB46D390-B2A1-4CBD-9683-BE2D655EBC56}" srcId="{8D76C4C7-520F-4B58-B531-5756D079CA74}" destId="{95A12AB5-1A8C-4FD5-95E2-8229ADC16951}" srcOrd="0" destOrd="0" parTransId="{1B7A0664-2A90-493B-8154-1FF5F10A71BB}" sibTransId="{26CF800B-760F-42C5-ACBF-BD7FFF2156AF}"/>
    <dgm:cxn modelId="{0451037B-1B3D-49B2-8E8A-9D80489DFE9D}" type="presParOf" srcId="{0D544C54-20E4-4B2B-B36F-2B2B36A5B39F}" destId="{5AD9DF13-15EA-49D2-9957-1325F79C0E1E}" srcOrd="0" destOrd="0" presId="urn:microsoft.com/office/officeart/2005/8/layout/hList3"/>
    <dgm:cxn modelId="{7986B54D-6265-4F74-91BB-FD81FC78FBBB}" type="presParOf" srcId="{0D544C54-20E4-4B2B-B36F-2B2B36A5B39F}" destId="{2E20DCA3-1CA3-40A6-A270-2E5B1D2F0F50}" srcOrd="1" destOrd="0" presId="urn:microsoft.com/office/officeart/2005/8/layout/hList3"/>
    <dgm:cxn modelId="{5F85F26D-3A7A-4368-8DFA-2FB03FB3CB2A}" type="presParOf" srcId="{2E20DCA3-1CA3-40A6-A270-2E5B1D2F0F50}" destId="{A9711055-082E-4A91-AD8C-ACD138AEB0F4}" srcOrd="0" destOrd="0" presId="urn:microsoft.com/office/officeart/2005/8/layout/hList3"/>
    <dgm:cxn modelId="{BCF7E86D-DAB6-43B9-B82E-E9378DB02803}" type="presParOf" srcId="{2E20DCA3-1CA3-40A6-A270-2E5B1D2F0F50}" destId="{53118DB5-0BC4-47EF-9286-EB48E9B88131}" srcOrd="1" destOrd="0" presId="urn:microsoft.com/office/officeart/2005/8/layout/hList3"/>
    <dgm:cxn modelId="{EBE5169E-1E8D-4BBF-8958-C09C79EEF8EC}" type="presParOf" srcId="{2E20DCA3-1CA3-40A6-A270-2E5B1D2F0F50}" destId="{FE47553F-798D-4354-85C0-0A738953DC50}" srcOrd="2" destOrd="0" presId="urn:microsoft.com/office/officeart/2005/8/layout/hList3"/>
    <dgm:cxn modelId="{2BCDAD73-25CB-48F2-A50E-E8965B58EC93}" type="presParOf" srcId="{0D544C54-20E4-4B2B-B36F-2B2B36A5B39F}" destId="{01779C19-3805-406E-80C8-AB2A511F7E8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76C4C7-520F-4B58-B531-5756D079CA74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A12AB5-1A8C-4FD5-95E2-8229ADC16951}">
      <dgm:prSet phldrT="[Text]" custT="1"/>
      <dgm:spPr>
        <a:xfrm>
          <a:off x="0" y="151506"/>
          <a:ext cx="8686800" cy="584079"/>
        </a:xfrm>
        <a:prstGeom prst="rect">
          <a:avLst/>
        </a:prstGeom>
        <a:solidFill>
          <a:srgbClr val="08A80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bg-BG" sz="16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Стратегическа цел 3</a:t>
          </a:r>
        </a:p>
        <a:p>
          <a:r>
            <a:rPr lang="bg-BG" sz="16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"Опазване на околната </a:t>
          </a:r>
          <a:r>
            <a:rPr lang="bg-BG" sz="1600" b="1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среда </a:t>
          </a:r>
          <a:r>
            <a:rPr lang="bg-BG" sz="16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 </a:t>
          </a:r>
          <a:r>
            <a:rPr lang="bg-BG" sz="1600" b="1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действия </a:t>
          </a:r>
          <a:r>
            <a:rPr lang="bg-BG" sz="16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 изменения на климата"</a:t>
          </a:r>
          <a:endParaRPr lang="en-US" sz="1600" b="1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B7A0664-2A90-493B-8154-1FF5F10A71BB}" type="parTrans" cxnId="{CB46D390-B2A1-4CBD-9683-BE2D655EBC56}">
      <dgm:prSet/>
      <dgm:spPr/>
      <dgm:t>
        <a:bodyPr/>
        <a:lstStyle/>
        <a:p>
          <a:endParaRPr lang="en-US"/>
        </a:p>
      </dgm:t>
    </dgm:pt>
    <dgm:pt modelId="{26CF800B-760F-42C5-ACBF-BD7FFF2156AF}" type="sibTrans" cxnId="{CB46D390-B2A1-4CBD-9683-BE2D655EBC56}">
      <dgm:prSet/>
      <dgm:spPr/>
      <dgm:t>
        <a:bodyPr/>
        <a:lstStyle/>
        <a:p>
          <a:endParaRPr lang="en-US"/>
        </a:p>
      </dgm:t>
    </dgm:pt>
    <dgm:pt modelId="{CF4B0877-307A-4552-BC87-260569F5B9B3}">
      <dgm:prSet phldrT="[Text]" custT="1"/>
      <dgm:spPr>
        <a:xfrm>
          <a:off x="0" y="734756"/>
          <a:ext cx="2892772" cy="3631458"/>
        </a:xfrm>
        <a:prstGeom prst="rect">
          <a:avLst/>
        </a:prstGeom>
        <a:gradFill flip="none" rotWithShape="1">
          <a:gsLst>
            <a:gs pos="0">
              <a:srgbClr val="9BBB59">
                <a:lumMod val="60000"/>
                <a:lumOff val="40000"/>
              </a:srgbClr>
            </a:gs>
            <a:gs pos="35000">
              <a:srgbClr val="9BBB59">
                <a:lumMod val="60000"/>
                <a:lumOff val="40000"/>
              </a:srgbClr>
            </a:gs>
            <a:gs pos="100000">
              <a:srgbClr val="9BBB59">
                <a:lumMod val="40000"/>
                <a:lumOff val="60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</a:t>
          </a:r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"Управление на отпадъците в съответствие с изискванията на европейската и националната нормативна уредба"</a:t>
          </a:r>
        </a:p>
        <a:p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Окончателно изграждане на инфраструктура, системи и инсталации за предотвратяване, оползотворяване и обезвреждане на отпадъци</a:t>
          </a:r>
        </a:p>
        <a:p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Специфична цел 2:</a:t>
          </a:r>
        </a:p>
        <a:p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Закриване, </a:t>
          </a:r>
          <a:r>
            <a:rPr lang="bg-BG" sz="10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рекултивация</a:t>
          </a:r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 мониторинг на общински депа, несъответстващи на стандартите, премахване на нерегламентираните сметища и насърчаване на превантивни дейности за недопускане на образуването им </a:t>
          </a:r>
        </a:p>
        <a:p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</a:t>
          </a:r>
        </a:p>
        <a:p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Насърчаване информираността и културата на гражданите и бизнес структурите за предотвратяване, разделно събиране, оползотворяване на отпадъците</a:t>
          </a: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2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bg-BG" sz="2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en-US" sz="2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A0559D8-5792-4CD5-9014-E0CE5E0D1E46}" type="parTrans" cxnId="{3663ADF1-C7F0-4D91-AA87-CB8253E6B624}">
      <dgm:prSet/>
      <dgm:spPr/>
      <dgm:t>
        <a:bodyPr/>
        <a:lstStyle/>
        <a:p>
          <a:endParaRPr lang="en-US"/>
        </a:p>
      </dgm:t>
    </dgm:pt>
    <dgm:pt modelId="{8A895728-D59F-4FB3-8401-3D4E12E9C0C1}" type="sibTrans" cxnId="{3663ADF1-C7F0-4D91-AA87-CB8253E6B624}">
      <dgm:prSet/>
      <dgm:spPr/>
      <dgm:t>
        <a:bodyPr/>
        <a:lstStyle/>
        <a:p>
          <a:endParaRPr lang="en-US"/>
        </a:p>
      </dgm:t>
    </dgm:pt>
    <dgm:pt modelId="{BF80498D-ABCC-48A5-A1E6-439CC0DD3774}">
      <dgm:prSet phldrT="[Text]" custT="1"/>
      <dgm:spPr>
        <a:xfrm>
          <a:off x="2895451" y="727271"/>
          <a:ext cx="2842814" cy="3641694"/>
        </a:xfrm>
        <a:prstGeom prst="rect">
          <a:avLst/>
        </a:prstGeom>
        <a:gradFill rotWithShape="0">
          <a:gsLst>
            <a:gs pos="0">
              <a:srgbClr val="9BBB59">
                <a:lumMod val="60000"/>
                <a:lumOff val="40000"/>
              </a:srgbClr>
            </a:gs>
            <a:gs pos="35000">
              <a:srgbClr val="9BBB59">
                <a:lumMod val="60000"/>
                <a:lumOff val="40000"/>
              </a:srgbClr>
            </a:gs>
            <a:gs pos="100000">
              <a:srgbClr val="9BBB59">
                <a:lumMod val="40000"/>
                <a:lumOff val="6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</a:t>
          </a:r>
        </a:p>
        <a:p>
          <a:r>
            <a:rPr lang="bg-BG" sz="14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"Интегрирано управление на водите"</a:t>
          </a:r>
        </a:p>
        <a:p>
          <a:r>
            <a:rPr lang="bg-BG" sz="105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</a:t>
          </a:r>
          <a:r>
            <a:rPr lang="bg-BG" sz="1000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: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Изграждане и модернизиране на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водностопанска</a:t>
          </a:r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инфраструктура;: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Подобряване управлението на водните ресурси, предотвратяване на засушаванията</a:t>
          </a:r>
        </a:p>
        <a:p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3:Управление на риска от природни бедствия - наводнения,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свлачища</a:t>
          </a:r>
          <a:r>
            <a:rPr lang="bg-BG" sz="11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 </a:t>
          </a:r>
          <a:r>
            <a:rPr lang="bg-BG" sz="1100" b="1" i="1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др</a:t>
          </a:r>
          <a:endParaRPr lang="bg-BG" sz="1100" b="1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000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bg-BG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AD37A7A-5762-4FE0-BE07-E04A0078E82E}" type="parTrans" cxnId="{70BA4462-8860-47C5-A253-D3252C19282E}">
      <dgm:prSet/>
      <dgm:spPr/>
      <dgm:t>
        <a:bodyPr/>
        <a:lstStyle/>
        <a:p>
          <a:endParaRPr lang="en-US"/>
        </a:p>
      </dgm:t>
    </dgm:pt>
    <dgm:pt modelId="{AFDDB072-D6BD-4ED3-A0C5-79EF2477DA92}" type="sibTrans" cxnId="{70BA4462-8860-47C5-A253-D3252C19282E}">
      <dgm:prSet/>
      <dgm:spPr/>
      <dgm:t>
        <a:bodyPr/>
        <a:lstStyle/>
        <a:p>
          <a:endParaRPr lang="en-US"/>
        </a:p>
      </dgm:t>
    </dgm:pt>
    <dgm:pt modelId="{85E9AB8E-ED5E-4501-A469-D000011B27F0}">
      <dgm:prSet phldrT="[Text]" custT="1"/>
      <dgm:spPr>
        <a:xfrm>
          <a:off x="5740945" y="733986"/>
          <a:ext cx="2945854" cy="3652672"/>
        </a:xfrm>
        <a:prstGeom prst="rect">
          <a:avLst/>
        </a:prstGeom>
        <a:gradFill rotWithShape="0">
          <a:gsLst>
            <a:gs pos="0">
              <a:srgbClr val="9BBB59">
                <a:lumMod val="60000"/>
                <a:lumOff val="40000"/>
              </a:srgbClr>
            </a:gs>
            <a:gs pos="35000">
              <a:srgbClr val="9BBB59">
                <a:lumMod val="60000"/>
                <a:lumOff val="40000"/>
              </a:srgbClr>
            </a:gs>
            <a:gs pos="100000">
              <a:srgbClr val="9BBB59">
                <a:lumMod val="40000"/>
                <a:lumOff val="6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1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4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</a:t>
          </a:r>
        </a:p>
        <a:p>
          <a:r>
            <a:rPr lang="bg-BG" sz="1400" b="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"Устойчиво управление на горите, опазване и поддържане на защитените територии и биоразнообразието, смекчаване на последствията от промените в климата"</a:t>
          </a:r>
        </a:p>
        <a:p>
          <a:r>
            <a:rPr lang="bg-BG" sz="1000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Устойчиво управление на горските ресурси, вкл. управление на риска от горски пожари и мерки срещу незаконните сечи и бракониерство</a:t>
          </a:r>
        </a:p>
        <a:p>
          <a:endParaRPr lang="bg-BG" sz="1000" b="1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</a:t>
          </a:r>
        </a:p>
        <a:p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Насърчаване на устойчиви практики и ползване в защитените територии и зоните от екологичната мрежа НАТУРА </a:t>
          </a:r>
          <a:r>
            <a:rPr lang="bg-BG" sz="1000" b="1" i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2000</a:t>
          </a:r>
          <a:endParaRPr lang="bg-BG" sz="1000" b="1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bg-BG" sz="1000" b="1" i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Специфична цел 3: Повишаване на информираността по отношение необходимостта от опазване на околната среда и биоразнообразието</a:t>
          </a: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i="1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0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bg-BG" sz="1400" b="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endParaRPr lang="en-US" sz="15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DC538E6-8936-401D-AA89-C7EF5FFB96AA}" type="parTrans" cxnId="{384D2DF3-04B2-4DEB-A374-A89CD5CBE816}">
      <dgm:prSet/>
      <dgm:spPr/>
      <dgm:t>
        <a:bodyPr/>
        <a:lstStyle/>
        <a:p>
          <a:endParaRPr lang="en-US"/>
        </a:p>
      </dgm:t>
    </dgm:pt>
    <dgm:pt modelId="{2A461D05-5823-4EF9-BE24-0B5BADAA3ABE}" type="sibTrans" cxnId="{384D2DF3-04B2-4DEB-A374-A89CD5CBE816}">
      <dgm:prSet/>
      <dgm:spPr/>
      <dgm:t>
        <a:bodyPr/>
        <a:lstStyle/>
        <a:p>
          <a:endParaRPr lang="en-US"/>
        </a:p>
      </dgm:t>
    </dgm:pt>
    <dgm:pt modelId="{0D544C54-20E4-4B2B-B36F-2B2B36A5B39F}" type="pres">
      <dgm:prSet presAssocID="{8D76C4C7-520F-4B58-B531-5756D079CA7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D9DF13-15EA-49D2-9957-1325F79C0E1E}" type="pres">
      <dgm:prSet presAssocID="{95A12AB5-1A8C-4FD5-95E2-8229ADC16951}" presName="roof" presStyleLbl="dkBgShp" presStyleIdx="0" presStyleCnt="2" custScaleY="43017" custLinFactNeighborX="-877" custLinFactNeighborY="2708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E20DCA3-1CA3-40A6-A270-2E5B1D2F0F50}" type="pres">
      <dgm:prSet presAssocID="{95A12AB5-1A8C-4FD5-95E2-8229ADC16951}" presName="pillars" presStyleCnt="0"/>
      <dgm:spPr/>
    </dgm:pt>
    <dgm:pt modelId="{A9711055-082E-4A91-AD8C-ACD138AEB0F4}" type="pres">
      <dgm:prSet presAssocID="{95A12AB5-1A8C-4FD5-95E2-8229ADC16951}" presName="pillar1" presStyleLbl="node1" presStyleIdx="0" presStyleCnt="3" custScaleY="127359" custLinFactNeighborX="-147" custLinFactNeighborY="8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3118DB5-0BC4-47EF-9286-EB48E9B88131}" type="pres">
      <dgm:prSet presAssocID="{BF80498D-ABCC-48A5-A1E6-439CC0DD3774}" presName="pillarX" presStyleLbl="node1" presStyleIdx="1" presStyleCnt="3" custScaleX="98273" custScaleY="12771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E47553F-798D-4354-85C0-0A738953DC50}" type="pres">
      <dgm:prSet presAssocID="{85E9AB8E-ED5E-4501-A469-D000011B27F0}" presName="pillarX" presStyleLbl="node1" presStyleIdx="2" presStyleCnt="3" custScaleX="101835" custScaleY="128103" custLinFactNeighborX="147" custLinFactNeighborY="4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1779C19-3805-406E-80C8-AB2A511F7E8D}" type="pres">
      <dgm:prSet presAssocID="{95A12AB5-1A8C-4FD5-95E2-8229ADC16951}" presName="base" presStyleLbl="dkBgShp" presStyleIdx="1" presStyleCnt="2" custScaleY="20500" custLinFactNeighborY="43259"/>
      <dgm:spPr>
        <a:xfrm>
          <a:off x="0" y="4131592"/>
          <a:ext cx="8686800" cy="275330"/>
        </a:xfrm>
        <a:prstGeom prst="rect">
          <a:avLst/>
        </a:prstGeom>
        <a:solidFill>
          <a:srgbClr val="08A80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n-US"/>
        </a:p>
      </dgm:t>
    </dgm:pt>
  </dgm:ptLst>
  <dgm:cxnLst>
    <dgm:cxn modelId="{3663ADF1-C7F0-4D91-AA87-CB8253E6B624}" srcId="{95A12AB5-1A8C-4FD5-95E2-8229ADC16951}" destId="{CF4B0877-307A-4552-BC87-260569F5B9B3}" srcOrd="0" destOrd="0" parTransId="{6A0559D8-5792-4CD5-9014-E0CE5E0D1E46}" sibTransId="{8A895728-D59F-4FB3-8401-3D4E12E9C0C1}"/>
    <dgm:cxn modelId="{70BA4462-8860-47C5-A253-D3252C19282E}" srcId="{95A12AB5-1A8C-4FD5-95E2-8229ADC16951}" destId="{BF80498D-ABCC-48A5-A1E6-439CC0DD3774}" srcOrd="1" destOrd="0" parTransId="{5AD37A7A-5762-4FE0-BE07-E04A0078E82E}" sibTransId="{AFDDB072-D6BD-4ED3-A0C5-79EF2477DA92}"/>
    <dgm:cxn modelId="{CA208B68-A4B4-4567-B468-FA48E6B48920}" type="presOf" srcId="{BF80498D-ABCC-48A5-A1E6-439CC0DD3774}" destId="{53118DB5-0BC4-47EF-9286-EB48E9B88131}" srcOrd="0" destOrd="0" presId="urn:microsoft.com/office/officeart/2005/8/layout/hList3"/>
    <dgm:cxn modelId="{384D2DF3-04B2-4DEB-A374-A89CD5CBE816}" srcId="{95A12AB5-1A8C-4FD5-95E2-8229ADC16951}" destId="{85E9AB8E-ED5E-4501-A469-D000011B27F0}" srcOrd="2" destOrd="0" parTransId="{5DC538E6-8936-401D-AA89-C7EF5FFB96AA}" sibTransId="{2A461D05-5823-4EF9-BE24-0B5BADAA3ABE}"/>
    <dgm:cxn modelId="{BE4495C2-8A5D-4747-9A86-F63C84CE602D}" type="presOf" srcId="{95A12AB5-1A8C-4FD5-95E2-8229ADC16951}" destId="{5AD9DF13-15EA-49D2-9957-1325F79C0E1E}" srcOrd="0" destOrd="0" presId="urn:microsoft.com/office/officeart/2005/8/layout/hList3"/>
    <dgm:cxn modelId="{CD1B7DDB-CB31-4750-8C4D-038BAA5F48C3}" type="presOf" srcId="{8D76C4C7-520F-4B58-B531-5756D079CA74}" destId="{0D544C54-20E4-4B2B-B36F-2B2B36A5B39F}" srcOrd="0" destOrd="0" presId="urn:microsoft.com/office/officeart/2005/8/layout/hList3"/>
    <dgm:cxn modelId="{D404D1EE-66D8-4F89-B9F5-5D5BBEC49601}" type="presOf" srcId="{CF4B0877-307A-4552-BC87-260569F5B9B3}" destId="{A9711055-082E-4A91-AD8C-ACD138AEB0F4}" srcOrd="0" destOrd="0" presId="urn:microsoft.com/office/officeart/2005/8/layout/hList3"/>
    <dgm:cxn modelId="{3405FA34-AC73-4C3F-8A52-13373D29D8E9}" type="presOf" srcId="{85E9AB8E-ED5E-4501-A469-D000011B27F0}" destId="{FE47553F-798D-4354-85C0-0A738953DC50}" srcOrd="0" destOrd="0" presId="urn:microsoft.com/office/officeart/2005/8/layout/hList3"/>
    <dgm:cxn modelId="{CB46D390-B2A1-4CBD-9683-BE2D655EBC56}" srcId="{8D76C4C7-520F-4B58-B531-5756D079CA74}" destId="{95A12AB5-1A8C-4FD5-95E2-8229ADC16951}" srcOrd="0" destOrd="0" parTransId="{1B7A0664-2A90-493B-8154-1FF5F10A71BB}" sibTransId="{26CF800B-760F-42C5-ACBF-BD7FFF2156AF}"/>
    <dgm:cxn modelId="{4ECB753A-AEF7-4459-9339-BCF55268BA29}" type="presParOf" srcId="{0D544C54-20E4-4B2B-B36F-2B2B36A5B39F}" destId="{5AD9DF13-15EA-49D2-9957-1325F79C0E1E}" srcOrd="0" destOrd="0" presId="urn:microsoft.com/office/officeart/2005/8/layout/hList3"/>
    <dgm:cxn modelId="{28D8FED8-11AC-44D6-AD45-DB2F35641E96}" type="presParOf" srcId="{0D544C54-20E4-4B2B-B36F-2B2B36A5B39F}" destId="{2E20DCA3-1CA3-40A6-A270-2E5B1D2F0F50}" srcOrd="1" destOrd="0" presId="urn:microsoft.com/office/officeart/2005/8/layout/hList3"/>
    <dgm:cxn modelId="{D3E707D0-6E56-4742-81E0-198233AE173E}" type="presParOf" srcId="{2E20DCA3-1CA3-40A6-A270-2E5B1D2F0F50}" destId="{A9711055-082E-4A91-AD8C-ACD138AEB0F4}" srcOrd="0" destOrd="0" presId="urn:microsoft.com/office/officeart/2005/8/layout/hList3"/>
    <dgm:cxn modelId="{7BED37B0-46F5-42DA-A70B-C79E3BF14B65}" type="presParOf" srcId="{2E20DCA3-1CA3-40A6-A270-2E5B1D2F0F50}" destId="{53118DB5-0BC4-47EF-9286-EB48E9B88131}" srcOrd="1" destOrd="0" presId="urn:microsoft.com/office/officeart/2005/8/layout/hList3"/>
    <dgm:cxn modelId="{36A144C6-17C4-4E21-B798-EC21802052E5}" type="presParOf" srcId="{2E20DCA3-1CA3-40A6-A270-2E5B1D2F0F50}" destId="{FE47553F-798D-4354-85C0-0A738953DC50}" srcOrd="2" destOrd="0" presId="urn:microsoft.com/office/officeart/2005/8/layout/hList3"/>
    <dgm:cxn modelId="{8854B131-951C-49BA-8287-7685BA51F8E2}" type="presParOf" srcId="{0D544C54-20E4-4B2B-B36F-2B2B36A5B39F}" destId="{01779C19-3805-406E-80C8-AB2A511F7E8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9DF13-15EA-49D2-9957-1325F79C0E1E}">
      <dsp:nvSpPr>
        <dsp:cNvPr id="0" name=""/>
        <dsp:cNvSpPr/>
      </dsp:nvSpPr>
      <dsp:spPr>
        <a:xfrm>
          <a:off x="0" y="122235"/>
          <a:ext cx="8686800" cy="577997"/>
        </a:xfrm>
        <a:prstGeom prst="rect">
          <a:avLst/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Стратегическа цел 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</a:t>
          </a:r>
          <a:r>
            <a:rPr lang="bg-BG" sz="1600" b="1" kern="1200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Икономическо </a:t>
          </a:r>
          <a:r>
            <a:rPr lang="bg-BG" sz="1600" b="1" kern="12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развитие"</a:t>
          </a:r>
          <a:endParaRPr lang="en-US" sz="1600" b="1" kern="12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122235"/>
        <a:ext cx="8686800" cy="577997"/>
      </dsp:txXfrm>
    </dsp:sp>
    <dsp:sp modelId="{A9711055-082E-4A91-AD8C-ACD138AEB0F4}">
      <dsp:nvSpPr>
        <dsp:cNvPr id="0" name=""/>
        <dsp:cNvSpPr/>
      </dsp:nvSpPr>
      <dsp:spPr>
        <a:xfrm>
          <a:off x="0" y="705662"/>
          <a:ext cx="2892772" cy="3667328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</a:t>
          </a: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"Развитие на приоритетни сектори"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 Развитие на земеделието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Развитие на преработвателната </a:t>
          </a:r>
          <a:r>
            <a:rPr lang="bg-BG" sz="1200" b="1" i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промишленост</a:t>
          </a:r>
          <a:endParaRPr lang="bg-BG" sz="1200" b="1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 Развитие на туризма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4: Развитие на високи технологии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0" y="705662"/>
        <a:ext cx="2892772" cy="3667328"/>
      </dsp:txXfrm>
    </dsp:sp>
    <dsp:sp modelId="{53118DB5-0BC4-47EF-9286-EB48E9B88131}">
      <dsp:nvSpPr>
        <dsp:cNvPr id="0" name=""/>
        <dsp:cNvSpPr/>
      </dsp:nvSpPr>
      <dsp:spPr>
        <a:xfrm>
          <a:off x="2897013" y="701257"/>
          <a:ext cx="2892772" cy="367140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"Насърчаване на </a:t>
          </a:r>
          <a:r>
            <a:rPr lang="bg-BG" sz="14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инвестиционната </a:t>
          </a:r>
          <a:r>
            <a:rPr lang="bg-BG" sz="140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активност"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Насърчаване на развитието на малки и средни предприятия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Подпомагане стартирането и развитието на </a:t>
          </a:r>
          <a:r>
            <a:rPr lang="bg-BG" sz="12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микропредприятия</a:t>
          </a:r>
          <a:endParaRPr lang="bg-BG" sz="1200" b="1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 Улесняване  и поощряване на достъпа до пазари и консултантски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897013" y="701257"/>
        <a:ext cx="2892772" cy="3671406"/>
      </dsp:txXfrm>
    </dsp:sp>
    <dsp:sp modelId="{FE47553F-798D-4354-85C0-0A738953DC50}">
      <dsp:nvSpPr>
        <dsp:cNvPr id="0" name=""/>
        <dsp:cNvSpPr/>
      </dsp:nvSpPr>
      <dsp:spPr>
        <a:xfrm>
          <a:off x="5789786" y="691349"/>
          <a:ext cx="2892772" cy="3691222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"Подобряване на енергийната ефективност и рационално използване на </a:t>
          </a:r>
          <a:r>
            <a:rPr lang="bg-BG" sz="1400" b="0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енергийнте</a:t>
          </a:r>
          <a:r>
            <a:rPr lang="bg-BG" sz="14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ресурси"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Създаване на предпоставки за преминаване към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нисковъглеродна</a:t>
          </a: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икономика и подобряване на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енергийнат</a:t>
          </a: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ефективност на производства, сгради и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съоръжаниея</a:t>
          </a:r>
          <a:endParaRPr lang="bg-BG" sz="1100" b="1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Намаляване на енергийната зависимост от традиционни от традиционни източници чрез по-широко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въвъжедане</a:t>
          </a: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на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възобновяеми</a:t>
          </a: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енергоизточници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3:Насърчаване на ЕЕ чрез повишаване на информираността и разработване на областни и общински програми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789786" y="691349"/>
        <a:ext cx="2892772" cy="3691222"/>
      </dsp:txXfrm>
    </dsp:sp>
    <dsp:sp modelId="{01779C19-3805-406E-80C8-AB2A511F7E8D}">
      <dsp:nvSpPr>
        <dsp:cNvPr id="0" name=""/>
        <dsp:cNvSpPr/>
      </dsp:nvSpPr>
      <dsp:spPr>
        <a:xfrm>
          <a:off x="0" y="4093297"/>
          <a:ext cx="8686800" cy="316614"/>
        </a:xfrm>
        <a:prstGeom prst="rect">
          <a:avLst/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9DF13-15EA-49D2-9957-1325F79C0E1E}">
      <dsp:nvSpPr>
        <dsp:cNvPr id="0" name=""/>
        <dsp:cNvSpPr/>
      </dsp:nvSpPr>
      <dsp:spPr>
        <a:xfrm>
          <a:off x="0" y="137380"/>
          <a:ext cx="8686800" cy="603686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Стратегическа цел 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"Социално развитие"</a:t>
          </a:r>
          <a:endParaRPr lang="en-US" sz="1600" b="1" kern="120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137380"/>
        <a:ext cx="8686800" cy="603686"/>
      </dsp:txXfrm>
    </dsp:sp>
    <dsp:sp modelId="{A9711055-082E-4A91-AD8C-ACD138AEB0F4}">
      <dsp:nvSpPr>
        <dsp:cNvPr id="0" name=""/>
        <dsp:cNvSpPr/>
      </dsp:nvSpPr>
      <dsp:spPr>
        <a:xfrm>
          <a:off x="0" y="712498"/>
          <a:ext cx="2892772" cy="3667328"/>
        </a:xfrm>
        <a:prstGeom prst="rect">
          <a:avLst/>
        </a:prstGeom>
        <a:gradFill flip="none" rotWithShape="1">
          <a:gsLst>
            <a:gs pos="0">
              <a:srgbClr val="C0504D">
                <a:lumMod val="40000"/>
                <a:lumOff val="60000"/>
              </a:srgbClr>
            </a:gs>
            <a:gs pos="35000">
              <a:srgbClr val="C0504D">
                <a:lumMod val="40000"/>
                <a:lumOff val="60000"/>
              </a:srgbClr>
            </a:gs>
            <a:gs pos="100000">
              <a:srgbClr val="C0504D">
                <a:lumMod val="20000"/>
                <a:lumOff val="80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</a:t>
          </a: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"Подобряване на достъпа до здравни услуги и повишаване на тяхното качество"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 Ефективно обхващане на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насалението</a:t>
          </a: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 програми за здравна профилактика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Подобряване на условията за достъп до първична  и специализирана  медицинска помощ в повече населени места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 Повишаване на здравната култура и подобряване на достъпа до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дентално</a:t>
          </a: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медицински услуги.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0" y="712498"/>
        <a:ext cx="2892772" cy="3667328"/>
      </dsp:txXfrm>
    </dsp:sp>
    <dsp:sp modelId="{53118DB5-0BC4-47EF-9286-EB48E9B88131}">
      <dsp:nvSpPr>
        <dsp:cNvPr id="0" name=""/>
        <dsp:cNvSpPr/>
      </dsp:nvSpPr>
      <dsp:spPr>
        <a:xfrm>
          <a:off x="2897013" y="708093"/>
          <a:ext cx="2892772" cy="3671406"/>
        </a:xfrm>
        <a:prstGeom prst="rect">
          <a:avLst/>
        </a:prstGeom>
        <a:gradFill rotWithShape="0">
          <a:gsLst>
            <a:gs pos="0">
              <a:srgbClr val="C0504D">
                <a:lumMod val="40000"/>
                <a:lumOff val="60000"/>
              </a:srgbClr>
            </a:gs>
            <a:gs pos="35000">
              <a:srgbClr val="C0504D">
                <a:lumMod val="40000"/>
                <a:lumOff val="60000"/>
              </a:srgbClr>
            </a:gs>
            <a:gs pos="100000">
              <a:srgbClr val="C0504D">
                <a:lumMod val="20000"/>
                <a:lumOff val="8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"Повишаване на културния и образователен статус на населението"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Насърчаване на социалното и образователно включване на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необлагоделствани</a:t>
          </a: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групи (възрастови, етнически и т.н) и предотвратяване на отпадането от образователната система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Стимулиране на въвеждането на нови образователни методи и програми в училищата и насърчаване културната и социалната дейност на читалищата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 Стимулиране на дейности  в различни сфера на културния живот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897013" y="708093"/>
        <a:ext cx="2892772" cy="3671406"/>
      </dsp:txXfrm>
    </dsp:sp>
    <dsp:sp modelId="{FE47553F-798D-4354-85C0-0A738953DC50}">
      <dsp:nvSpPr>
        <dsp:cNvPr id="0" name=""/>
        <dsp:cNvSpPr/>
      </dsp:nvSpPr>
      <dsp:spPr>
        <a:xfrm>
          <a:off x="5789786" y="699011"/>
          <a:ext cx="2892772" cy="3689569"/>
        </a:xfrm>
        <a:prstGeom prst="rect">
          <a:avLst/>
        </a:prstGeom>
        <a:gradFill rotWithShape="0">
          <a:gsLst>
            <a:gs pos="0">
              <a:srgbClr val="C0504D">
                <a:lumMod val="40000"/>
                <a:lumOff val="60000"/>
              </a:srgbClr>
            </a:gs>
            <a:gs pos="35000">
              <a:srgbClr val="C0504D">
                <a:lumMod val="40000"/>
                <a:lumOff val="60000"/>
              </a:srgbClr>
            </a:gs>
            <a:gs pos="100000">
              <a:srgbClr val="C0504D">
                <a:lumMod val="20000"/>
                <a:lumOff val="8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"Повишаване и поддържане квалификацията на работната сила"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Подобряване на възможностите за достъп и насърчаване участието в курсове за квалификация и преквалификация на работната сила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 Подобряване на достъпа  до учене през целия живот и подпомагане на адаптирането на  предприятията към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глобализиацяита</a:t>
          </a:r>
          <a:endParaRPr lang="bg-BG" sz="1100" b="1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Специфична цел 3:Насърчаване създаването на връзка между образователния и научния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скетор</a:t>
          </a: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 бизнеса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789786" y="699011"/>
        <a:ext cx="2892772" cy="3689569"/>
      </dsp:txXfrm>
    </dsp:sp>
    <dsp:sp modelId="{01779C19-3805-406E-80C8-AB2A511F7E8D}">
      <dsp:nvSpPr>
        <dsp:cNvPr id="0" name=""/>
        <dsp:cNvSpPr/>
      </dsp:nvSpPr>
      <dsp:spPr>
        <a:xfrm>
          <a:off x="0" y="4114638"/>
          <a:ext cx="8686800" cy="287603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9DF13-15EA-49D2-9957-1325F79C0E1E}">
      <dsp:nvSpPr>
        <dsp:cNvPr id="0" name=""/>
        <dsp:cNvSpPr/>
      </dsp:nvSpPr>
      <dsp:spPr>
        <a:xfrm>
          <a:off x="0" y="198445"/>
          <a:ext cx="8686800" cy="615629"/>
        </a:xfrm>
        <a:prstGeom prst="rect">
          <a:avLst/>
        </a:prstGeom>
        <a:solidFill>
          <a:srgbClr val="08A80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Стратегическа цел 3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"Опазване на околната </a:t>
          </a:r>
          <a:r>
            <a:rPr lang="bg-BG" sz="1600" b="1" kern="1200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среда </a:t>
          </a:r>
          <a:r>
            <a:rPr lang="bg-BG" sz="1600" b="1" kern="12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 </a:t>
          </a:r>
          <a:r>
            <a:rPr lang="bg-BG" sz="1600" b="1" kern="1200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действия </a:t>
          </a:r>
          <a:r>
            <a:rPr lang="bg-BG" sz="1600" b="1" kern="12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 изменения на климата"</a:t>
          </a:r>
          <a:endParaRPr lang="en-US" sz="1600" b="1" kern="12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198445"/>
        <a:ext cx="8686800" cy="615629"/>
      </dsp:txXfrm>
    </dsp:sp>
    <dsp:sp modelId="{A9711055-082E-4A91-AD8C-ACD138AEB0F4}">
      <dsp:nvSpPr>
        <dsp:cNvPr id="0" name=""/>
        <dsp:cNvSpPr/>
      </dsp:nvSpPr>
      <dsp:spPr>
        <a:xfrm>
          <a:off x="0" y="774445"/>
          <a:ext cx="2892772" cy="3827615"/>
        </a:xfrm>
        <a:prstGeom prst="rect">
          <a:avLst/>
        </a:prstGeom>
        <a:gradFill flip="none" rotWithShape="1">
          <a:gsLst>
            <a:gs pos="0">
              <a:srgbClr val="9BBB59">
                <a:lumMod val="60000"/>
                <a:lumOff val="40000"/>
              </a:srgbClr>
            </a:gs>
            <a:gs pos="35000">
              <a:srgbClr val="9BBB59">
                <a:lumMod val="60000"/>
                <a:lumOff val="40000"/>
              </a:srgbClr>
            </a:gs>
            <a:gs pos="100000">
              <a:srgbClr val="9BBB59">
                <a:lumMod val="40000"/>
                <a:lumOff val="60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</a:t>
          </a: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"Управление на отпадъците в съответствие с изискванията на европейската и националната нормативна уредба"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Окончателно изграждане на инфраструктура, системи и инсталации за предотвратяване, оползотворяване и обезвреждане на отпадъци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Специфична цел 2: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Закриване, </a:t>
          </a:r>
          <a:r>
            <a:rPr lang="bg-BG" sz="10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рекултивация</a:t>
          </a: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 мониторинг на общински депа, несъответстващи на стандартите, премахване на нерегламентираните сметища и насърчаване на превантивни дейности за недопускане на образуването им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Насърчаване информираността и културата на гражданите и бизнес структурите за предотвратяване, разделно събиране, оползотворяване на отпадъците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0" y="774445"/>
        <a:ext cx="2892772" cy="3827615"/>
      </dsp:txXfrm>
    </dsp:sp>
    <dsp:sp modelId="{53118DB5-0BC4-47EF-9286-EB48E9B88131}">
      <dsp:nvSpPr>
        <dsp:cNvPr id="0" name=""/>
        <dsp:cNvSpPr/>
      </dsp:nvSpPr>
      <dsp:spPr>
        <a:xfrm>
          <a:off x="2895451" y="766555"/>
          <a:ext cx="2842814" cy="3838405"/>
        </a:xfrm>
        <a:prstGeom prst="rect">
          <a:avLst/>
        </a:prstGeom>
        <a:gradFill rotWithShape="0">
          <a:gsLst>
            <a:gs pos="0">
              <a:srgbClr val="9BBB59">
                <a:lumMod val="60000"/>
                <a:lumOff val="40000"/>
              </a:srgbClr>
            </a:gs>
            <a:gs pos="35000">
              <a:srgbClr val="9BBB59">
                <a:lumMod val="60000"/>
                <a:lumOff val="40000"/>
              </a:srgbClr>
            </a:gs>
            <a:gs pos="100000">
              <a:srgbClr val="9BBB59">
                <a:lumMod val="40000"/>
                <a:lumOff val="6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"Интегрирано управление на водите"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</a:t>
          </a:r>
          <a:r>
            <a:rPr lang="bg-BG" sz="1000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Изграждане и модернизиране на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водностопанска</a:t>
          </a: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инфраструктура;: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Подобряване управлението на водните ресурси, предотвратяване на засушаванията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3:Управление на риска от природни бедствия - наводнения,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свлачища</a:t>
          </a:r>
          <a:r>
            <a:rPr lang="bg-BG" sz="11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 </a:t>
          </a:r>
          <a:r>
            <a:rPr lang="bg-BG" sz="1100" b="1" i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др</a:t>
          </a:r>
          <a:endParaRPr lang="bg-BG" sz="1100" b="1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895451" y="766555"/>
        <a:ext cx="2842814" cy="3838405"/>
      </dsp:txXfrm>
    </dsp:sp>
    <dsp:sp modelId="{FE47553F-798D-4354-85C0-0A738953DC50}">
      <dsp:nvSpPr>
        <dsp:cNvPr id="0" name=""/>
        <dsp:cNvSpPr/>
      </dsp:nvSpPr>
      <dsp:spPr>
        <a:xfrm>
          <a:off x="5740945" y="773633"/>
          <a:ext cx="2945854" cy="3849975"/>
        </a:xfrm>
        <a:prstGeom prst="rect">
          <a:avLst/>
        </a:prstGeom>
        <a:gradFill rotWithShape="0">
          <a:gsLst>
            <a:gs pos="0">
              <a:srgbClr val="9BBB59">
                <a:lumMod val="60000"/>
                <a:lumOff val="40000"/>
              </a:srgbClr>
            </a:gs>
            <a:gs pos="35000">
              <a:srgbClr val="9BBB59">
                <a:lumMod val="60000"/>
                <a:lumOff val="40000"/>
              </a:srgbClr>
            </a:gs>
            <a:gs pos="100000">
              <a:srgbClr val="9BBB59">
                <a:lumMod val="40000"/>
                <a:lumOff val="6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Приоритет </a:t>
          </a:r>
          <a:r>
            <a:rPr lang="bg-BG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"Устойчиво управление на горите, опазване и поддържане на защитените територии и биоразнообразието, смекчаване на последствията от промените в климата"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1: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Устойчиво управление на горските ресурси, вкл. управление на риска от горски пожари и мерки срещу незаконните сечи и бракониерство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b="1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Специфична цел 2: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Насърчаване на устойчиви практики и ползване в защитените територии и зоните от екологичната мрежа НАТУРА </a:t>
          </a:r>
          <a:r>
            <a:rPr lang="bg-BG" sz="1000" b="1" i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2000</a:t>
          </a:r>
          <a:endParaRPr lang="bg-BG" sz="1000" b="1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Специфична цел 3: Повишаване на информираността по отношение необходимостта от опазване на околната среда и биоразнообразието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i="1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740945" y="773633"/>
        <a:ext cx="2945854" cy="3849975"/>
      </dsp:txXfrm>
    </dsp:sp>
    <dsp:sp modelId="{01779C19-3805-406E-80C8-AB2A511F7E8D}">
      <dsp:nvSpPr>
        <dsp:cNvPr id="0" name=""/>
        <dsp:cNvSpPr/>
      </dsp:nvSpPr>
      <dsp:spPr>
        <a:xfrm>
          <a:off x="0" y="4465638"/>
          <a:ext cx="8686800" cy="68455"/>
        </a:xfrm>
        <a:prstGeom prst="rect">
          <a:avLst/>
        </a:prstGeom>
        <a:solidFill>
          <a:srgbClr val="08A80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 smtClean="0"/>
              <a:t>Междинна оценка за изпълнението на Областна стратегия за развитие на софийска област</a:t>
            </a:r>
            <a:r>
              <a:rPr lang="en-US" b="1" i="1" dirty="0" smtClean="0"/>
              <a:t> 2014-2020</a:t>
            </a:r>
            <a:endParaRPr lang="en-US" b="1" i="1" dirty="0"/>
          </a:p>
        </p:txBody>
      </p:sp>
      <p:pic>
        <p:nvPicPr>
          <p:cNvPr id="4" name="Picture 3" descr="C:\Users\liubka\Desktop\1200px-Sofia_Province_location_map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401" y="2890835"/>
            <a:ext cx="4143375" cy="2461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230" y="4590095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713920"/>
            <a:ext cx="184785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4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sz="1800" b="1" i="1" dirty="0" smtClean="0"/>
              <a:t> </a:t>
            </a:r>
            <a:r>
              <a:rPr lang="bg-BG" sz="1800" b="1" i="1" dirty="0"/>
              <a:t>Стойности на БВП  за областите на територията на Югозападен </a:t>
            </a:r>
            <a:r>
              <a:rPr lang="bg-BG" sz="1800" b="1" i="1" dirty="0"/>
              <a:t>район.</a:t>
            </a:r>
            <a:r>
              <a:rPr lang="bg-BG" sz="1800" dirty="0" smtClean="0"/>
              <a:t> </a:t>
            </a:r>
            <a:r>
              <a:rPr lang="bg-BG" sz="1800" dirty="0" smtClean="0"/>
              <a:t>Данните </a:t>
            </a:r>
            <a:r>
              <a:rPr lang="bg-BG" sz="1800" dirty="0"/>
              <a:t>са в млн. лв</a:t>
            </a:r>
            <a:r>
              <a:rPr lang="bg-BG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76730" y="2171224"/>
          <a:ext cx="574294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1160145"/>
                <a:gridCol w="763270"/>
                <a:gridCol w="763905"/>
                <a:gridCol w="763905"/>
                <a:gridCol w="763905"/>
                <a:gridCol w="763905"/>
                <a:gridCol w="76390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Година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 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БВП за Област Благоевград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2432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2439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2479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2583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БВП за Област Кюстендил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</a:rPr>
                        <a:t>840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</a:rPr>
                        <a:t>821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</a:rPr>
                        <a:t>820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</a:rPr>
                        <a:t>863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</a:rPr>
                        <a:t>928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БВП за Област Перник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785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748	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759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760	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859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БВП за Софийска област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2971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2983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2669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2769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3084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3111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БВП за Област София (столица)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32000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31977	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32182	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32682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35183	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37622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Дялове на икономиката на Софийска област по години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21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Изводи: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bg-BG" sz="2600" dirty="0" smtClean="0">
                <a:solidFill>
                  <a:srgbClr val="000000"/>
                </a:solidFill>
                <a:latin typeface="Times New Roman"/>
                <a:ea typeface="Calibri"/>
              </a:rPr>
              <a:t>Разгледаните </a:t>
            </a:r>
            <a:r>
              <a:rPr lang="bg-BG" sz="2600" dirty="0">
                <a:solidFill>
                  <a:srgbClr val="000000"/>
                </a:solidFill>
                <a:latin typeface="Times New Roman"/>
                <a:ea typeface="Calibri"/>
              </a:rPr>
              <a:t>данни дават основание да се мисли, че от гледна точка на показателите свързани с БВП, се наблюдават положителни тенденции, които се изразяват в растеж на икономиката на Софийска област за периода на изпълнение на Областна стратегия за развитие на Софийска област 2014-2020, който растеж е бърз и устойчив. На фона на икономическите показатели на останалите области, които са включени в Югозападен </a:t>
            </a:r>
            <a:r>
              <a:rPr lang="bg-BG" sz="2600" dirty="0">
                <a:solidFill>
                  <a:srgbClr val="000000"/>
                </a:solidFill>
                <a:latin typeface="Times New Roman"/>
                <a:ea typeface="Calibri"/>
              </a:rPr>
              <a:t>район, </a:t>
            </a:r>
            <a:r>
              <a:rPr lang="bg-BG" sz="2600" dirty="0">
                <a:solidFill>
                  <a:srgbClr val="000000"/>
                </a:solidFill>
                <a:latin typeface="Times New Roman"/>
                <a:ea typeface="Calibri"/>
              </a:rPr>
              <a:t>Софийска област се справя най-добре, с изключение на Област София (столица), чийто показатели са най-добри за страната като цяло.</a:t>
            </a:r>
            <a:endParaRPr lang="en-US" sz="26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597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effectLst/>
              </a:rPr>
              <a:t>Анализ на данни за БВП на глава от </a:t>
            </a:r>
            <a:r>
              <a:rPr lang="bg-BG" sz="2800" b="1" dirty="0" smtClean="0">
                <a:effectLst/>
              </a:rPr>
              <a:t>населението </a:t>
            </a:r>
            <a:r>
              <a:rPr lang="bg-BG" sz="2800" b="1" dirty="0">
                <a:effectLst/>
              </a:rPr>
              <a:t>за Софийска област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dirty="0">
                <a:latin typeface="Calibri" panose="020F0502020204030204" pitchFamily="34" charset="0"/>
              </a:rPr>
              <a:t>Стойност на БВП на глава от </a:t>
            </a:r>
            <a:r>
              <a:rPr lang="ru-RU" sz="2000" b="1" i="1" dirty="0" smtClean="0">
                <a:latin typeface="Calibri" panose="020F0502020204030204" pitchFamily="34" charset="0"/>
              </a:rPr>
              <a:t>населението</a:t>
            </a:r>
            <a:endParaRPr lang="ru-RU" sz="2000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601709"/>
              </p:ext>
            </p:extLst>
          </p:nvPr>
        </p:nvGraphicFramePr>
        <p:xfrm>
          <a:off x="838200" y="2209800"/>
          <a:ext cx="7239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Document" r:id="rId3" imgW="6120995" imgH="2860435" progId="Word.Document.12">
                  <p:embed/>
                </p:oleObj>
              </mc:Choice>
              <mc:Fallback>
                <p:oleObj name="Document" r:id="rId3" imgW="6120995" imgH="28604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09800"/>
                        <a:ext cx="7239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2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sz="2000" b="1" i="1" dirty="0" smtClean="0">
                <a:latin typeface="Calibri" panose="020F0502020204030204" pitchFamily="34" charset="0"/>
              </a:rPr>
              <a:t>Нарастване </a:t>
            </a:r>
            <a:r>
              <a:rPr lang="bg-BG" sz="2000" b="1" i="1" dirty="0">
                <a:latin typeface="Calibri" panose="020F0502020204030204" pitchFamily="34" charset="0"/>
              </a:rPr>
              <a:t>на БВП на глава от населението за Югозападен </a:t>
            </a:r>
            <a:r>
              <a:rPr lang="bg-BG" sz="2000" b="1" i="1" dirty="0">
                <a:latin typeface="Calibri" panose="020F0502020204030204" pitchFamily="34" charset="0"/>
              </a:rPr>
              <a:t>район </a:t>
            </a:r>
            <a:r>
              <a:rPr lang="bg-BG" sz="2000" b="1" i="1" dirty="0" smtClean="0">
                <a:latin typeface="Calibri" panose="020F0502020204030204" pitchFamily="34" charset="0"/>
              </a:rPr>
              <a:t>спрямо 2013 г.</a:t>
            </a:r>
            <a:endParaRPr lang="en-US" sz="2000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1976272"/>
              </p:ext>
            </p:extLst>
          </p:nvPr>
        </p:nvGraphicFramePr>
        <p:xfrm>
          <a:off x="914400" y="2443162"/>
          <a:ext cx="7010400" cy="296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4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АНАЛИЗ на данни за </a:t>
            </a:r>
            <a:r>
              <a:rPr lang="ru-RU" dirty="0" smtClean="0"/>
              <a:t>Чуждестранни </a:t>
            </a:r>
            <a:r>
              <a:rPr lang="ru-RU" dirty="0"/>
              <a:t>преки инвестиции в нефинансовите предприятия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251325"/>
          </a:xfrm>
        </p:spPr>
        <p:txBody>
          <a:bodyPr/>
          <a:lstStyle/>
          <a:p>
            <a:pPr marL="0" indent="0">
              <a:buNone/>
            </a:pPr>
            <a:r>
              <a:rPr lang="ru-RU" sz="1800" b="1" i="1" dirty="0">
                <a:latin typeface="Calibri" panose="020F0502020204030204" pitchFamily="34" charset="0"/>
              </a:rPr>
              <a:t>Стойност на преки чуждестранни инвестиции в нефинансови предприятия на територията на Софийска област по години</a:t>
            </a:r>
          </a:p>
          <a:p>
            <a:pPr marL="0" indent="0">
              <a:buNone/>
            </a:pPr>
            <a:r>
              <a:rPr lang="ru-RU" sz="1800" b="1" i="1" dirty="0">
                <a:latin typeface="Calibri" panose="020F0502020204030204" pitchFamily="34" charset="0"/>
              </a:rPr>
              <a:t>Данните са в хил. евро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050641"/>
              </p:ext>
            </p:extLst>
          </p:nvPr>
        </p:nvGraphicFramePr>
        <p:xfrm>
          <a:off x="1752600" y="3276600"/>
          <a:ext cx="5697855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988695"/>
                <a:gridCol w="784860"/>
                <a:gridCol w="784860"/>
                <a:gridCol w="784860"/>
                <a:gridCol w="784860"/>
                <a:gridCol w="784860"/>
                <a:gridCol w="7848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7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</a:t>
                      </a:r>
                      <a:r>
                        <a:rPr lang="bg-BG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ЧПИ </a:t>
                      </a: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 Софийска област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1295597.4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1323132.0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1262892.4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1239077.7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1274063.4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1313942.5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4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3352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3372729" cy="426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9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28930"/>
            <a:ext cx="6172200" cy="4214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93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i="1" dirty="0">
                <a:latin typeface="Calibri" panose="020F0502020204030204" pitchFamily="34" charset="0"/>
              </a:rPr>
              <a:t>Разпределение на извършените разходи за придобиване на ДМА на територията на </a:t>
            </a:r>
            <a:r>
              <a:rPr lang="ru-RU" sz="2000" b="1" i="1" dirty="0" smtClean="0">
                <a:latin typeface="Calibri" panose="020F0502020204030204" pitchFamily="34" charset="0"/>
              </a:rPr>
              <a:t>Югозападен район по </a:t>
            </a:r>
            <a:r>
              <a:rPr lang="ru-RU" sz="2000" b="1" i="1" dirty="0">
                <a:latin typeface="Calibri" panose="020F0502020204030204" pitchFamily="34" charset="0"/>
              </a:rPr>
              <a:t>области</a:t>
            </a:r>
          </a:p>
          <a:p>
            <a:pPr marL="0" indent="0">
              <a:buNone/>
            </a:pPr>
            <a:r>
              <a:rPr lang="ru-RU" sz="2000" b="1" i="1" dirty="0">
                <a:latin typeface="Calibri" panose="020F0502020204030204" pitchFamily="34" charset="0"/>
              </a:rPr>
              <a:t>Данните са в хил. лв.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49968"/>
              </p:ext>
            </p:extLst>
          </p:nvPr>
        </p:nvGraphicFramePr>
        <p:xfrm>
          <a:off x="457202" y="1600200"/>
          <a:ext cx="8000995" cy="4473420"/>
        </p:xfrm>
        <a:graphic>
          <a:graphicData uri="http://schemas.openxmlformats.org/drawingml/2006/table">
            <a:tbl>
              <a:tblPr firstRow="1" firstCol="1" bandRow="1"/>
              <a:tblGrid>
                <a:gridCol w="1616301"/>
                <a:gridCol w="1063379"/>
                <a:gridCol w="1064263"/>
                <a:gridCol w="1064263"/>
                <a:gridCol w="1064263"/>
                <a:gridCol w="1064263"/>
                <a:gridCol w="1064263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Година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разходи за придобиване на ДМА за Област Благоевград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396641	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354424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425974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495204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560486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427467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794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разходи за придобиване на ДМА за Област Кюстендил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80510	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100924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138845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139008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159583	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136538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разходи за придобиване на ДМА за Област Перник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93861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111836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127231	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126798	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166121	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162083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873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разходи за придобиване на ДМА за Софийска област</a:t>
                      </a:r>
                      <a:endParaRPr lang="en-US" sz="1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486043	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571527	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444421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563520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720812	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648398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Стойност на разходи за придобиване на ДМА за Област София (столица)</a:t>
                      </a:r>
                      <a:endParaRPr lang="en-US" sz="1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8482783	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7980131	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7141450	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8186075	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7999484	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7365956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74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Изводи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Clr>
                <a:srgbClr val="F0A22E"/>
              </a:buClr>
              <a:buNone/>
            </a:pPr>
            <a:r>
              <a:rPr lang="ru-RU" dirty="0" smtClean="0"/>
              <a:t>ИНДИКАТОР </a:t>
            </a:r>
            <a:r>
              <a:rPr lang="bg-BG" sz="3200" b="1" dirty="0" smtClean="0">
                <a:solidFill>
                  <a:srgbClr val="4E3B30"/>
                </a:solidFill>
              </a:rPr>
              <a:t>“</a:t>
            </a:r>
            <a:r>
              <a:rPr lang="ru-RU" b="1" dirty="0" smtClean="0"/>
              <a:t>БВП</a:t>
            </a:r>
            <a:r>
              <a:rPr lang="bg-BG" sz="2900" b="1" dirty="0" smtClean="0">
                <a:solidFill>
                  <a:srgbClr val="4E3B30"/>
                </a:solidFill>
              </a:rPr>
              <a:t>“</a:t>
            </a:r>
          </a:p>
          <a:p>
            <a:pPr marL="0" lvl="0" indent="0">
              <a:buClr>
                <a:srgbClr val="F0A22E"/>
              </a:buClr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периода на изпълнение на ОСР на Софийска област се наблюдават </a:t>
            </a:r>
            <a:r>
              <a:rPr lang="ru-RU" dirty="0" smtClean="0"/>
              <a:t>позитивни процеси </a:t>
            </a:r>
            <a:r>
              <a:rPr lang="ru-RU" dirty="0"/>
              <a:t>на увеличаване на </a:t>
            </a:r>
            <a:r>
              <a:rPr lang="ru-RU" b="1" dirty="0"/>
              <a:t>БВП</a:t>
            </a:r>
            <a:r>
              <a:rPr lang="ru-RU" dirty="0"/>
              <a:t> за областта. Освен това нарастването на БВП за Софийска област се случва най-бързо спрямо другите области на територията на Югозападен регион. Устойчивият и динамичен растеж на БВП за областта води до увеличаване на относителния дял на нейната икономика в икономиката на Югозападен регион спрямо последната година преди влизането в сила на ОСР.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just">
              <a:buClr>
                <a:srgbClr val="F0A22E"/>
              </a:buClr>
              <a:buNone/>
            </a:pPr>
            <a:r>
              <a:rPr lang="bg-BG" dirty="0"/>
              <a:t>ИНДИКАТОР  </a:t>
            </a:r>
            <a:r>
              <a:rPr lang="bg-BG" sz="2900" b="1" dirty="0" smtClean="0">
                <a:solidFill>
                  <a:srgbClr val="4E3B30"/>
                </a:solidFill>
              </a:rPr>
              <a:t>“</a:t>
            </a:r>
            <a:r>
              <a:rPr lang="bg-BG" b="1" dirty="0" smtClean="0"/>
              <a:t>БВП </a:t>
            </a:r>
            <a:r>
              <a:rPr lang="bg-BG" b="1" dirty="0"/>
              <a:t>на глава от </a:t>
            </a:r>
            <a:r>
              <a:rPr lang="bg-BG" b="1" dirty="0" smtClean="0"/>
              <a:t>населението“</a:t>
            </a:r>
          </a:p>
          <a:p>
            <a:pPr marL="0" lvl="0" indent="0" algn="just">
              <a:buClr>
                <a:srgbClr val="F0A22E"/>
              </a:buClr>
              <a:buNone/>
            </a:pPr>
            <a:endParaRPr lang="bg-BG" dirty="0" smtClean="0"/>
          </a:p>
          <a:p>
            <a:pPr marL="0" lvl="0" indent="0" algn="just">
              <a:buNone/>
            </a:pPr>
            <a:r>
              <a:rPr lang="bg-BG" dirty="0"/>
              <a:t>По отношение на индикатор  </a:t>
            </a:r>
            <a:r>
              <a:rPr lang="bg-BG" b="1" dirty="0"/>
              <a:t>„БВП на глава от населението“</a:t>
            </a:r>
            <a:r>
              <a:rPr lang="bg-BG" dirty="0"/>
              <a:t> се регистрира положителна икономическа тенденция на повишаване на стойностите по зададения индикатор. БВП на глава от населението търпи постоянен растеж в периода на изпълнение на ОСР 2014-2016, като бележи висок ръст от 19,76% спрямо последната година преди влизането в сила на настоящата ОСР.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Източници на информация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bg-BG" sz="1800" dirty="0" smtClean="0"/>
              <a:t>Общински </a:t>
            </a:r>
            <a:r>
              <a:rPr lang="bg-BG" sz="1800" dirty="0"/>
              <a:t>планове за развитие на общините в областта;</a:t>
            </a:r>
            <a:endParaRPr lang="en-US" sz="1800" dirty="0"/>
          </a:p>
          <a:p>
            <a:pPr lvl="0"/>
            <a:r>
              <a:rPr lang="bg-BG" sz="1800" dirty="0"/>
              <a:t>Годишните доклади и отчети за изпълнението на общинските планове за развитие на </a:t>
            </a:r>
            <a:r>
              <a:rPr lang="bg-BG" sz="1800" dirty="0" smtClean="0"/>
              <a:t>общините ситуирани на територията </a:t>
            </a:r>
            <a:r>
              <a:rPr lang="bg-BG" sz="1800" dirty="0"/>
              <a:t>на Софийска област;</a:t>
            </a:r>
            <a:endParaRPr lang="en-US" sz="1800" dirty="0"/>
          </a:p>
          <a:p>
            <a:pPr lvl="0"/>
            <a:r>
              <a:rPr lang="bg-BG" sz="1800" dirty="0"/>
              <a:t>Обобщени доклади и отчети за изпълнението на общинските планове за развитие на територията на Софийска област;</a:t>
            </a:r>
            <a:endParaRPr lang="en-US" sz="1800" dirty="0"/>
          </a:p>
          <a:p>
            <a:pPr lvl="0"/>
            <a:r>
              <a:rPr lang="bg-BG" sz="1800" dirty="0"/>
              <a:t>Областната стратегия за развитие за Софийска област 2014-2020;</a:t>
            </a:r>
            <a:endParaRPr lang="en-US" sz="1800" dirty="0"/>
          </a:p>
          <a:p>
            <a:pPr lvl="0"/>
            <a:r>
              <a:rPr lang="bg-BG" sz="1800" dirty="0"/>
              <a:t>Справки от Областна администрация Софийска област;</a:t>
            </a:r>
            <a:endParaRPr lang="en-US" sz="1800" dirty="0"/>
          </a:p>
          <a:p>
            <a:pPr lvl="0"/>
            <a:r>
              <a:rPr lang="bg-BG" sz="1800" dirty="0"/>
              <a:t>Данни от информационен портал за Структурните фондове - </a:t>
            </a:r>
            <a:r>
              <a:rPr lang="bg-BG" sz="1800" dirty="0" err="1"/>
              <a:t>eufunds</a:t>
            </a:r>
            <a:r>
              <a:rPr lang="bg-BG" sz="1800" dirty="0"/>
              <a:t>.</a:t>
            </a:r>
            <a:r>
              <a:rPr lang="bg-BG" sz="1800" dirty="0" err="1"/>
              <a:t>bg</a:t>
            </a:r>
            <a:r>
              <a:rPr lang="bg-BG" sz="1800" dirty="0"/>
              <a:t>;</a:t>
            </a:r>
            <a:endParaRPr lang="en-US" sz="1800" dirty="0"/>
          </a:p>
          <a:p>
            <a:pPr lvl="0"/>
            <a:r>
              <a:rPr lang="bg-BG" sz="1800" dirty="0"/>
              <a:t>Данни от официалните страници на отделните оперативни програми;</a:t>
            </a:r>
            <a:endParaRPr lang="en-US" sz="1800" dirty="0"/>
          </a:p>
          <a:p>
            <a:pPr lvl="0"/>
            <a:r>
              <a:rPr lang="bg-BG" sz="1800" dirty="0"/>
              <a:t>Интернет сайтове на общините на територията на областта;</a:t>
            </a:r>
            <a:endParaRPr lang="en-US" sz="1800" dirty="0"/>
          </a:p>
          <a:p>
            <a:pPr lvl="0"/>
            <a:r>
              <a:rPr lang="bg-BG" sz="1800" dirty="0"/>
              <a:t>Регистрирана информация от попълнените въпросници;</a:t>
            </a:r>
            <a:endParaRPr lang="en-US" sz="1800" dirty="0"/>
          </a:p>
          <a:p>
            <a:pPr lvl="0"/>
            <a:r>
              <a:rPr lang="bg-BG" sz="1800" dirty="0"/>
              <a:t>Регистрирана информация от изследваните медии;</a:t>
            </a:r>
            <a:endParaRPr lang="en-US" sz="1800" dirty="0"/>
          </a:p>
          <a:p>
            <a:pPr lvl="0"/>
            <a:r>
              <a:rPr lang="bg-BG" sz="1800" dirty="0"/>
              <a:t>Други Секторни стратегии и програми на областно и общинско ниво;</a:t>
            </a:r>
            <a:endParaRPr lang="en-US" sz="1800" dirty="0"/>
          </a:p>
          <a:p>
            <a:pPr lvl="0"/>
            <a:r>
              <a:rPr lang="bg-BG" sz="1800" dirty="0"/>
              <a:t>Актуални стратегически документи от по-високите нива;</a:t>
            </a:r>
            <a:endParaRPr lang="en-US" sz="1800" dirty="0"/>
          </a:p>
          <a:p>
            <a:r>
              <a:rPr lang="bg-BG" sz="1800" dirty="0"/>
              <a:t>Текуща статистика на НСИ.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94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bg-BG" dirty="0" smtClean="0"/>
              <a:t>ИНДИКАТОР „</a:t>
            </a:r>
            <a:r>
              <a:rPr lang="bg-BG" b="1" dirty="0" smtClean="0"/>
              <a:t>Чуждестранни </a:t>
            </a:r>
            <a:r>
              <a:rPr lang="bg-BG" b="1" dirty="0"/>
              <a:t>преки инвестиции в нефинансовите </a:t>
            </a:r>
            <a:r>
              <a:rPr lang="bg-BG" b="1" dirty="0" smtClean="0"/>
              <a:t>предприятия“</a:t>
            </a:r>
            <a:endParaRPr lang="en-US" dirty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хода на изпълнение на ОСР по индикатор </a:t>
            </a:r>
            <a:r>
              <a:rPr lang="en-US" b="1" dirty="0" smtClean="0"/>
              <a:t>“</a:t>
            </a:r>
            <a:r>
              <a:rPr lang="ru-RU" b="1" dirty="0" smtClean="0"/>
              <a:t>чуждестранни </a:t>
            </a:r>
            <a:r>
              <a:rPr lang="ru-RU" b="1" dirty="0"/>
              <a:t>преки инвестиции в нефинансовите </a:t>
            </a:r>
            <a:r>
              <a:rPr lang="ru-RU" b="1" dirty="0" smtClean="0"/>
              <a:t>предприятия в </a:t>
            </a:r>
            <a:r>
              <a:rPr lang="ru-RU" b="1" dirty="0"/>
              <a:t>нефинансовите предприятия” </a:t>
            </a:r>
            <a:r>
              <a:rPr lang="ru-RU" dirty="0"/>
              <a:t>за Софийска област се отчитат както положителните така и отрицателни тенденции. За тригодишния период на изпълнение на ОСР стойността на преките чуждестранни инвестиции в нефинансовите предприятия за Софийска област е по-ниска спрямо последните 3 години преди влизането в сила на ОСР.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bg-BG" dirty="0" smtClean="0"/>
              <a:t>ИНДИКАТОР</a:t>
            </a:r>
            <a:r>
              <a:rPr lang="ru-RU" b="1" dirty="0"/>
              <a:t>„разходи за придобиване на дълготрайни материални активи“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За </a:t>
            </a:r>
            <a:r>
              <a:rPr lang="ru-RU" dirty="0"/>
              <a:t>периода на изпълнение на ОСР на Софийска област се регистрират положителни тенденции и по индикатор </a:t>
            </a:r>
            <a:r>
              <a:rPr lang="ru-RU" b="1" dirty="0"/>
              <a:t>„разходи за придобиване на дълготрайни материални активи“</a:t>
            </a:r>
            <a:r>
              <a:rPr lang="ru-RU" dirty="0"/>
              <a:t>. За тригодишния период на изпълнение на ОСР на Софийска област се наблюдава ръст на разходите за придобиване на ДМА спрямо последните 3 години преди влизането в сила на ОСР. Тази тенденция говори за жизненоспосбност на местния бизнес и желание за развитие. Нивата на разходите за придобиване на ДМА остават по-високи и спрямо 2013 г., която е последната година преди влизането на ОСР.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>
                <a:effectLst/>
              </a:rPr>
              <a:t>Анализ на демографското състояние на Софийска област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Индикатори за анализ: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 smtClean="0"/>
              <a:t>Население; </a:t>
            </a:r>
            <a:endParaRPr lang="ru-RU" dirty="0"/>
          </a:p>
          <a:p>
            <a:r>
              <a:rPr lang="ru-RU" dirty="0" smtClean="0"/>
              <a:t>Коефициент </a:t>
            </a:r>
            <a:r>
              <a:rPr lang="ru-RU" dirty="0"/>
              <a:t>на естествен </a:t>
            </a:r>
            <a:r>
              <a:rPr lang="ru-RU" dirty="0" smtClean="0"/>
              <a:t>прираст; </a:t>
            </a:r>
            <a:endParaRPr lang="ru-RU" dirty="0"/>
          </a:p>
          <a:p>
            <a:r>
              <a:rPr lang="ru-RU" dirty="0" smtClean="0"/>
              <a:t>Коефициент </a:t>
            </a:r>
            <a:r>
              <a:rPr lang="ru-RU" dirty="0"/>
              <a:t>на </a:t>
            </a:r>
            <a:r>
              <a:rPr lang="ru-RU" dirty="0" smtClean="0"/>
              <a:t>смъртност.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344300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305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Население </a:t>
            </a:r>
            <a:r>
              <a:rPr lang="ru-RU" dirty="0"/>
              <a:t>територията на Югозападен </a:t>
            </a:r>
            <a:r>
              <a:rPr lang="ru-RU" dirty="0"/>
              <a:t>район </a:t>
            </a:r>
            <a:r>
              <a:rPr lang="ru-RU" dirty="0"/>
              <a:t>по </a:t>
            </a:r>
            <a:r>
              <a:rPr lang="ru-RU" dirty="0" smtClean="0"/>
              <a:t>области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833908"/>
              </p:ext>
            </p:extLst>
          </p:nvPr>
        </p:nvGraphicFramePr>
        <p:xfrm>
          <a:off x="1219197" y="2057402"/>
          <a:ext cx="7239002" cy="3810000"/>
        </p:xfrm>
        <a:graphic>
          <a:graphicData uri="http://schemas.openxmlformats.org/drawingml/2006/table">
            <a:tbl>
              <a:tblPr firstRow="1" firstCol="1" bandRow="1"/>
              <a:tblGrid>
                <a:gridCol w="1575709"/>
                <a:gridCol w="943228"/>
                <a:gridCol w="944013"/>
                <a:gridCol w="944013"/>
                <a:gridCol w="944013"/>
                <a:gridCol w="944013"/>
                <a:gridCol w="944013"/>
              </a:tblGrid>
              <a:tr h="235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Година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Население в Област Благоевград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322025 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320160	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318110	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315577	 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312831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310321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705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Население в Област Кюстендил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</a:rPr>
                        <a:t>13499</a:t>
                      </a:r>
                      <a:r>
                        <a:rPr lang="bg-BG" sz="12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</a:rPr>
                        <a:t>0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</a:rPr>
                        <a:t>132813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</a:rPr>
                        <a:t>130301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</a:rPr>
                        <a:t>127969	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126014	 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</a:rPr>
                        <a:t>123431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Население в Област Перник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131987	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130240	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128696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127048	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125456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123770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470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Население в Софийска област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245616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243254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240877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238061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237080	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234185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Население в Област София (столица)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1296615	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1302316	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1309634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1316557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1319804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1323637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470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Население в страната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7327224	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7284552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7245677	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7202198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7153784	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7101859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17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Calibri" panose="020F0502020204030204" pitchFamily="34" charset="0"/>
              </a:rPr>
              <a:t>Сравнителни данни за намаляването на населението  на територията на Югозападен </a:t>
            </a:r>
            <a:r>
              <a:rPr lang="ru-RU" sz="2000" dirty="0">
                <a:latin typeface="Calibri" panose="020F0502020204030204" pitchFamily="34" charset="0"/>
              </a:rPr>
              <a:t>район </a:t>
            </a:r>
            <a:r>
              <a:rPr lang="ru-RU" sz="2000" dirty="0">
                <a:latin typeface="Calibri" panose="020F0502020204030204" pitchFamily="34" charset="0"/>
              </a:rPr>
              <a:t>и страната спрямо 2013 г. за периода 2014 г. – 2016 г.</a:t>
            </a:r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2744788"/>
            <a:ext cx="5664200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6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Стойности на коефициент за естествен прираст и коефициент за смъртност за Софийска област за периода 2011 г. -2016 г.</a:t>
            </a:r>
            <a:endParaRPr lang="en-US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293" y="2844747"/>
            <a:ext cx="5419814" cy="194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3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Изводи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600" dirty="0"/>
              <a:t>Регистрираните данни по изведените индикатори са доказателство за съществуването на негативни тенденции в демографското състояние на Софийска област. Те се изразяват в следните характеристики:</a:t>
            </a:r>
            <a:endParaRPr lang="en-US" sz="2600" dirty="0"/>
          </a:p>
          <a:p>
            <a:pPr lvl="0"/>
            <a:r>
              <a:rPr lang="bg-BG" sz="2600" dirty="0" smtClean="0"/>
              <a:t>(Умерено)Намаляване </a:t>
            </a:r>
            <a:r>
              <a:rPr lang="bg-BG" sz="2600" dirty="0"/>
              <a:t>на населението;</a:t>
            </a:r>
            <a:endParaRPr lang="en-US" sz="2600" dirty="0"/>
          </a:p>
          <a:p>
            <a:pPr lvl="0"/>
            <a:r>
              <a:rPr lang="bg-BG" sz="2600" dirty="0"/>
              <a:t>Увеличаване на смъртността;</a:t>
            </a:r>
            <a:endParaRPr lang="en-US" sz="2600" dirty="0"/>
          </a:p>
          <a:p>
            <a:pPr lvl="0"/>
            <a:r>
              <a:rPr lang="bg-BG" sz="2600" dirty="0"/>
              <a:t>Намаляване на естествения прираст.</a:t>
            </a:r>
            <a:endParaRPr lang="en-US" sz="2600" dirty="0"/>
          </a:p>
          <a:p>
            <a:pPr marL="0" indent="0">
              <a:buNone/>
            </a:pPr>
            <a:r>
              <a:rPr lang="bg-BG" sz="2600" dirty="0"/>
              <a:t>Демографските тенденции, които се отчитат на територията на Софийска област са част от общите демографски тенденции в страната. На този фон проблемите, които изпитва Софийска област са сравнително умерени.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>
                <a:effectLst/>
              </a:rPr>
              <a:t>Анализ на социалното състояние на Софийска област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sz="2000" b="1" dirty="0" smtClean="0"/>
              <a:t>Индикатори за анализ:</a:t>
            </a:r>
          </a:p>
          <a:p>
            <a:pPr lvl="0"/>
            <a:r>
              <a:rPr lang="bg-BG" sz="2000" dirty="0"/>
              <a:t>Среден списъчен брой на наети лица по трудово и служебно правоотношение за Софийска област;</a:t>
            </a:r>
            <a:endParaRPr lang="en-US" sz="2000" dirty="0"/>
          </a:p>
          <a:p>
            <a:pPr lvl="0"/>
            <a:r>
              <a:rPr lang="bg-BG" sz="2000" dirty="0"/>
              <a:t>Коефициент на безработица;</a:t>
            </a:r>
            <a:endParaRPr lang="en-US" sz="2000" dirty="0"/>
          </a:p>
          <a:p>
            <a:pPr lvl="0"/>
            <a:r>
              <a:rPr lang="bg-BG" sz="2000" dirty="0"/>
              <a:t>Средна годишна работна заплата на наетите лица по трудово и служебно правоотношение.</a:t>
            </a:r>
            <a:endParaRPr lang="en-US" sz="2000" dirty="0"/>
          </a:p>
          <a:p>
            <a:pPr marL="0" indent="0">
              <a:buNone/>
            </a:pPr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 smtClean="0"/>
              <a:t>Среден </a:t>
            </a:r>
            <a:r>
              <a:rPr lang="ru-RU" sz="2000" b="1" i="1" dirty="0"/>
              <a:t>списъчен брой на наети лица по трудово и служебно правоотношение за Софийска област </a:t>
            </a:r>
            <a:endParaRPr lang="en-US" sz="2000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958635"/>
              </p:ext>
            </p:extLst>
          </p:nvPr>
        </p:nvGraphicFramePr>
        <p:xfrm>
          <a:off x="1676399" y="2895600"/>
          <a:ext cx="6033770" cy="1188720"/>
        </p:xfrm>
        <a:graphic>
          <a:graphicData uri="http://schemas.openxmlformats.org/drawingml/2006/table">
            <a:tbl>
              <a:tblPr firstRow="1" firstCol="1" bandRow="1"/>
              <a:tblGrid>
                <a:gridCol w="1295401"/>
                <a:gridCol w="668654"/>
                <a:gridCol w="813435"/>
                <a:gridCol w="814070"/>
                <a:gridCol w="814070"/>
                <a:gridCol w="814070"/>
                <a:gridCol w="8140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Среден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списъчен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брой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наети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лица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трудово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служебно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правоотношение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88086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87591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88589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89016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89286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89355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2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 smtClean="0"/>
              <a:t>Коефициент </a:t>
            </a:r>
            <a:r>
              <a:rPr lang="bg-BG" sz="2000" b="1" i="1" dirty="0"/>
              <a:t>на безработица за Софийска </a:t>
            </a:r>
            <a:r>
              <a:rPr lang="bg-BG" sz="2000" b="1" i="1" dirty="0" smtClean="0"/>
              <a:t>област</a:t>
            </a:r>
          </a:p>
          <a:p>
            <a:pPr marL="0" indent="0">
              <a:buNone/>
            </a:pPr>
            <a:endParaRPr lang="bg-BG" sz="2000" b="1" i="1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2582" y="3411379"/>
          <a:ext cx="6071235" cy="811530"/>
        </p:xfrm>
        <a:graphic>
          <a:graphicData uri="http://schemas.openxmlformats.org/drawingml/2006/table">
            <a:tbl>
              <a:tblPr firstRow="1" firstCol="1" bandRow="1"/>
              <a:tblGrid>
                <a:gridCol w="1141730"/>
                <a:gridCol w="715645"/>
                <a:gridCol w="805180"/>
                <a:gridCol w="894715"/>
                <a:gridCol w="791845"/>
                <a:gridCol w="861060"/>
                <a:gridCol w="861060"/>
              </a:tblGrid>
              <a:tr h="2127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r>
                        <a:rPr lang="bg-BG" sz="11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Коефициент на безработица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9.7</a:t>
                      </a:r>
                      <a:r>
                        <a:rPr lang="bg-BG" sz="1200" b="1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6.4</a:t>
                      </a:r>
                      <a:r>
                        <a:rPr lang="bg-BG" sz="1200" b="1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10.0</a:t>
                      </a:r>
                      <a:r>
                        <a:rPr lang="bg-BG" sz="1200" b="1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12.7</a:t>
                      </a:r>
                      <a:r>
                        <a:rPr lang="bg-BG" sz="1200" b="1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9.4</a:t>
                      </a:r>
                      <a:r>
                        <a:rPr lang="bg-BG" sz="1200" b="1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6.8</a:t>
                      </a: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4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1524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000" b="1" i="1" dirty="0" smtClean="0"/>
              <a:t>Основни Акценти в Междинна оценка на областна стратегия за развитие 2014-2020 на Софийска област</a:t>
            </a:r>
            <a:endParaRPr lang="en-US" sz="2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562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bg-BG" sz="1900" b="1" dirty="0" smtClean="0">
                <a:solidFill>
                  <a:schemeClr val="tx1"/>
                </a:solidFill>
              </a:rPr>
              <a:t>Икономическо състояние</a:t>
            </a:r>
          </a:p>
          <a:p>
            <a:pPr algn="just"/>
            <a:r>
              <a:rPr lang="bg-BG" sz="1900" b="1" dirty="0" smtClean="0">
                <a:solidFill>
                  <a:schemeClr val="tx1"/>
                </a:solidFill>
              </a:rPr>
              <a:t>По </a:t>
            </a:r>
            <a:r>
              <a:rPr lang="bg-BG" sz="1900" b="1" dirty="0">
                <a:solidFill>
                  <a:schemeClr val="tx1"/>
                </a:solidFill>
              </a:rPr>
              <a:t>отношение на БВП </a:t>
            </a:r>
            <a:r>
              <a:rPr lang="bg-BG" sz="1900" dirty="0">
                <a:solidFill>
                  <a:schemeClr val="tx1"/>
                </a:solidFill>
              </a:rPr>
              <a:t>Софийска област, отчита висок ръст в края на периода на междинната оценка, който се равнява на увеличени от 16,56%, спрямо 2013 г., която е последната година преди влизането в сила на настоящата ОСР. </a:t>
            </a:r>
            <a:endParaRPr lang="bg-BG" sz="1900" dirty="0" smtClean="0">
              <a:solidFill>
                <a:schemeClr val="tx1"/>
              </a:solidFill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По </a:t>
            </a:r>
            <a:r>
              <a:rPr lang="ru-RU" sz="1900" dirty="0">
                <a:solidFill>
                  <a:schemeClr val="tx1"/>
                </a:solidFill>
              </a:rPr>
              <a:t>отношение на растежа на </a:t>
            </a:r>
            <a:r>
              <a:rPr lang="ru-RU" sz="1900" b="1" dirty="0">
                <a:solidFill>
                  <a:schemeClr val="tx1"/>
                </a:solidFill>
              </a:rPr>
              <a:t>БВП на глава от населението </a:t>
            </a:r>
            <a:r>
              <a:rPr lang="ru-RU" sz="1900" dirty="0">
                <a:solidFill>
                  <a:schemeClr val="tx1"/>
                </a:solidFill>
              </a:rPr>
              <a:t>данните са още по-добри, като индикират нарастване от 19,76% през 2016 г. спрямо 2013 г</a:t>
            </a:r>
            <a:r>
              <a:rPr lang="ru-RU" sz="19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bg-BG" sz="1900" dirty="0" smtClean="0">
                <a:solidFill>
                  <a:schemeClr val="tx1"/>
                </a:solidFill>
              </a:rPr>
              <a:t>Повишаване на стойностите </a:t>
            </a:r>
            <a:r>
              <a:rPr lang="bg-BG" sz="1900" dirty="0">
                <a:solidFill>
                  <a:schemeClr val="tx1"/>
                </a:solidFill>
              </a:rPr>
              <a:t>на </a:t>
            </a:r>
            <a:r>
              <a:rPr lang="bg-BG" sz="1900" b="1" dirty="0">
                <a:solidFill>
                  <a:schemeClr val="tx1"/>
                </a:solidFill>
              </a:rPr>
              <a:t>преките чуждестранни инвестиции </a:t>
            </a:r>
            <a:r>
              <a:rPr lang="bg-BG" sz="1900" dirty="0">
                <a:solidFill>
                  <a:schemeClr val="tx1"/>
                </a:solidFill>
              </a:rPr>
              <a:t>спрямо последните отчетени </a:t>
            </a:r>
            <a:r>
              <a:rPr lang="bg-BG" sz="1900" dirty="0" smtClean="0">
                <a:solidFill>
                  <a:schemeClr val="tx1"/>
                </a:solidFill>
              </a:rPr>
              <a:t>такива </a:t>
            </a:r>
            <a:r>
              <a:rPr lang="bg-BG" sz="1900" dirty="0">
                <a:solidFill>
                  <a:schemeClr val="tx1"/>
                </a:solidFill>
              </a:rPr>
              <a:t>преди влизането в сила на ОСР на Софийска </a:t>
            </a:r>
            <a:r>
              <a:rPr lang="bg-BG" sz="1900" dirty="0" smtClean="0">
                <a:solidFill>
                  <a:schemeClr val="tx1"/>
                </a:solidFill>
              </a:rPr>
              <a:t>област.</a:t>
            </a:r>
          </a:p>
          <a:p>
            <a:pPr algn="just"/>
            <a:r>
              <a:rPr lang="bg-BG" sz="1900" dirty="0">
                <a:solidFill>
                  <a:schemeClr val="tx1"/>
                </a:solidFill>
              </a:rPr>
              <a:t>В</a:t>
            </a:r>
            <a:r>
              <a:rPr lang="bg-BG" sz="1900" dirty="0" smtClean="0">
                <a:solidFill>
                  <a:schemeClr val="tx1"/>
                </a:solidFill>
              </a:rPr>
              <a:t>исок </a:t>
            </a:r>
            <a:r>
              <a:rPr lang="bg-BG" sz="1900" dirty="0">
                <a:solidFill>
                  <a:schemeClr val="tx1"/>
                </a:solidFill>
              </a:rPr>
              <a:t>растеж </a:t>
            </a:r>
            <a:r>
              <a:rPr lang="bg-BG" sz="1900" dirty="0" smtClean="0">
                <a:solidFill>
                  <a:schemeClr val="tx1"/>
                </a:solidFill>
              </a:rPr>
              <a:t>в </a:t>
            </a:r>
            <a:r>
              <a:rPr lang="bg-BG" sz="1900" dirty="0">
                <a:solidFill>
                  <a:schemeClr val="tx1"/>
                </a:solidFill>
              </a:rPr>
              <a:t>разходите на бизнеса на територията на </a:t>
            </a:r>
            <a:r>
              <a:rPr lang="bg-BG" sz="1900" dirty="0" smtClean="0">
                <a:solidFill>
                  <a:schemeClr val="tx1"/>
                </a:solidFill>
              </a:rPr>
              <a:t>Софийска област за </a:t>
            </a:r>
            <a:r>
              <a:rPr lang="bg-BG" sz="1900" i="1" dirty="0">
                <a:solidFill>
                  <a:schemeClr val="tx1"/>
                </a:solidFill>
              </a:rPr>
              <a:t>придобиване на ДМА</a:t>
            </a:r>
            <a:r>
              <a:rPr lang="bg-BG" sz="1900" dirty="0">
                <a:solidFill>
                  <a:schemeClr val="tx1"/>
                </a:solidFill>
              </a:rPr>
              <a:t>, което показва подобряване на неговата </a:t>
            </a:r>
            <a:r>
              <a:rPr lang="bg-BG" sz="1900" dirty="0" smtClean="0">
                <a:solidFill>
                  <a:schemeClr val="tx1"/>
                </a:solidFill>
              </a:rPr>
              <a:t>жизнеспособност</a:t>
            </a:r>
            <a:r>
              <a:rPr lang="bg-BG" sz="1900" dirty="0">
                <a:solidFill>
                  <a:schemeClr val="tx1"/>
                </a:solidFill>
              </a:rPr>
              <a:t>. </a:t>
            </a:r>
            <a:endParaRPr lang="bg-BG" sz="19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g-BG" sz="1900" b="1" dirty="0" smtClean="0">
                <a:solidFill>
                  <a:schemeClr val="tx1"/>
                </a:solidFill>
              </a:rPr>
              <a:t>Социално състояние</a:t>
            </a:r>
            <a:endParaRPr lang="en-US" sz="1900" b="1" dirty="0">
              <a:solidFill>
                <a:schemeClr val="tx1"/>
              </a:solidFill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През </a:t>
            </a:r>
            <a:r>
              <a:rPr lang="ru-RU" sz="1900" dirty="0">
                <a:solidFill>
                  <a:schemeClr val="tx1"/>
                </a:solidFill>
              </a:rPr>
              <a:t>2016 г. коефициентът на безработица намалява с 3,2 % за периода спрямо 2013 г. </a:t>
            </a:r>
            <a:endParaRPr lang="ru-RU" sz="1900" dirty="0" smtClean="0">
              <a:solidFill>
                <a:schemeClr val="tx1"/>
              </a:solidFill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Наблюдава </a:t>
            </a:r>
            <a:r>
              <a:rPr lang="ru-RU" sz="1900" dirty="0">
                <a:solidFill>
                  <a:schemeClr val="tx1"/>
                </a:solidFill>
              </a:rPr>
              <a:t>се и устойчиво повишаване на средната годишна работна заплата на наетите лица по трудово и служебно правоотношение в размер на 1978 лв., </a:t>
            </a:r>
            <a:endParaRPr lang="ru-RU" sz="1900" dirty="0" smtClean="0">
              <a:solidFill>
                <a:schemeClr val="tx1"/>
              </a:solidFill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По </a:t>
            </a:r>
            <a:r>
              <a:rPr lang="ru-RU" sz="1900" dirty="0">
                <a:solidFill>
                  <a:schemeClr val="tx1"/>
                </a:solidFill>
              </a:rPr>
              <a:t>индикатор „среден списъчен брой на наети лица по трудово и служебно правоотношение“ в анализа на социалното състояние на Софийска област също се регистрира повишаване на заетостта за периода на изпълнение на ОСР на Софийска област</a:t>
            </a:r>
            <a:r>
              <a:rPr lang="ru-RU" sz="19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tx1"/>
                </a:solidFill>
              </a:rPr>
              <a:t>По отношение на </a:t>
            </a:r>
            <a:r>
              <a:rPr lang="ru-RU" sz="1900" b="1" dirty="0">
                <a:solidFill>
                  <a:schemeClr val="tx1"/>
                </a:solidFill>
              </a:rPr>
              <a:t>демографското състояние </a:t>
            </a:r>
            <a:r>
              <a:rPr lang="ru-RU" sz="1900" dirty="0">
                <a:solidFill>
                  <a:schemeClr val="tx1"/>
                </a:solidFill>
              </a:rPr>
              <a:t>не се регистрират положителни тенденции, но може да се каже, че съществуващите негативни процеси на намаляване на населението, увеличаване на смъртността и  намаляване на естествения прираст се наблюдават в умерен интензитет на </a:t>
            </a:r>
            <a:r>
              <a:rPr lang="ru-RU" sz="1900" dirty="0" smtClean="0">
                <a:solidFill>
                  <a:schemeClr val="tx1"/>
                </a:solidFill>
              </a:rPr>
              <a:t>проявление</a:t>
            </a:r>
          </a:p>
          <a:p>
            <a:pPr marL="0" indent="0" algn="just">
              <a:buNone/>
            </a:pPr>
            <a:endParaRPr lang="en-US" sz="2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Осъществен прогрес </a:t>
            </a:r>
            <a:r>
              <a:rPr lang="ru-RU" sz="2100" dirty="0">
                <a:solidFill>
                  <a:schemeClr val="tx1"/>
                </a:solidFill>
              </a:rPr>
              <a:t>по всички стратегически цели и приориритети като само по 6 специфични цели от общо 28 няма отчетен прогрес. В този смисъл може да се заключи, че ОСР на Софийска област се изпълнява в значителна </a:t>
            </a:r>
            <a:r>
              <a:rPr lang="ru-RU" sz="2100" dirty="0" smtClean="0">
                <a:solidFill>
                  <a:schemeClr val="tx1"/>
                </a:solidFill>
              </a:rPr>
              <a:t>степен.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/>
              <a:t>Нива на </a:t>
            </a:r>
            <a:r>
              <a:rPr lang="ru-RU" sz="2000" b="1" i="1" dirty="0" smtClean="0"/>
              <a:t>безработица </a:t>
            </a:r>
            <a:r>
              <a:rPr lang="ru-RU" sz="2000" b="1" i="1" dirty="0"/>
              <a:t>В Югозападен </a:t>
            </a:r>
            <a:r>
              <a:rPr lang="ru-RU" sz="2000" b="1" i="1" dirty="0"/>
              <a:t>район </a:t>
            </a:r>
            <a:r>
              <a:rPr lang="ru-RU" sz="2000" b="1" i="1" dirty="0"/>
              <a:t>и </a:t>
            </a:r>
            <a:r>
              <a:rPr lang="ru-RU" sz="2000" b="1" i="1" dirty="0" smtClean="0"/>
              <a:t>страната</a:t>
            </a:r>
          </a:p>
          <a:p>
            <a:pPr marL="0" indent="0">
              <a:buNone/>
            </a:pPr>
            <a:endParaRPr lang="ru-RU" sz="2000" b="1" i="1" dirty="0"/>
          </a:p>
          <a:p>
            <a:pPr marL="0" indent="0">
              <a:buNone/>
            </a:pPr>
            <a:endParaRPr lang="en-US" sz="2000" b="1" i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6188"/>
            <a:ext cx="6934200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4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/>
              <a:t>Средна годишна работна заплата на наетите лица по трудово и </a:t>
            </a:r>
            <a:r>
              <a:rPr lang="ru-RU" sz="2000" b="1" i="1" dirty="0" smtClean="0"/>
              <a:t>служебно правоотношение</a:t>
            </a:r>
          </a:p>
          <a:p>
            <a:pPr marL="0" indent="0">
              <a:buNone/>
            </a:pPr>
            <a:endParaRPr lang="en-US" sz="2000" b="1" i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611438"/>
            <a:ext cx="6121400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/>
              <a:t>Нива на средната годишна работна заплата на наетите лица по трудово и служебно правоотношение за Югозападен </a:t>
            </a:r>
            <a:r>
              <a:rPr lang="ru-RU" sz="2000" b="1" i="1" dirty="0"/>
              <a:t>район </a:t>
            </a:r>
            <a:r>
              <a:rPr lang="ru-RU" sz="2000" b="1" i="1" dirty="0"/>
              <a:t>и средно </a:t>
            </a:r>
            <a:r>
              <a:rPr lang="ru-RU" sz="2000" b="1" i="1" dirty="0" smtClean="0"/>
              <a:t>за страната</a:t>
            </a:r>
          </a:p>
          <a:p>
            <a:pPr marL="0" indent="0">
              <a:buNone/>
            </a:pPr>
            <a:endParaRPr lang="ru-RU" sz="2000" b="1" i="1" dirty="0"/>
          </a:p>
          <a:p>
            <a:pPr marL="0" indent="0">
              <a:buNone/>
            </a:pPr>
            <a:endParaRPr lang="en-US" sz="2000" b="1" i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0"/>
            <a:ext cx="59213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3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Изводи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4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000" b="1" i="1" dirty="0">
                <a:effectLst/>
              </a:rPr>
              <a:t>Обобщение на постигнатите резултати по Приоритет </a:t>
            </a:r>
            <a:r>
              <a:rPr lang="bg-BG" sz="2000" b="1" i="1" dirty="0" smtClean="0">
                <a:effectLst/>
              </a:rPr>
              <a:t>1 – </a:t>
            </a:r>
            <a:r>
              <a:rPr lang="bg-BG" sz="2000" b="1" i="1" dirty="0">
                <a:effectLst/>
              </a:rPr>
              <a:t>Специфична цел </a:t>
            </a:r>
            <a:r>
              <a:rPr lang="bg-BG" sz="2000" b="1" i="1" dirty="0" smtClean="0">
                <a:effectLst/>
              </a:rPr>
              <a:t> 1 „Развитие на земеделието“</a:t>
            </a:r>
            <a:endParaRPr lang="en-U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071912"/>
              </p:ext>
            </p:extLst>
          </p:nvPr>
        </p:nvGraphicFramePr>
        <p:xfrm>
          <a:off x="533400" y="1143000"/>
          <a:ext cx="81534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bg-BG" sz="18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>Специфична цел  1 „Развитие на земеделието“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Нарастване на броя земеделски производители със 1668 лица.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Създадено 1 пчеларско дружество „Крилце“. Пчеларското дружество обединява 48 собственици на около 550 кошери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Приложени мерки за развитие на селското стопанство чрез въвеждане на иновативни технологии на територията на 1 община.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Извършени инвестиции за местни дейности за горско и селско стопанство.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 8 разяснителни кампании за получаване на средства за развитие на земеделието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 мерки за стимулиране на отглеждането на традиционните за общината зърнени, технически и фуражни култури; стимулиране на създаването на мрежа за консултации и обмяна на опит за млади фермери; стимулиране развитието на екологично и био земеделие; осигурена  подкрепа за развитие на организации на производителите; насърчено  отглеждането на традиционните за общината животни;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стимулирано увеличението на броя на животните и нивото на селекционната дейност за повишаване на продуктивни показатели в животновъдството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1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697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bg-BG" sz="2000" b="1" i="1" dirty="0">
                <a:effectLst/>
              </a:rPr>
              <a:t>Обобщение на постигнатите резултати по Приоритет 1 – Специфична цел </a:t>
            </a:r>
            <a:r>
              <a:rPr lang="bg-BG" sz="2000" b="1" i="1" dirty="0" smtClean="0">
                <a:effectLst/>
              </a:rPr>
              <a:t> 2 </a:t>
            </a:r>
            <a:r>
              <a:rPr lang="bg-BG" sz="2000" b="1" i="1" dirty="0">
                <a:effectLst/>
              </a:rPr>
              <a:t>„Развитие на преработвателна промишленост“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659285"/>
              </p:ext>
            </p:extLst>
          </p:nvPr>
        </p:nvGraphicFramePr>
        <p:xfrm>
          <a:off x="304800" y="1554163"/>
          <a:ext cx="8686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bg-BG" sz="20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>Специфична цел  2 „Развитие на преработвателна промишленост“</a:t>
                      </a:r>
                      <a:endParaRPr lang="en-US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Три работни срещи във връзка с учредяване на Бизнес клуб – Годеч.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Административна подкрепа за разширавяне на предприятия от преработвателната промишленост.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95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000" b="1" i="1" dirty="0" smtClean="0">
                <a:effectLst/>
              </a:rPr>
              <a:t>Обобщение на постигнатите резултати по Приоритет 1 – </a:t>
            </a:r>
            <a:r>
              <a:rPr lang="bg-BG" sz="2000" b="1" i="1" dirty="0">
                <a:effectLst/>
              </a:rPr>
              <a:t>Специфична цел </a:t>
            </a:r>
            <a:r>
              <a:rPr lang="bg-BG" sz="2000" b="1" i="1" dirty="0" smtClean="0">
                <a:effectLst/>
              </a:rPr>
              <a:t> 3 „Развитие </a:t>
            </a:r>
            <a:r>
              <a:rPr lang="bg-BG" sz="2000" b="1" i="1" dirty="0">
                <a:effectLst/>
              </a:rPr>
              <a:t>на туризма“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152385"/>
              </p:ext>
            </p:extLst>
          </p:nvPr>
        </p:nvGraphicFramePr>
        <p:xfrm>
          <a:off x="304800" y="1554163"/>
          <a:ext cx="86868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bg-BG" sz="20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>Специфична цел  3 „Развитие на туризма“</a:t>
                      </a:r>
                      <a:endParaRPr lang="en-US" b="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Реставрирани и съхранени 2 обекта с висока туристически значимост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Изграден един </a:t>
                      </a:r>
                      <a:r>
                        <a:rPr lang="bg-BG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посетителски</a:t>
                      </a:r>
                      <a:r>
                        <a:rPr lang="bg-BG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център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g-BG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Разработени три туристически маршрута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Създаден един Подробен устройствен план за регулация за отдих, рекреация и озеленяване по поречието на реките Блато и Белица в землището на гр. Костинброд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Създадена една Програма за развитие на Туризма в Община Правец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Създаден един увеселителен парк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200" b="1" i="1" dirty="0">
                <a:effectLst/>
              </a:rPr>
              <a:t>Обобщение на постигнатите резултати по Приоритет 1 – </a:t>
            </a:r>
            <a:r>
              <a:rPr lang="bg-BG" sz="2200" b="1" i="1" dirty="0" smtClean="0">
                <a:effectLst/>
              </a:rPr>
              <a:t>Специфична цел 4 </a:t>
            </a:r>
            <a:r>
              <a:rPr lang="bg-BG" sz="2200" b="1" i="1" dirty="0">
                <a:effectLst/>
              </a:rPr>
              <a:t>„Развитие на високи технологии</a:t>
            </a:r>
            <a:r>
              <a:rPr lang="bg-BG" b="1" i="1" dirty="0">
                <a:effectLst/>
              </a:rPr>
              <a:t>“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655268"/>
              </p:ext>
            </p:extLst>
          </p:nvPr>
        </p:nvGraphicFramePr>
        <p:xfrm>
          <a:off x="304800" y="1554163"/>
          <a:ext cx="8686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bg-BG" sz="20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>Специфична цел 4 „Развитие на високи технологии</a:t>
                      </a:r>
                      <a:r>
                        <a:rPr kumimoji="0" lang="bg-BG" sz="32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>“</a:t>
                      </a:r>
                      <a:endParaRPr lang="en-US" b="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 инвестиции за развитие на високи технологии в едно предприятие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6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200" b="1" i="1" dirty="0" smtClean="0">
                <a:effectLst/>
              </a:rPr>
              <a:t/>
            </a:r>
            <a:br>
              <a:rPr lang="bg-BG" sz="2200" b="1" i="1" dirty="0" smtClean="0">
                <a:effectLst/>
              </a:rPr>
            </a:br>
            <a:r>
              <a:rPr lang="bg-BG" sz="2200" b="1" i="1" dirty="0" smtClean="0">
                <a:effectLst/>
              </a:rPr>
              <a:t>Обобщение </a:t>
            </a:r>
            <a:r>
              <a:rPr lang="bg-BG" sz="2200" b="1" i="1" dirty="0">
                <a:effectLst/>
              </a:rPr>
              <a:t>на постигнатите резултати по Приоритет </a:t>
            </a:r>
            <a:r>
              <a:rPr lang="bg-BG" sz="2200" b="1" i="1" dirty="0" smtClean="0">
                <a:effectLst/>
              </a:rPr>
              <a:t>2 </a:t>
            </a:r>
            <a:r>
              <a:rPr lang="bg-BG" sz="2200" b="1" i="1" dirty="0">
                <a:effectLst/>
              </a:rPr>
              <a:t>– Специфична цел  </a:t>
            </a:r>
            <a:r>
              <a:rPr lang="bg-BG" sz="2200" b="1" i="1" dirty="0" smtClean="0">
                <a:effectLst/>
              </a:rPr>
              <a:t>1 „</a:t>
            </a:r>
            <a:r>
              <a:rPr lang="ru-RU" sz="2200" b="1" i="1" dirty="0" smtClean="0">
                <a:effectLst/>
              </a:rPr>
              <a:t>Насърчаване </a:t>
            </a:r>
            <a:r>
              <a:rPr lang="ru-RU" sz="2200" b="1" i="1" dirty="0">
                <a:effectLst/>
              </a:rPr>
              <a:t>развитието на малки и средни предприятия</a:t>
            </a:r>
            <a:r>
              <a:rPr lang="ru-RU" sz="2200" b="1" i="1" dirty="0" smtClean="0">
                <a:effectLst/>
              </a:rPr>
              <a:t>“ и </a:t>
            </a:r>
            <a:r>
              <a:rPr lang="bg-BG" sz="2200" b="1" i="1" dirty="0">
                <a:effectLst/>
              </a:rPr>
              <a:t>Специфична цел  </a:t>
            </a:r>
            <a:r>
              <a:rPr lang="bg-BG" sz="2200" b="1" i="1" dirty="0" smtClean="0">
                <a:effectLst/>
              </a:rPr>
              <a:t>2 </a:t>
            </a:r>
            <a:r>
              <a:rPr lang="ru-RU" sz="2200" b="1" i="1" dirty="0">
                <a:effectLst/>
              </a:rPr>
              <a:t>„Подпомагане стартирането и развитието на микропредприятия“</a:t>
            </a:r>
            <a:r>
              <a:rPr lang="ru-RU" b="1" i="1" dirty="0">
                <a:effectLst/>
              </a:rPr>
              <a:t/>
            </a:r>
            <a:br>
              <a:rPr lang="ru-RU" b="1" i="1" dirty="0">
                <a:effectLst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641212"/>
              </p:ext>
            </p:extLst>
          </p:nvPr>
        </p:nvGraphicFramePr>
        <p:xfrm>
          <a:off x="304800" y="1554163"/>
          <a:ext cx="8686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bg-BG" sz="20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>Специфична цел  1 „</a:t>
                      </a:r>
                      <a:r>
                        <a:rPr kumimoji="0" lang="ru-RU" sz="20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>Насърчаване развитието на малки и средни предприятия“ и </a:t>
                      </a:r>
                      <a:r>
                        <a:rPr kumimoji="0" lang="bg-BG" sz="20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>Специфична цел  2 </a:t>
                      </a:r>
                      <a:r>
                        <a:rPr kumimoji="0" lang="ru-RU" sz="20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>„Подпомагане стартирането и развитието на микропредприятия“</a:t>
                      </a:r>
                      <a:r>
                        <a:rPr kumimoji="0" lang="ru-RU" sz="32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ru-RU" sz="32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</a:b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Подкрепено развитието на десет предприятия с финансиране за повишаване на производственият капацитет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Подкрепено развитието на шест предприятия с финансиране за повишаване капацитета за управление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bg-BG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Подкрепено развитието на седем предприятия за наемане на персонал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Осигурена подкрепа за развитието на две предприятия в областта на рибарството и </a:t>
                      </a:r>
                      <a:r>
                        <a:rPr kumimoji="0" lang="bg-BG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аквакултурите</a:t>
                      </a:r>
                      <a:r>
                        <a:rPr kumimoji="0" lang="bg-BG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000" b="1" i="1" dirty="0">
                <a:solidFill>
                  <a:srgbClr val="4E3B30"/>
                </a:solidFill>
                <a:effectLst/>
              </a:rPr>
              <a:t>Обобщение на постигнатите резултати по Приоритет 2 – Специфична цел  </a:t>
            </a:r>
            <a:r>
              <a:rPr lang="bg-BG" sz="2000" b="1" i="1" dirty="0" smtClean="0">
                <a:solidFill>
                  <a:srgbClr val="4E3B30"/>
                </a:solidFill>
                <a:effectLst/>
              </a:rPr>
              <a:t>3 </a:t>
            </a:r>
            <a:r>
              <a:rPr lang="bg-BG" sz="2000" b="1" i="1" dirty="0">
                <a:effectLst/>
                <a:ea typeface="Calibri"/>
              </a:rPr>
              <a:t>„Улесняване и поощряване на достъпа до пазари и консултантски услуги, подобряване на качеството на административните услуги“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704712"/>
              </p:ext>
            </p:extLst>
          </p:nvPr>
        </p:nvGraphicFramePr>
        <p:xfrm>
          <a:off x="304800" y="1554163"/>
          <a:ext cx="86868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bg-BG" sz="18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+mj-ea"/>
                          <a:cs typeface="+mj-cs"/>
                        </a:rPr>
                        <a:t>Специфична цел  3 </a:t>
                      </a:r>
                      <a:r>
                        <a:rPr kumimoji="0" lang="bg-BG" sz="1800" b="1" i="1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Franklin Gothic Medium"/>
                          <a:ea typeface="Calibri"/>
                          <a:cs typeface="+mj-cs"/>
                        </a:rPr>
                        <a:t>„Улесняване и поощряване на достъпа до пазари и консултантски услуги, подобряване на качеството на административните услуги“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effectLst/>
                          <a:latin typeface="Times New Roman"/>
                          <a:ea typeface="Calibri"/>
                        </a:rPr>
                        <a:t>Липсва информация за постигнати</a:t>
                      </a:r>
                      <a:r>
                        <a:rPr lang="bg-BG" sz="1800" baseline="0" dirty="0" smtClean="0">
                          <a:effectLst/>
                          <a:latin typeface="Times New Roman"/>
                          <a:ea typeface="Calibri"/>
                        </a:rPr>
                        <a:t> резултати по специфичната цел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3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2800" b="1" i="1" dirty="0" smtClean="0"/>
              <a:t>Стратегически цели на ОСР НА Софийска </a:t>
            </a:r>
            <a:r>
              <a:rPr lang="bg-BG" sz="2800" b="1" i="1" dirty="0" err="1" smtClean="0"/>
              <a:t>ОБласт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bg-BG" b="1" dirty="0" smtClean="0"/>
          </a:p>
          <a:p>
            <a:pPr marL="0" lvl="0" indent="0">
              <a:buNone/>
            </a:pPr>
            <a:endParaRPr lang="bg-BG" b="1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037788"/>
              </p:ext>
            </p:extLst>
          </p:nvPr>
        </p:nvGraphicFramePr>
        <p:xfrm>
          <a:off x="1524000" y="2209800"/>
          <a:ext cx="6248400" cy="2712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3600"/>
                <a:gridCol w="2133600"/>
                <a:gridCol w="1981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dirty="0" smtClean="0"/>
                        <a:t>Стратегическа цел 1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dirty="0" smtClean="0"/>
                        <a:t>Стратегическа цел 2: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Стратегическа цел 3: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2000" dirty="0" smtClean="0"/>
                        <a:t>„Икономическо развитие“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dirty="0" smtClean="0"/>
                        <a:t>„Социално развитие“ </a:t>
                      </a:r>
                      <a:endParaRPr lang="en-US" sz="20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„Опазване на околната среда и действия по изменението на климата“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/>
          </a:bodyPr>
          <a:lstStyle/>
          <a:p>
            <a:r>
              <a:rPr lang="bg-BG" sz="2000" b="1" i="1" dirty="0">
                <a:solidFill>
                  <a:srgbClr val="4E3B30"/>
                </a:solidFill>
                <a:effectLst/>
              </a:rPr>
              <a:t>Обобщение на постигнатите резултати по Приоритет </a:t>
            </a:r>
            <a:r>
              <a:rPr lang="bg-BG" sz="2000" b="1" i="1" dirty="0" smtClean="0">
                <a:solidFill>
                  <a:srgbClr val="4E3B30"/>
                </a:solidFill>
                <a:effectLst/>
              </a:rPr>
              <a:t>3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600" b="1" i="1" dirty="0"/>
              <a:t>Специфична цел </a:t>
            </a:r>
            <a:r>
              <a:rPr lang="bg-BG" sz="1600" b="1" i="1" dirty="0" smtClean="0"/>
              <a:t>1</a:t>
            </a:r>
            <a:r>
              <a:rPr lang="bg-BG" sz="1600" b="1" i="1" dirty="0"/>
              <a:t> </a:t>
            </a:r>
            <a:r>
              <a:rPr lang="bg-BG" sz="1600" b="1" i="1" dirty="0" smtClean="0"/>
              <a:t>„</a:t>
            </a:r>
            <a:r>
              <a:rPr lang="en-US" sz="1600" b="1" i="1" dirty="0" err="1"/>
              <a:t>Създаване</a:t>
            </a:r>
            <a:r>
              <a:rPr lang="en-US" sz="1600" b="1" i="1" dirty="0"/>
              <a:t> </a:t>
            </a:r>
            <a:r>
              <a:rPr lang="en-US" sz="1600" b="1" i="1" dirty="0" err="1"/>
              <a:t>на</a:t>
            </a:r>
            <a:r>
              <a:rPr lang="en-US" sz="1600" b="1" i="1" dirty="0"/>
              <a:t> </a:t>
            </a:r>
            <a:r>
              <a:rPr lang="en-US" sz="1600" b="1" i="1" dirty="0" err="1"/>
              <a:t>предпоставки</a:t>
            </a:r>
            <a:r>
              <a:rPr lang="en-US" sz="1600" b="1" i="1" dirty="0"/>
              <a:t> </a:t>
            </a:r>
            <a:r>
              <a:rPr lang="en-US" sz="1600" b="1" i="1" dirty="0" err="1"/>
              <a:t>за</a:t>
            </a:r>
            <a:r>
              <a:rPr lang="en-US" sz="1600" b="1" i="1" dirty="0"/>
              <a:t> </a:t>
            </a:r>
            <a:r>
              <a:rPr lang="en-US" sz="1600" b="1" i="1" dirty="0" err="1"/>
              <a:t>преминаване</a:t>
            </a:r>
            <a:r>
              <a:rPr lang="en-US" sz="1600" b="1" i="1" dirty="0"/>
              <a:t> </a:t>
            </a:r>
            <a:r>
              <a:rPr lang="en-US" sz="1600" b="1" i="1" dirty="0" err="1"/>
              <a:t>към</a:t>
            </a:r>
            <a:r>
              <a:rPr lang="en-US" sz="1600" b="1" i="1" dirty="0"/>
              <a:t> </a:t>
            </a:r>
            <a:r>
              <a:rPr lang="en-US" sz="1600" b="1" i="1" dirty="0" err="1"/>
              <a:t>нисковъглеродна</a:t>
            </a:r>
            <a:r>
              <a:rPr lang="en-US" sz="1600" b="1" i="1" dirty="0"/>
              <a:t> </a:t>
            </a:r>
            <a:r>
              <a:rPr lang="en-US" sz="1600" b="1" i="1" dirty="0" err="1"/>
              <a:t>икономика</a:t>
            </a:r>
            <a:r>
              <a:rPr lang="en-US" sz="1600" b="1" i="1" dirty="0"/>
              <a:t> и </a:t>
            </a:r>
            <a:r>
              <a:rPr lang="en-US" sz="1600" b="1" i="1" dirty="0" err="1"/>
              <a:t>подобряване</a:t>
            </a:r>
            <a:r>
              <a:rPr lang="en-US" sz="1600" b="1" i="1" dirty="0"/>
              <a:t> </a:t>
            </a:r>
            <a:r>
              <a:rPr lang="en-US" sz="1600" b="1" i="1" dirty="0" err="1"/>
              <a:t>на</a:t>
            </a:r>
            <a:r>
              <a:rPr lang="en-US" sz="1600" b="1" i="1" dirty="0"/>
              <a:t> </a:t>
            </a:r>
            <a:r>
              <a:rPr lang="en-US" sz="1600" b="1" i="1" dirty="0" err="1"/>
              <a:t>енергийната</a:t>
            </a:r>
            <a:r>
              <a:rPr lang="en-US" sz="1600" b="1" i="1" dirty="0"/>
              <a:t> </a:t>
            </a:r>
            <a:r>
              <a:rPr lang="en-US" sz="1600" b="1" i="1" dirty="0" err="1"/>
              <a:t>ефективност</a:t>
            </a:r>
            <a:r>
              <a:rPr lang="en-US" sz="1600" b="1" i="1" dirty="0"/>
              <a:t> </a:t>
            </a:r>
            <a:r>
              <a:rPr lang="en-US" sz="1600" b="1" i="1" dirty="0" err="1"/>
              <a:t>на</a:t>
            </a:r>
            <a:r>
              <a:rPr lang="en-US" sz="1600" b="1" i="1" dirty="0"/>
              <a:t> </a:t>
            </a:r>
            <a:r>
              <a:rPr lang="en-US" sz="1600" b="1" i="1" dirty="0" err="1"/>
              <a:t>производства</a:t>
            </a:r>
            <a:r>
              <a:rPr lang="en-US" sz="1600" b="1" i="1" dirty="0"/>
              <a:t>, </a:t>
            </a:r>
            <a:r>
              <a:rPr lang="en-US" sz="1600" b="1" i="1" dirty="0" err="1"/>
              <a:t>сгради</a:t>
            </a:r>
            <a:r>
              <a:rPr lang="en-US" sz="1600" b="1" i="1" dirty="0"/>
              <a:t> и </a:t>
            </a:r>
            <a:r>
              <a:rPr lang="en-US" sz="1600" b="1" i="1" dirty="0" err="1"/>
              <a:t>съоръжения</a:t>
            </a:r>
            <a:r>
              <a:rPr lang="bg-BG" sz="1600" b="1" i="1" dirty="0" smtClean="0"/>
              <a:t>“</a:t>
            </a:r>
          </a:p>
          <a:p>
            <a:pPr marL="0" indent="0">
              <a:buNone/>
            </a:pPr>
            <a:endParaRPr lang="bg-BG" sz="1600" b="1" i="1" dirty="0"/>
          </a:p>
          <a:p>
            <a:pPr marL="0" indent="0">
              <a:buNone/>
            </a:pPr>
            <a:endParaRPr lang="bg-BG" sz="1600" b="1" i="1" dirty="0" smtClean="0"/>
          </a:p>
          <a:p>
            <a:pPr marL="0" indent="0">
              <a:buNone/>
            </a:pPr>
            <a:endParaRPr lang="bg-BG" sz="1600" b="1" i="1" dirty="0"/>
          </a:p>
          <a:p>
            <a:pPr marL="0" indent="0">
              <a:buNone/>
            </a:pPr>
            <a:endParaRPr lang="bg-BG" sz="1600" b="1" i="1" dirty="0" smtClean="0"/>
          </a:p>
          <a:p>
            <a:pPr marL="0" indent="0">
              <a:buNone/>
            </a:pPr>
            <a:r>
              <a:rPr lang="bg-BG" sz="1600" b="1" i="1" dirty="0" smtClean="0"/>
              <a:t>Специфична </a:t>
            </a:r>
            <a:r>
              <a:rPr lang="bg-BG" sz="1600" b="1" i="1" dirty="0"/>
              <a:t>цел </a:t>
            </a:r>
            <a:r>
              <a:rPr lang="bg-BG" sz="1600" b="1" i="1" dirty="0" smtClean="0"/>
              <a:t>2</a:t>
            </a:r>
            <a:r>
              <a:rPr lang="bg-BG" sz="1600" b="1" i="1" dirty="0"/>
              <a:t> </a:t>
            </a:r>
            <a:r>
              <a:rPr lang="bg-BG" sz="1600" b="1" i="1" dirty="0" smtClean="0"/>
              <a:t>„</a:t>
            </a:r>
            <a:r>
              <a:rPr lang="en-US" sz="1600" b="1" i="1" dirty="0" err="1"/>
              <a:t>Намаляване</a:t>
            </a:r>
            <a:r>
              <a:rPr lang="en-US" sz="1600" b="1" i="1" dirty="0"/>
              <a:t> </a:t>
            </a:r>
            <a:r>
              <a:rPr lang="en-US" sz="1600" b="1" i="1" dirty="0" err="1"/>
              <a:t>на</a:t>
            </a:r>
            <a:r>
              <a:rPr lang="en-US" sz="1600" b="1" i="1" dirty="0"/>
              <a:t> </a:t>
            </a:r>
            <a:r>
              <a:rPr lang="en-US" sz="1600" b="1" i="1" dirty="0" err="1"/>
              <a:t>енергийната</a:t>
            </a:r>
            <a:r>
              <a:rPr lang="en-US" sz="1600" b="1" i="1" dirty="0"/>
              <a:t> </a:t>
            </a:r>
            <a:r>
              <a:rPr lang="en-US" sz="1600" b="1" i="1" dirty="0" err="1"/>
              <a:t>зависимост</a:t>
            </a:r>
            <a:r>
              <a:rPr lang="en-US" sz="1600" b="1" i="1" dirty="0"/>
              <a:t> </a:t>
            </a:r>
            <a:r>
              <a:rPr lang="en-US" sz="1600" b="1" i="1" dirty="0" err="1"/>
              <a:t>от</a:t>
            </a:r>
            <a:r>
              <a:rPr lang="en-US" sz="1600" b="1" i="1" dirty="0"/>
              <a:t> </a:t>
            </a:r>
            <a:r>
              <a:rPr lang="en-US" sz="1600" b="1" i="1" dirty="0" err="1"/>
              <a:t>традиционни</a:t>
            </a:r>
            <a:r>
              <a:rPr lang="en-US" sz="1600" b="1" i="1" dirty="0"/>
              <a:t> </a:t>
            </a:r>
            <a:r>
              <a:rPr lang="en-US" sz="1600" b="1" i="1" dirty="0" err="1"/>
              <a:t>източници</a:t>
            </a:r>
            <a:r>
              <a:rPr lang="en-US" sz="1600" b="1" i="1" dirty="0"/>
              <a:t> </a:t>
            </a:r>
            <a:r>
              <a:rPr lang="en-US" sz="1600" b="1" i="1" dirty="0" err="1"/>
              <a:t>чрез</a:t>
            </a:r>
            <a:r>
              <a:rPr lang="en-US" sz="1600" b="1" i="1" dirty="0"/>
              <a:t> </a:t>
            </a:r>
            <a:r>
              <a:rPr lang="en-US" sz="1600" b="1" i="1" dirty="0" err="1"/>
              <a:t>по-широко</a:t>
            </a:r>
            <a:r>
              <a:rPr lang="en-US" sz="1600" b="1" i="1" dirty="0"/>
              <a:t> </a:t>
            </a:r>
            <a:r>
              <a:rPr lang="en-US" sz="1600" b="1" i="1" dirty="0" err="1"/>
              <a:t>въвеждане</a:t>
            </a:r>
            <a:r>
              <a:rPr lang="en-US" sz="1600" b="1" i="1" dirty="0"/>
              <a:t> </a:t>
            </a:r>
            <a:r>
              <a:rPr lang="en-US" sz="1600" b="1" i="1" dirty="0" err="1"/>
              <a:t>на</a:t>
            </a:r>
            <a:r>
              <a:rPr lang="en-US" sz="1600" b="1" i="1" dirty="0"/>
              <a:t> </a:t>
            </a:r>
            <a:r>
              <a:rPr lang="en-US" sz="1600" b="1" i="1" dirty="0" err="1"/>
              <a:t>възобновяеми</a:t>
            </a:r>
            <a:r>
              <a:rPr lang="en-US" sz="1600" b="1" i="1" dirty="0"/>
              <a:t> </a:t>
            </a:r>
            <a:r>
              <a:rPr lang="en-US" sz="1600" b="1" i="1" dirty="0" err="1"/>
              <a:t>енергоизточници</a:t>
            </a:r>
            <a:r>
              <a:rPr lang="bg-BG" sz="1600" b="1" i="1" dirty="0" smtClean="0"/>
              <a:t>“</a:t>
            </a:r>
            <a:endParaRPr lang="en-US" sz="1600" b="1" i="1" dirty="0" smtClean="0"/>
          </a:p>
          <a:p>
            <a:pPr marL="0" indent="0">
              <a:buNone/>
            </a:pPr>
            <a:endParaRPr lang="bg-BG" sz="1600" b="1" i="1" dirty="0" smtClean="0"/>
          </a:p>
          <a:p>
            <a:pPr marL="0" indent="0">
              <a:buNone/>
            </a:pPr>
            <a:endParaRPr lang="bg-BG" sz="1600" b="1" dirty="0" smtClean="0"/>
          </a:p>
          <a:p>
            <a:pPr marL="0" indent="0">
              <a:buNone/>
            </a:pPr>
            <a:endParaRPr lang="bg-BG" sz="1600" b="1" dirty="0" smtClean="0"/>
          </a:p>
          <a:p>
            <a:pPr marL="0" indent="0">
              <a:buNone/>
            </a:pPr>
            <a:r>
              <a:rPr lang="bg-BG" sz="1600" b="1" i="1" dirty="0" smtClean="0"/>
              <a:t>Специфична </a:t>
            </a:r>
            <a:r>
              <a:rPr lang="bg-BG" sz="1600" b="1" i="1" dirty="0"/>
              <a:t>цел </a:t>
            </a:r>
            <a:r>
              <a:rPr lang="bg-BG" sz="1600" b="1" i="1" dirty="0" smtClean="0"/>
              <a:t>3„Насърчаване </a:t>
            </a:r>
            <a:r>
              <a:rPr lang="bg-BG" sz="1600" b="1" i="1" dirty="0"/>
              <a:t>на ЕЕ чрез повишаване на информираността и разработване на областни и общински програми</a:t>
            </a:r>
            <a:r>
              <a:rPr lang="bg-BG" sz="1600" b="1" i="1" dirty="0" smtClean="0"/>
              <a:t>“</a:t>
            </a:r>
          </a:p>
          <a:p>
            <a:pPr marL="0" indent="0">
              <a:buNone/>
            </a:pPr>
            <a:endParaRPr lang="bg-BG" sz="1600" b="1" i="1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bg-BG" sz="1600" b="1" i="1" dirty="0" smtClean="0"/>
          </a:p>
          <a:p>
            <a:pPr marL="0" indent="0">
              <a:buNone/>
            </a:pPr>
            <a:endParaRPr lang="bg-BG" sz="1600" b="1" i="1" dirty="0"/>
          </a:p>
          <a:p>
            <a:pPr marL="0" indent="0">
              <a:buNone/>
            </a:pPr>
            <a:endParaRPr lang="en-US" sz="1600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037896"/>
              </p:ext>
            </p:extLst>
          </p:nvPr>
        </p:nvGraphicFramePr>
        <p:xfrm>
          <a:off x="1447800" y="3886200"/>
          <a:ext cx="6172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Липсва информация за постигнати</a:t>
                      </a:r>
                      <a:r>
                        <a:rPr lang="bg-BG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резултати по специфичната цел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963938"/>
              </p:ext>
            </p:extLst>
          </p:nvPr>
        </p:nvGraphicFramePr>
        <p:xfrm>
          <a:off x="1524000" y="51816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 информационни кампании на територията на 5 общини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307309"/>
              </p:ext>
            </p:extLst>
          </p:nvPr>
        </p:nvGraphicFramePr>
        <p:xfrm>
          <a:off x="1447800" y="1905000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Приложени мерки за повишаване на енергийната ефективност в 87 сгради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Подменено улично осветление на територията на 3 общини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Извършено едно енергийно обследване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1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2000" b="1" i="1" dirty="0">
                <a:solidFill>
                  <a:srgbClr val="4E3B30"/>
                </a:solidFill>
                <a:effectLst/>
              </a:rPr>
              <a:t>Обобщение на постигнатите резултати по </a:t>
            </a:r>
            <a:r>
              <a:rPr lang="bg-BG" sz="2000" b="1" i="1" dirty="0" smtClean="0">
                <a:solidFill>
                  <a:srgbClr val="4E3B30"/>
                </a:solidFill>
                <a:effectLst/>
              </a:rPr>
              <a:t> Приоритет </a:t>
            </a:r>
            <a:r>
              <a:rPr lang="bg-BG" sz="2000" b="1" i="1" dirty="0" smtClean="0">
                <a:effectLst/>
              </a:rPr>
              <a:t>1 </a:t>
            </a:r>
            <a:r>
              <a:rPr lang="bg-BG" sz="2000" b="1" i="1" dirty="0">
                <a:effectLst/>
              </a:rPr>
              <a:t>„Подобряване на достъпа до здравни услуги и повишаване на тяхното качество“ по  Стратегическа цел 2 „Социално развитие“</a:t>
            </a:r>
            <a:endParaRPr lang="en-US" sz="20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417087"/>
              </p:ext>
            </p:extLst>
          </p:nvPr>
        </p:nvGraphicFramePr>
        <p:xfrm>
          <a:off x="990600" y="1451134"/>
          <a:ext cx="7086599" cy="5012436"/>
        </p:xfrm>
        <a:graphic>
          <a:graphicData uri="http://schemas.openxmlformats.org/drawingml/2006/table">
            <a:tbl>
              <a:tblPr firstRow="1" firstCol="1" bandRow="1"/>
              <a:tblGrid>
                <a:gridCol w="2361583"/>
                <a:gridCol w="2362508"/>
                <a:gridCol w="2362508"/>
              </a:tblGrid>
              <a:tr h="1063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Специфична цел 1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„Ефективно обхващане на населението с програми за здравна профилактика“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Специфична цел 2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„Подобряване на условията за достъп до първична и специализирана медицинска помощ в повече населени места“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Специфична цел 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„Повишаване на здравната култура и подобряване на достъпа до дентално медицински услуги“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Приложени мерки за повишаване на здравния  статус на 1667 лица с влошено здравословно състояние.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Реновирани</a:t>
                      </a:r>
                      <a:r>
                        <a:rPr lang="bg-BG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3 обекта от здравната инфраструктура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Създаден 1  „Център за обществена подкрепа“. Центърът има  информационни функции в областта на повишаването на здравната култура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7322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Създадени 18 структури за повишаване на здравния статус на лица със здравословни проблеми.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Открити 2 нови здравни кабинета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1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Разработена една общинска стратегия за развитие на социалните услуги.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Изграден 1 нов модерен сграден център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6701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Назначени 4 медицински сестри в образователни институции.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Създаден Дневен център за възрастни и деца с увреждания с капацитет 30 лица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3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6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2000" b="1" i="1" dirty="0">
                <a:solidFill>
                  <a:srgbClr val="4E3B30"/>
                </a:solidFill>
                <a:effectLst/>
              </a:rPr>
              <a:t>Обобщение на постигнатите резултати по  Приоритет </a:t>
            </a:r>
            <a:r>
              <a:rPr lang="bg-BG" sz="2000" b="1" i="1" dirty="0" smtClean="0">
                <a:effectLst/>
              </a:rPr>
              <a:t>2 </a:t>
            </a:r>
            <a:r>
              <a:rPr lang="ru-RU" sz="2000" b="1" i="1" dirty="0">
                <a:effectLst/>
              </a:rPr>
              <a:t>„Повишаване на културния и образователен статус на населението</a:t>
            </a:r>
            <a:r>
              <a:rPr lang="ru-RU" sz="2000" b="1" i="1" dirty="0" smtClean="0">
                <a:effectLst/>
              </a:rPr>
              <a:t>“ </a:t>
            </a:r>
            <a:r>
              <a:rPr lang="bg-BG" sz="2000" b="1" i="1" dirty="0" smtClean="0">
                <a:effectLst/>
              </a:rPr>
              <a:t>по  </a:t>
            </a:r>
            <a:r>
              <a:rPr lang="bg-BG" sz="2000" b="1" i="1" dirty="0">
                <a:effectLst/>
              </a:rPr>
              <a:t>Стратегическа цел 2 „Социално развитие“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119355"/>
              </p:ext>
            </p:extLst>
          </p:nvPr>
        </p:nvGraphicFramePr>
        <p:xfrm>
          <a:off x="914400" y="1554163"/>
          <a:ext cx="7391401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2791669"/>
                <a:gridCol w="2299866"/>
                <a:gridCol w="2299866"/>
              </a:tblGrid>
              <a:tr h="960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Насърчаване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социалното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образователно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включване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необлагодетелствани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групи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възрастови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етнически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т.н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 и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предотвратяване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отпадането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образователната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</a:t>
                      </a:r>
                      <a:r>
                        <a:rPr lang="bg-BG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„Стимулиране въвеждането на нови образователни методи и програми в училищата и насърчаване културната и социална дейност на читалищата“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„Стимулиране на дейности в различни сфери на културния живот“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Включени в заетост 831 лица представители на социално уязвими групи за целите на подпомагането на лица с нарушен здравен статус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Извършени инвестиционни разходи за </a:t>
                      </a:r>
                      <a:r>
                        <a:rPr lang="bg-BG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реновирането</a:t>
                      </a:r>
                      <a:r>
                        <a:rPr lang="bg-BG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2 читалища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новообзаведена зрителна зала за сценични изкуства на стойност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4379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Включени в програми за заетост 116 безработни лица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 7 фестивала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Включени 735 деца в програми за превенция от ранно отпадане от училище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Отбелязани 8 празника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583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Включени 235 родители на деца в риск от ранно отпадане от училище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 20  културно-образователни събития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9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8686800" cy="8382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g-BG" sz="2000" b="1" i="1" dirty="0">
                <a:effectLst/>
                <a:ea typeface="Calibri"/>
                <a:cs typeface="Times New Roman"/>
              </a:rPr>
              <a:t>Обобщение на постигнатите резултати по Приоритет 1 „Управление на отпадъците в съответствие с изискванията на европейската и националната нормативна уредба“ по  Стратегическа цел 3 „Опазване на околната среда и действия по изменението на климата“</a:t>
            </a:r>
            <a:r>
              <a:rPr lang="en-US" sz="2000" dirty="0">
                <a:effectLst/>
                <a:ea typeface="Calibri"/>
                <a:cs typeface="Times New Roman"/>
              </a:rPr>
              <a:t/>
            </a:r>
            <a:br>
              <a:rPr lang="en-US" sz="2000" dirty="0">
                <a:effectLst/>
                <a:ea typeface="Calibri"/>
                <a:cs typeface="Times New Roman"/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96504"/>
              </p:ext>
            </p:extLst>
          </p:nvPr>
        </p:nvGraphicFramePr>
        <p:xfrm>
          <a:off x="457200" y="2971800"/>
          <a:ext cx="8229602" cy="2959291"/>
        </p:xfrm>
        <a:graphic>
          <a:graphicData uri="http://schemas.openxmlformats.org/drawingml/2006/table">
            <a:tbl>
              <a:tblPr firstRow="1" firstCol="1" bandRow="1"/>
              <a:tblGrid>
                <a:gridCol w="2742440"/>
                <a:gridCol w="2743581"/>
                <a:gridCol w="274358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Окончателно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изграждане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инфраструктура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системи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инсталации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предотвратяване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оползотворяване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обезвреждане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отпадъци</a:t>
                      </a:r>
                      <a:r>
                        <a:rPr lang="bg-BG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Закриване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рекултивация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мониторинг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общински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депа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несъответстващи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стандартите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премахване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нерегламентираните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сметища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насърчаване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превантивни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дейности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недопускане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образуването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</a:t>
                      </a:r>
                      <a:r>
                        <a:rPr lang="bg-BG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„Насърчаване информираността и културата на гражданите и бизнес структурите за предотвратяване, разделно събиране, оползотворяване на отпадъците“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Липсва информация за постигнати резултати по специфичната цел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Закриване, рекултивация и мониторинг на 3 общински депа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Липсва информация за постигнати резултати по специфичната цел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1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g-BG" sz="1400" b="1" i="1" dirty="0">
                <a:effectLst/>
                <a:ea typeface="Calibri"/>
                <a:cs typeface="Times New Roman"/>
              </a:rPr>
              <a:t>Обобщение на постигнатите резултати по Приоритет 2 „Интегрирано управление на водите“ по  Стратегическа цел 3 „Опазване на околната среда и действия по изменението на климата“</a:t>
            </a:r>
            <a:r>
              <a:rPr lang="en-US" sz="1400" b="1" i="1" dirty="0">
                <a:effectLst/>
                <a:ea typeface="Calibri"/>
                <a:cs typeface="Times New Roman"/>
              </a:rPr>
              <a:t/>
            </a:r>
            <a:br>
              <a:rPr lang="en-US" sz="1400" b="1" i="1" dirty="0">
                <a:effectLst/>
                <a:ea typeface="Calibri"/>
                <a:cs typeface="Times New Roman"/>
              </a:rPr>
            </a:br>
            <a:endParaRPr lang="en-US" sz="1400" b="1" i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223605"/>
              </p:ext>
            </p:extLst>
          </p:nvPr>
        </p:nvGraphicFramePr>
        <p:xfrm>
          <a:off x="152400" y="914400"/>
          <a:ext cx="8762999" cy="5710768"/>
        </p:xfrm>
        <a:graphic>
          <a:graphicData uri="http://schemas.openxmlformats.org/drawingml/2006/table">
            <a:tbl>
              <a:tblPr firstRow="1" firstCol="1" bandRow="1"/>
              <a:tblGrid>
                <a:gridCol w="3428999"/>
                <a:gridCol w="2437999"/>
                <a:gridCol w="2896001"/>
              </a:tblGrid>
              <a:tr h="444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r>
                        <a:rPr lang="en-US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Изграждане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модернизиране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водностопанска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инфраструктура</a:t>
                      </a:r>
                      <a:r>
                        <a:rPr lang="bg-BG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Подобряване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управлението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водните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ресурси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предотвратяване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засушаванията</a:t>
                      </a:r>
                      <a:r>
                        <a:rPr lang="bg-BG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на риска от природни бедствия - наводнения, свлачища и др.</a:t>
                      </a:r>
                      <a:r>
                        <a:rPr lang="bg-BG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Изградени 4 пречиствателни станции за питейна вода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Приложени мерки и действия за управлението на водните ресурси на територията на 2 общини.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Регулярно почистване на прилежащите терени на общинската пътна мрежа и съдове за отпадъци, както и на почистване на речните корита от нерегламентиран битов отпадък, на територията на 3 общини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Изградена </a:t>
                      </a:r>
                      <a:r>
                        <a:rPr lang="bg-BG" sz="1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водностапанска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инфраструктура от 32 237,10 м.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Укрепено дере с.Венковец.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Реконструирана и </a:t>
                      </a:r>
                      <a:r>
                        <a:rPr lang="bg-BG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подменена 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водопроводна мрежа от 4 430 м.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Изградени 2 помпени станции.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Изграден един нов водоизточник, който е разположен  в село Алдомировци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Реконструкция и рехабилитация на </a:t>
                      </a:r>
                      <a:r>
                        <a:rPr lang="bg-BG" sz="1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водопреносните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съоръжения на 24 населени места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Осъществени дейности за изграждане тръбен кладенец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Извършени дейности за реконструкция на съществуващ </a:t>
                      </a:r>
                      <a:r>
                        <a:rPr lang="bg-BG" sz="1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тласкателен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водопровод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Проведено </a:t>
                      </a:r>
                      <a:r>
                        <a:rPr lang="bg-BG" sz="1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прединвестиционно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проучване за проект “Външно водоснабдяване на с. Драговищица и Голяновци, община Костинброд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Извършени инвестиции в създаването, подобряването или разширяването на всички видове малка по мащаби инфраструктура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Изградени събирателни колектори 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18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Изградена е канализация на ул. “Стара планина“ в с. Искрец. Подменени са амортизирани водопроводи в населените места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58" marR="24158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0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/>
              <a:t>Обобщение на постигнатите резултати по Приоритет 3 „Устойчиво управление на горите, опазване и поддържане на защитените територии и биоразнообразието, смекчаване на последствията от промените в климата“ по  Стратегическа цел 3 „Опазване на околната среда и действия по изменението на климата“</a:t>
            </a:r>
            <a:br>
              <a:rPr lang="ru-RU" sz="2000" b="1" i="1" dirty="0"/>
            </a:br>
            <a:r>
              <a:rPr lang="ru-RU" sz="2000" b="1" i="1" dirty="0"/>
              <a:t/>
            </a:r>
            <a:br>
              <a:rPr lang="ru-RU" sz="2000" b="1" i="1" dirty="0"/>
            </a:br>
            <a:endParaRPr lang="en-US" sz="20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87323"/>
              </p:ext>
            </p:extLst>
          </p:nvPr>
        </p:nvGraphicFramePr>
        <p:xfrm>
          <a:off x="533400" y="1828800"/>
          <a:ext cx="7848600" cy="4917106"/>
        </p:xfrm>
        <a:graphic>
          <a:graphicData uri="http://schemas.openxmlformats.org/drawingml/2006/table">
            <a:tbl>
              <a:tblPr firstRow="1" firstCol="1" bandRow="1"/>
              <a:tblGrid>
                <a:gridCol w="2615476"/>
                <a:gridCol w="2616562"/>
                <a:gridCol w="2616562"/>
              </a:tblGrid>
              <a:tr h="1244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Специфична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цел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Устойчиво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управление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горските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ресурси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вкл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управление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риска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горски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пожари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мерки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срещу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незаконните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сечи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бракониерство</a:t>
                      </a: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“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Специфична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цел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Насърчаване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устойчиви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практики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ползване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защитените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територии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зоните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екологичната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мрежа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НАТУРА 2000</a:t>
                      </a: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“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Специфична цел 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Повишаване на информираността по отношение необходимостта от опазване на околната среда и биоразнообразието</a:t>
                      </a: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“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Изграден един стоманено решетъчен стълб с монтирана апаратура за навременно информиране за горски пожари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Приложени мерки и  действия за подобряване и предпазване на средата за живот на различни видове в ЗМ на територията на 2 общини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Проведен семинар  с информационен характер и дискусия на тема: "Малките вятърни генератори в градска среда или ползите от малкия вятър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Изграден един  наблюдателен пункт - противопожарна кула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Изградена една </a:t>
                      </a:r>
                      <a:r>
                        <a:rPr lang="bg-BG" sz="12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пожароизвестителна</a:t>
                      </a: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кула за наблюдение в землището на с. Бов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6788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Залесяване със </a:t>
                      </a:r>
                      <a:r>
                        <a:rPr lang="bg-BG" sz="12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сребролистна</a:t>
                      </a: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липа, зимен дъб и обикновен бук на площ надвишаваща 600 дка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Подобрено на качеството и количеството на дървесината от общинска гора - собственост на Община Чавдар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07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bg-BG" sz="2000" dirty="0" smtClean="0"/>
              <a:t>Скала за </a:t>
            </a:r>
            <a:r>
              <a:rPr lang="ru-RU" sz="2000" dirty="0"/>
              <a:t>Оценка на степента на постигане на целите </a:t>
            </a:r>
            <a:r>
              <a:rPr lang="bg-BG" sz="2000" dirty="0" smtClean="0"/>
              <a:t>във връзка с изпълнението на </a:t>
            </a:r>
            <a:r>
              <a:rPr lang="bg-BG" sz="2000" dirty="0" err="1" smtClean="0"/>
              <a:t>оср</a:t>
            </a:r>
            <a:r>
              <a:rPr lang="bg-BG" sz="2000" dirty="0" smtClean="0"/>
              <a:t> на Софийска област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232295"/>
              </p:ext>
            </p:extLst>
          </p:nvPr>
        </p:nvGraphicFramePr>
        <p:xfrm>
          <a:off x="1593215" y="3131344"/>
          <a:ext cx="6109970" cy="137160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4659630"/>
                <a:gridCol w="145034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Много ниска степен на постигане на целите на ОСР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0-6 общини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Ниска степен на постигане на целите на ОСР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7-10 общини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Средна степен на постигане на целите на ОСР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11-14 общини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Висока степен на постигане на целите на ОСР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15-18 общини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Много висока степен на постигане на целите на ОСР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19-22 общини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4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Оценка на степента на постигане на целите по </a:t>
            </a:r>
            <a:r>
              <a:rPr lang="bg-BG" sz="2000" dirty="0" smtClean="0"/>
              <a:t>по </a:t>
            </a:r>
            <a:r>
              <a:rPr lang="bg-BG" sz="2000" dirty="0"/>
              <a:t>стратегическа </a:t>
            </a:r>
            <a:r>
              <a:rPr lang="bg-BG" sz="2000" dirty="0" smtClean="0"/>
              <a:t>цел 1 „</a:t>
            </a:r>
            <a:r>
              <a:rPr lang="bg-BG" sz="2000" dirty="0" err="1" smtClean="0"/>
              <a:t>Иконономическо</a:t>
            </a:r>
            <a:r>
              <a:rPr lang="bg-BG" sz="2000" dirty="0" smtClean="0"/>
              <a:t> развитие“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467800"/>
              </p:ext>
            </p:extLst>
          </p:nvPr>
        </p:nvGraphicFramePr>
        <p:xfrm>
          <a:off x="23091" y="1066800"/>
          <a:ext cx="8915400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67"/>
                <a:gridCol w="1015999"/>
                <a:gridCol w="762000"/>
                <a:gridCol w="1083733"/>
                <a:gridCol w="1154265"/>
                <a:gridCol w="979336"/>
                <a:gridCol w="1143000"/>
                <a:gridCol w="838200"/>
                <a:gridCol w="838200"/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Стратегическа цел 1 „</a:t>
                      </a:r>
                      <a:r>
                        <a:rPr lang="bg-BG" sz="2000" i="1" dirty="0" err="1" smtClean="0">
                          <a:solidFill>
                            <a:schemeClr val="tx1"/>
                          </a:solidFill>
                        </a:rPr>
                        <a:t>Иконономическо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 развитие“</a:t>
                      </a:r>
                      <a:endParaRPr lang="en-US" sz="20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bg-BG" sz="1400" b="1" i="1" dirty="0" smtClean="0"/>
                        <a:t>Приоритет 1 </a:t>
                      </a:r>
                      <a:r>
                        <a:rPr kumimoji="0" lang="bg-BG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„Развитие на приоритетни сектори“</a:t>
                      </a:r>
                      <a:endParaRPr lang="en-US" sz="1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Приоритет 2 „Насърчаване на инвестиционната активност“</a:t>
                      </a:r>
                      <a:endParaRPr lang="en-US" sz="1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Приоритет 3 „Подобряване на енергийната ефективност и рационално използване на енергийните ресурси“ </a:t>
                      </a:r>
                      <a:endParaRPr lang="en-US" sz="1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bg-BG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Специфична цел 1 </a:t>
                      </a:r>
                      <a:r>
                        <a:rPr kumimoji="0" lang="bg-BG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„Развитие на земеделието“</a:t>
                      </a:r>
                      <a:endParaRPr lang="en-US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2 „Развитие на преработвателна промишленост“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3 „Развитие на туризма“ 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4 „Развитие на високи технологии“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1 „Насърчаване развитието на малки и средни предприятия“ и Специфична цел 2 „Подпомагане стартирането и развитието на микропредприятия“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3 „Улесняване и поощряване на достъпа до пазари и консултантски услуги, подобряване на качеството на административните услуги“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1 „Създаване на предпоставки за преминаване към нисковъглеродна икономика и подобряване на енергийната ефективност на производства, сгради и съоръжения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2 „Намаляване на енергийната зависимост от традиционни източници чрез по-широко въвеждане на възобновяеми енергоизточници“ 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3 „Насърчаване на ЕЕ чрез повишаване на информираността и разработване на областни и общински програми“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(4 общини)</a:t>
                      </a:r>
                    </a:p>
                    <a:p>
                      <a:pPr algn="ctr"/>
                      <a:endParaRPr lang="en-US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(2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Ниска (9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(1 община)</a:t>
                      </a: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Ниска (10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(0 общини)</a:t>
                      </a: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Ниска (7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(0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(5 общини)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4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Оценка на степента на постигане на целите по </a:t>
            </a:r>
            <a:r>
              <a:rPr lang="bg-BG" sz="2000" dirty="0" smtClean="0"/>
              <a:t>стратегическа цел 2 „Социално </a:t>
            </a:r>
            <a:r>
              <a:rPr lang="bg-BG" sz="2000" dirty="0"/>
              <a:t>развитие“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644967"/>
              </p:ext>
            </p:extLst>
          </p:nvPr>
        </p:nvGraphicFramePr>
        <p:xfrm>
          <a:off x="76201" y="1143000"/>
          <a:ext cx="8915400" cy="53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838201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bg-BG" sz="1800" i="1" dirty="0" smtClean="0">
                          <a:solidFill>
                            <a:schemeClr val="tx1"/>
                          </a:solidFill>
                        </a:rPr>
                        <a:t>Стратегическа цел 2 „Социално развитие“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kumimoji="0" lang="bg-BG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Подобряване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достъпа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здравни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услуги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повишаване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тяхното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</a:t>
                      </a:r>
                      <a:r>
                        <a:rPr kumimoji="0" lang="bg-BG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en-US" sz="1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„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Повишаване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културния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образователен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населението</a:t>
                      </a:r>
                      <a:r>
                        <a:rPr kumimoji="0" lang="bg-BG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en-US" sz="1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</a:t>
                      </a:r>
                      <a:r>
                        <a:rPr kumimoji="0"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„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Повишаване и поддържане на квалификацията на работната сила“</a:t>
                      </a:r>
                      <a:endParaRPr lang="en-US" sz="1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1 „Ефективно обхващане на населението с програми за здравна профилактика“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2 „Подобряване на условията за достъп до първична и специализирана медицинска помощ в повече населени места“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3 „Повишаване на здравната култура и подобряване на достъпа до дентално медицински услуги“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1 „Насърчаване на социалното и образователно включване на необлагодетелствани групи (възрастови, етнически и т.н.) и предотвратяване на отпадането от образователната система“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2 „Стимулиране въвеждането на нови образователни методи и програми в училищата и насърчаване културната и социална дейност на читалищата“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3 „Стимулиране на дейности в различни сфери на културния живот“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1 „</a:t>
                      </a:r>
                      <a:r>
                        <a:rPr kumimoji="0" lang="bg-BG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Подобряване на възможностите за достъп и насърчаване участието в курсове за квалификация и преквалификация на работната сила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2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„Подобряване на достъпа до учене през целия живот и подпомагане адаптирането на предприятията и работниците към глобализацията“ 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3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„Насърчаване създаването на връзка между образователния и научния сектор и бизнеса“.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Висока (16 общини)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(5 общини)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(1 община)</a:t>
                      </a: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Висока (16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(2 общини)</a:t>
                      </a: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(3 общини)</a:t>
                      </a: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(3 общини)</a:t>
                      </a: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(0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(0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4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Оценка на степента на постигане на целите по Стратегическа цел 3 „Опазване на околната среда и действия по изменението на климата“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028451"/>
              </p:ext>
            </p:extLst>
          </p:nvPr>
        </p:nvGraphicFramePr>
        <p:xfrm>
          <a:off x="228600" y="685800"/>
          <a:ext cx="8686800" cy="609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990600"/>
                <a:gridCol w="838200"/>
                <a:gridCol w="863600"/>
                <a:gridCol w="965200"/>
                <a:gridCol w="1066800"/>
                <a:gridCol w="863600"/>
                <a:gridCol w="965200"/>
              </a:tblGrid>
              <a:tr h="361577">
                <a:tc gridSpan="9"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Стратегическа цел 3 „Опазване на околната среда и действия по изменението на климата“</a:t>
                      </a:r>
                      <a:endParaRPr lang="en-US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59027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bg-BG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отпадъците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съответствие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изискванията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европейската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националната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нормативна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уредба</a:t>
                      </a:r>
                      <a:r>
                        <a:rPr kumimoji="0" lang="bg-BG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en-US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Приоритет 2 „Интегрирано управление на водите“</a:t>
                      </a:r>
                      <a:endParaRPr lang="en-US" sz="12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Приоритет 3 „Устойчиво управление на горите, опазване и поддържане на защитените територии и биоразнообразието, смекчаване на последствията от промените в климата“</a:t>
                      </a:r>
                      <a:endParaRPr lang="en-US" sz="12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511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1 „Окончателно изграждане на инфраструктура, системи и инсталации за предотвратяване, оползотворяване и обезвреждане на отпадъци</a:t>
                      </a: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2 „Закриване, рекултивация и мониторинг на общински депа, несъответстващи на стандартите, премахване на нерегламентираните сметища и насърчаване на превантивни дейности за недопускане на образуването им“ 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3„Насърчаване информираността и културата на гражданите и бизнес структурите за предотвратяване, разделно събиране, оползотворяване на отпадъците“.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1 „Изграждане и модернизиране на водностопанска инфраструктура“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2 „Подобряване управлението на водните ресурси, предотвратяване на засушаванията“ 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3 „Управление на риска от природни бедствия - наводнения, свлачища и др.“.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:Специфична цел 1 „Устойчиво управление на горските ресурси, вкл. управление на риска от горски пожари и мерки срещу незаконните сечи и бракониерство“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2 „Насърчаване на устойчиви практики и ползване в защитените територии и зоните от екологичната мрежа НАТУРА 2000“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Специфична цел 3 „Повишаване на информираността по отношение необходимостта от опазване на околната среда и биоразнообразието“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2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(0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Ниска (9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(0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Средна (11 общини)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(2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(3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(3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(2 общини)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ниска (1 община)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8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 smtClean="0"/>
              <a:t>Стратегическа цел 1 „Икономическо Развитие“</a:t>
            </a:r>
            <a:endParaRPr lang="en-US" b="1" i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73017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5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Изводи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g-BG" dirty="0"/>
              <a:t>В заключение следва  да се отбележи, че в хода на изпълнение на целите на ОСР  е  постигнат сериозен напредък. От общо 28 специфични цели, които са дефинирани в ОСР се отбелязва напредък по  22, като  само по 6 от специфичните цели не са регистрирани резултати (по 2 във всяка стратегическа цел).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240664"/>
              </p:ext>
            </p:extLst>
          </p:nvPr>
        </p:nvGraphicFramePr>
        <p:xfrm>
          <a:off x="1524000" y="1981200"/>
          <a:ext cx="67056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Document" r:id="rId3" imgW="6120995" imgH="1621863" progId="Word.Document.12">
                  <p:embed/>
                </p:oleObj>
              </mc:Choice>
              <mc:Fallback>
                <p:oleObj name="Document" r:id="rId3" imgW="6120995" imgH="16218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981200"/>
                        <a:ext cx="6705600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4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000142"/>
              </p:ext>
            </p:extLst>
          </p:nvPr>
        </p:nvGraphicFramePr>
        <p:xfrm>
          <a:off x="1219200" y="1828800"/>
          <a:ext cx="6857999" cy="4210647"/>
        </p:xfrm>
        <a:graphic>
          <a:graphicData uri="http://schemas.openxmlformats.org/drawingml/2006/table">
            <a:tbl>
              <a:tblPr firstRow="1" firstCol="1" bandRow="1"/>
              <a:tblGrid>
                <a:gridCol w="3348418"/>
                <a:gridCol w="3509581"/>
              </a:tblGrid>
              <a:tr h="533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Приоритет 2 „Насърчаване на инвестиционната активност“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9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1 </a:t>
                      </a:r>
                      <a:endParaRPr lang="en-US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bg-BG" sz="16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Насърчаване на развитието на малки и средни предприятия“ и Специфична цел 2 „Подпомагане стартирането и развитието на </a:t>
                      </a:r>
                      <a:r>
                        <a:rPr lang="bg-BG" sz="16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микропредприятия</a:t>
                      </a:r>
                      <a:r>
                        <a:rPr lang="bg-BG" sz="16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endParaRPr lang="en-US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Специфична цел 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„Улесняване и поощряване на достъпа до пазари и консултантски услуги, подобряване на качеството на административните услуги“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4375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  <a:latin typeface="Times New Roman"/>
                          <a:ea typeface="Calibri"/>
                        </a:rPr>
                        <a:t>24 393 790,24 лв.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лв.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0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243838"/>
              </p:ext>
            </p:extLst>
          </p:nvPr>
        </p:nvGraphicFramePr>
        <p:xfrm>
          <a:off x="2438400" y="1524000"/>
          <a:ext cx="4582795" cy="3820668"/>
        </p:xfrm>
        <a:graphic>
          <a:graphicData uri="http://schemas.openxmlformats.org/drawingml/2006/table">
            <a:tbl>
              <a:tblPr firstRow="1" firstCol="1" bandRow="1"/>
              <a:tblGrid>
                <a:gridCol w="1527175"/>
                <a:gridCol w="1527810"/>
                <a:gridCol w="152781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Приоритет 3 „Подобряване на енергийната ефективност и рационално използване на енергийните ресурси“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Специфична цел 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„Създаване на предпоставки за преминаване към </a:t>
                      </a:r>
                      <a:r>
                        <a:rPr lang="bg-BG" sz="1400" b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нисковъглеродна</a:t>
                      </a: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икономика и подобряване на енергийната ефективност на производства, сгради и съоръжения“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Специфична цел 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„Намаляване на енергийната зависимост от традиционни източници чрез по-широко въвеждане на </a:t>
                      </a:r>
                      <a:r>
                        <a:rPr lang="bg-BG" sz="14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възобновяеми</a:t>
                      </a:r>
                      <a:r>
                        <a:rPr lang="bg-BG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енергоизточници“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Специфична цел 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„Насърчаване на ЕЕ чрез повишаване на информираността и разработване на областни и общински програми“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21 067 066,44 </a:t>
                      </a:r>
                      <a:r>
                        <a:rPr lang="bg-BG" sz="12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лв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лв.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лв.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79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822597"/>
              </p:ext>
            </p:extLst>
          </p:nvPr>
        </p:nvGraphicFramePr>
        <p:xfrm>
          <a:off x="2356802" y="2660428"/>
          <a:ext cx="4582795" cy="2313432"/>
        </p:xfrm>
        <a:graphic>
          <a:graphicData uri="http://schemas.openxmlformats.org/drawingml/2006/table">
            <a:tbl>
              <a:tblPr firstRow="1" firstCol="1" bandRow="1"/>
              <a:tblGrid>
                <a:gridCol w="1527175"/>
                <a:gridCol w="1527810"/>
                <a:gridCol w="152781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Приоритет 1 „Подобряване на достъпа до здравни услуги и повишаване на тяхното качество“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„Ефективно обхващане на населението с програми за здравна профилактика“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Специфична цел 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„Подобряване на условията за достъп до първична и специализирана медицинска помощ в повече населени места“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Специфична цел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„Повишаване на здравната култура и подобряване на достъпа до дентално медицински услуги“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9 728 326,51 </a:t>
                      </a:r>
                      <a:r>
                        <a:rPr lang="bg-BG" sz="12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лв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1 146 102 лв. 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лв.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94517"/>
              </p:ext>
            </p:extLst>
          </p:nvPr>
        </p:nvGraphicFramePr>
        <p:xfrm>
          <a:off x="2356802" y="2134648"/>
          <a:ext cx="4582795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1527175"/>
                <a:gridCol w="1527810"/>
                <a:gridCol w="152781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Приоритет 2 „Повишаване на културния и образователен статус на населението “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„Насърчаване на социалното и образователно включване на необлагодетелствани групи (възрастови, етнически и т.н.) и предотвратяване на отпадането от образователната система“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Специфична цел 2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„Стимулиране въвеждането на нови образователни методи и програми в училищата и насърчаване културната и социална дейност на читалищата“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Специфична цел 3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„Стимулиране на дейности в различни сфери на културния живот“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1 750 602 </a:t>
                      </a:r>
                      <a:r>
                        <a:rPr lang="bg-BG" sz="12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лв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821 045,07 лв. 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79 000 лв.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80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884715"/>
              </p:ext>
            </p:extLst>
          </p:nvPr>
        </p:nvGraphicFramePr>
        <p:xfrm>
          <a:off x="2356802" y="2555272"/>
          <a:ext cx="4582795" cy="2523744"/>
        </p:xfrm>
        <a:graphic>
          <a:graphicData uri="http://schemas.openxmlformats.org/drawingml/2006/table">
            <a:tbl>
              <a:tblPr firstRow="1" firstCol="1" bandRow="1"/>
              <a:tblGrid>
                <a:gridCol w="1527175"/>
                <a:gridCol w="1527810"/>
                <a:gridCol w="152781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Приоритет 3 „Повишаване и поддържане на квалификацията на работната сила“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 цел 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„Подобряване на възможностите за достъп и насърчаване участието в курсове за квалификация и преквалификация на работната сила“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Специфична цел 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„Подобряване на достъпа до учене през целия живот и подпомагане адаптирането на предприятията и работниците към глобализацията“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Специфична цел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„Насърчаване създаването на връзка между образователния и научния сектор и бизнеса“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45 150 лв.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bg-BG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лв.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лв.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3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916682"/>
              </p:ext>
            </p:extLst>
          </p:nvPr>
        </p:nvGraphicFramePr>
        <p:xfrm>
          <a:off x="1524001" y="1808544"/>
          <a:ext cx="6476999" cy="3830256"/>
        </p:xfrm>
        <a:graphic>
          <a:graphicData uri="http://schemas.openxmlformats.org/drawingml/2006/table">
            <a:tbl>
              <a:tblPr firstRow="1" firstCol="1" bandRow="1"/>
              <a:tblGrid>
                <a:gridCol w="2822509"/>
                <a:gridCol w="1827245"/>
                <a:gridCol w="1827245"/>
              </a:tblGrid>
              <a:tr h="5471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Приоритет  1  „Управление на отпадъците в съответствие с изискванията на европейската и националната нормативна уредба“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9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Специфична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цел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1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Окончателно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изграждане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инфраструктура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системи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инсталации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предотвратяване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оползотворяване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обезвреждане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отпадъци</a:t>
                      </a: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1200" b="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Специфична цел 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„Закриване, рекултивация и мониторинг на общински депа, несъответстващи на стандартите, премахване на нерегламентираните сметища и насърчаване на превантивни дейности за недопускане на образуването им“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Специфична цел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„Насърчаване информираността и културата на гражданите и бизнес структурите за предотвратяване, разделно събиране, оползотворяване на отпадъците“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735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3 801 930,57 лв. 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лв.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лв.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179179"/>
              </p:ext>
            </p:extLst>
          </p:nvPr>
        </p:nvGraphicFramePr>
        <p:xfrm>
          <a:off x="2356802" y="2975896"/>
          <a:ext cx="4582795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1527175"/>
                <a:gridCol w="1527810"/>
                <a:gridCol w="152781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Приоритет 2: „Интегрирано управление на водите“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Изграждане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модернизиране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водностопанска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инфраструктура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Специфична цел 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„Подобряване управлението на водните ресурси, предотвратяване на засушаванията“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Специфична цел 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„Управление на риска от природни бедствия - наводнения, </a:t>
                      </a:r>
                      <a:r>
                        <a:rPr lang="bg-BG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свлачища</a:t>
                      </a:r>
                      <a:r>
                        <a:rPr lang="bg-BG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др.“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25 911 588,27 лв.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19 228 840 </a:t>
                      </a:r>
                      <a:r>
                        <a:rPr lang="bg-BG" sz="12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лв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лв.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296825"/>
              </p:ext>
            </p:extLst>
          </p:nvPr>
        </p:nvGraphicFramePr>
        <p:xfrm>
          <a:off x="2356802" y="2344960"/>
          <a:ext cx="4582795" cy="2944368"/>
        </p:xfrm>
        <a:graphic>
          <a:graphicData uri="http://schemas.openxmlformats.org/drawingml/2006/table">
            <a:tbl>
              <a:tblPr firstRow="1" firstCol="1" bandRow="1"/>
              <a:tblGrid>
                <a:gridCol w="1527175"/>
                <a:gridCol w="1527810"/>
                <a:gridCol w="152781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Приоритет 3: „Устойчиво управление на горите, опазване и поддържане на защитените територии и биоразнообразието, смекчаване на последствията от промените в климата“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Устойчиво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горските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ресурси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вкл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риска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горски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пожари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мерки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срещу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незаконните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сечи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бракониерство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Специфична цел 2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</a:t>
                      </a: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Насърчаване на устойчиви практики и ползване в защитените територии и зоните от екологичната мрежа НАТУРА 2000</a:t>
                      </a:r>
                      <a:r>
                        <a:rPr lang="bg-BG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“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Специфична цел 3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„Повишаване на информираността по отношение необходимостта от опазване на околната среда и биоразнообразието“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1 822 039,32 лв.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918 243,80 лв. 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лв.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9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763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 smtClean="0"/>
              <a:t>Стратегическа цел 2 „Социално развитие“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72335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30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Оценката на използваните средства за постигане на целите на ОСР на Софийска област</a:t>
            </a:r>
            <a:r>
              <a:rPr lang="bg-BG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bg-B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регистрира следните стойности: </a:t>
            </a:r>
            <a:endParaRPr lang="en-US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bg-B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</a:t>
            </a:r>
            <a:r>
              <a:rPr lang="bg-BG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 </a:t>
            </a:r>
            <a:r>
              <a:rPr lang="bg-B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Стратегическа цел 1 „Икономическо развитие“</a:t>
            </a:r>
            <a:r>
              <a:rPr lang="bg-BG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– </a:t>
            </a:r>
            <a:r>
              <a:rPr lang="bg-B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54 217 978,52лв.</a:t>
            </a:r>
            <a:endParaRPr lang="en-US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bg-B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За стратегическа цел 2 „Социално развитие“ се разходват  13 570 225,58 </a:t>
            </a:r>
            <a:r>
              <a:rPr lang="bg-BG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лв</a:t>
            </a:r>
            <a:r>
              <a:rPr lang="bg-B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en-US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bg-BG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За </a:t>
            </a:r>
            <a:r>
              <a:rPr lang="bg-B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Стратегическа цел 3 „Опазване на околната среда и </a:t>
            </a:r>
            <a:r>
              <a:rPr lang="bg-BG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дейстивя</a:t>
            </a:r>
            <a:r>
              <a:rPr lang="bg-B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по изменения на климата“ се използват 51 687 641,96 лв. </a:t>
            </a:r>
            <a:endParaRPr lang="en-US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i="1" dirty="0" err="1">
                <a:effectLst/>
              </a:rPr>
              <a:t>Индикатори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за</a:t>
            </a:r>
            <a:r>
              <a:rPr lang="en-US" i="1" dirty="0">
                <a:effectLst/>
              </a:rPr>
              <a:t> </a:t>
            </a:r>
            <a:r>
              <a:rPr lang="en-US" i="1" dirty="0" err="1" smtClean="0">
                <a:effectLst/>
              </a:rPr>
              <a:t>прод</a:t>
            </a:r>
            <a:r>
              <a:rPr lang="bg-BG" i="1" dirty="0" smtClean="0">
                <a:effectLst/>
              </a:rPr>
              <a:t>у</a:t>
            </a:r>
            <a:r>
              <a:rPr lang="en-US" i="1" dirty="0" err="1" smtClean="0">
                <a:effectLst/>
              </a:rPr>
              <a:t>кт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>
                <a:effectLst/>
              </a:rPr>
              <a:t>за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оценка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на</a:t>
            </a:r>
            <a:r>
              <a:rPr lang="en-US" i="1" dirty="0">
                <a:effectLst/>
              </a:rPr>
              <a:t> ОСР </a:t>
            </a:r>
            <a:r>
              <a:rPr lang="en-US" i="1" dirty="0" err="1">
                <a:effectLst/>
              </a:rPr>
              <a:t>на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Софийска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област</a:t>
            </a:r>
            <a:r>
              <a:rPr lang="en-US" i="1" dirty="0">
                <a:effectLst/>
              </a:rPr>
              <a:t>, </a:t>
            </a:r>
            <a:r>
              <a:rPr lang="en-US" i="1" dirty="0" err="1">
                <a:effectLst/>
              </a:rPr>
              <a:t>Стратегическа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цел</a:t>
            </a:r>
            <a:r>
              <a:rPr lang="en-US" i="1" dirty="0">
                <a:effectLst/>
              </a:rPr>
              <a:t> 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48758"/>
              </p:ext>
            </p:extLst>
          </p:nvPr>
        </p:nvGraphicFramePr>
        <p:xfrm>
          <a:off x="304800" y="1143001"/>
          <a:ext cx="8686800" cy="501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81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Стратегическа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цел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 1: </a:t>
                      </a:r>
                      <a:r>
                        <a:rPr lang="bg-BG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„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Икономическо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развитие</a:t>
                      </a:r>
                      <a:r>
                        <a:rPr lang="bg-BG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“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Планирана междинна стойност  за</a:t>
                      </a:r>
                    </a:p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bg-BG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Отчетена междинна стойност за 2016 г.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8402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Произведена продукция на нефинансовите предприятия на територията на Софийска област – хил.лв. </a:t>
                      </a:r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9 000 000 </a:t>
                      </a:r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8 122 435</a:t>
                      </a:r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361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Чуждестранни преки инвестиции в предприятията от нефинансовия сектор на територията на областта – хил. евро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1 400 000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1 313 942.5</a:t>
                      </a:r>
                      <a:endParaRPr lang="en-US" sz="1200" dirty="0"/>
                    </a:p>
                  </a:txBody>
                  <a:tcPr/>
                </a:tc>
              </a:tr>
              <a:tr h="460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Разходи за придобиване на ДМА – хил.лв. </a:t>
                      </a:r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3 300 000 </a:t>
                      </a:r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648 398</a:t>
                      </a:r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15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Персонал, зает с НИРД – бр.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250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</a:tr>
              <a:tr h="840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Стратегическа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цел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bg-BG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: </a:t>
                      </a:r>
                      <a:r>
                        <a:rPr lang="bg-BG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„Социално</a:t>
                      </a:r>
                      <a:r>
                        <a:rPr lang="bg-BG" sz="14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развитие</a:t>
                      </a:r>
                      <a:r>
                        <a:rPr lang="bg-BG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“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Планирана междинна стойност  за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2016 г.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Отчетена междинна стойност за 2016 г.</a:t>
                      </a:r>
                      <a:endParaRPr lang="en-US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8050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Относителен дял на обитаваните жилища с достъп до интернет - %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 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47.5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6137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800"/>
          </a:xfrm>
        </p:spPr>
        <p:txBody>
          <a:bodyPr/>
          <a:lstStyle/>
          <a:p>
            <a:pPr algn="ctr"/>
            <a:r>
              <a:rPr lang="bg-BG" b="1" i="1" dirty="0" smtClean="0"/>
              <a:t>Индикатор за въздействие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766999"/>
              </p:ext>
            </p:extLst>
          </p:nvPr>
        </p:nvGraphicFramePr>
        <p:xfrm>
          <a:off x="304800" y="1554163"/>
          <a:ext cx="8686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Стратегическа цел 2: “Социално развитие” </a:t>
                      </a:r>
                      <a:endParaRPr lang="en-US" sz="18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bg-BG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Планирана междинна стойност  за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bg-BG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г.</a:t>
                      </a:r>
                      <a:endParaRPr lang="en-US" sz="18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bg-BG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Отчетена междинна стойност за 2016 г.</a:t>
                      </a:r>
                      <a:endParaRPr lang="en-US" sz="18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Относителен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дял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лицата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със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50,0 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62.2</a:t>
                      </a:r>
                      <a:r>
                        <a:rPr lang="bg-BG" sz="1800" smtClean="0"/>
                        <a:t>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2077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>
            <a:noAutofit/>
          </a:bodyPr>
          <a:lstStyle/>
          <a:p>
            <a:pPr algn="ctr"/>
            <a:r>
              <a:rPr lang="bg-BG" sz="1800" b="1" i="1" dirty="0">
                <a:effectLst/>
                <a:latin typeface="Times New Roman"/>
                <a:ea typeface="Calibri"/>
              </a:rPr>
              <a:t>Оценка на координацията на ОСР (действията, предприети от Областния управител, Областният съвет за развитие и областната администрация при изпълнението на ОСР, в т.ч.) на Софийска област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bg-BG" dirty="0"/>
              <a:t>Областен съвет за развитие на Софийска област – 3 заседания</a:t>
            </a:r>
            <a:endParaRPr lang="en-US" dirty="0"/>
          </a:p>
          <a:p>
            <a:pPr lvl="0"/>
            <a:r>
              <a:rPr lang="bg-BG" dirty="0"/>
              <a:t>Постоянно действаща комисия по заетост към Областния съвет за развитие на Софийска област – 11 заседания</a:t>
            </a:r>
            <a:endParaRPr lang="en-US" dirty="0"/>
          </a:p>
          <a:p>
            <a:pPr lvl="0"/>
            <a:r>
              <a:rPr lang="bg-BG" dirty="0"/>
              <a:t>Областна транспортна комисия – 6 заседания</a:t>
            </a:r>
            <a:endParaRPr lang="en-US" dirty="0"/>
          </a:p>
          <a:p>
            <a:pPr lvl="0"/>
            <a:r>
              <a:rPr lang="bg-BG" dirty="0"/>
              <a:t>Постоянно действаща Комисия по образование, култура, вероизповедания, спорт, читалищна дейност  и медии -  8 заседания</a:t>
            </a:r>
            <a:endParaRPr lang="en-US" dirty="0"/>
          </a:p>
          <a:p>
            <a:pPr lvl="0"/>
            <a:r>
              <a:rPr lang="bg-BG" dirty="0"/>
              <a:t>Областната комисия по Безопасност на движението по пътищата – 9 заседания</a:t>
            </a:r>
            <a:endParaRPr lang="en-US" dirty="0"/>
          </a:p>
          <a:p>
            <a:pPr lvl="0"/>
            <a:r>
              <a:rPr lang="bg-BG" dirty="0"/>
              <a:t>Консултативен съвет по електронно управление и информационна сигурност – 4 заседания</a:t>
            </a:r>
            <a:endParaRPr lang="en-US" dirty="0"/>
          </a:p>
          <a:p>
            <a:pPr lvl="0"/>
            <a:r>
              <a:rPr lang="bg-BG" dirty="0"/>
              <a:t>Звено за мониторинг и оценка на Областна стратегия за развитие на социалните услуги 2016 – 2020 г. - общо 13 заседания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263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Областен консултативен съвет по </a:t>
            </a:r>
            <a:r>
              <a:rPr lang="bg-BG" b="1" dirty="0" smtClean="0">
                <a:latin typeface="Times New Roman"/>
                <a:ea typeface="Times New Roman"/>
                <a:cs typeface="Times New Roman"/>
              </a:rPr>
              <a:t>здравеопазване</a:t>
            </a:r>
            <a:r>
              <a:rPr lang="bg-BG" b="1" i="1" dirty="0" smtClean="0">
                <a:latin typeface="Times New Roman"/>
                <a:ea typeface="Times New Roman"/>
                <a:cs typeface="Times New Roman"/>
              </a:rPr>
              <a:t>-</a:t>
            </a:r>
            <a:r>
              <a:rPr lang="bg-BG" b="1" dirty="0" smtClean="0">
                <a:latin typeface="Times New Roman"/>
                <a:ea typeface="Times New Roman"/>
                <a:cs typeface="Times New Roman"/>
              </a:rPr>
              <a:t> 8 </a:t>
            </a:r>
            <a:r>
              <a:rPr lang="bg-BG" b="1" dirty="0">
                <a:latin typeface="Times New Roman"/>
                <a:ea typeface="Times New Roman"/>
                <a:cs typeface="Times New Roman"/>
              </a:rPr>
              <a:t>заседания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Областен съвет за сътрудничество по етническите и интеграционните въпроси – 2 заседания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Комисия по регионално развитие, екология и опазване на околната среда</a:t>
            </a:r>
            <a:r>
              <a:rPr lang="en-US" b="1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bg-BG" b="1" dirty="0">
                <a:latin typeface="Times New Roman"/>
                <a:ea typeface="Times New Roman"/>
                <a:cs typeface="Times New Roman"/>
              </a:rPr>
              <a:t>2  заседания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Областен съвет по условия на труд – 4 заседания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Областен съвет за тристранно сътрудничество – 2 заседания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Областен експертен съвет по устройство на територията – проведени 9 заседания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Комисия за работа с предложенията и сигналите на граждани, организации и </a:t>
            </a:r>
            <a:r>
              <a:rPr lang="bg-BG" b="1" dirty="0" err="1">
                <a:latin typeface="Times New Roman"/>
                <a:ea typeface="Times New Roman"/>
                <a:cs typeface="Times New Roman"/>
              </a:rPr>
              <a:t>омбудсмана</a:t>
            </a:r>
            <a:r>
              <a:rPr lang="bg-BG" b="1" dirty="0">
                <a:latin typeface="Times New Roman"/>
                <a:ea typeface="Times New Roman"/>
                <a:cs typeface="Times New Roman"/>
              </a:rPr>
              <a:t> на РБ - провежда се всяка последна сряда на месеца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Постоянно действаща </a:t>
            </a:r>
            <a:r>
              <a:rPr lang="bg-BG" b="1" dirty="0" err="1">
                <a:latin typeface="Times New Roman"/>
                <a:ea typeface="Times New Roman"/>
                <a:cs typeface="Times New Roman"/>
              </a:rPr>
              <a:t>епизиоотична</a:t>
            </a:r>
            <a:r>
              <a:rPr lang="bg-BG" b="1" dirty="0">
                <a:latin typeface="Times New Roman"/>
                <a:ea typeface="Times New Roman"/>
                <a:cs typeface="Times New Roman"/>
              </a:rPr>
              <a:t> комисия – 5 заседания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Постоянно действаща комисия "Военни паметници" – 2 заседания 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Областен щаб за изпълнение на областния план за защита при бедствията и за взаимодействие с Националния щаб – 5 заседания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Областен съвет за намаляване на риска от бедствия –</a:t>
            </a:r>
            <a:br>
              <a:rPr lang="bg-BG" b="1" dirty="0">
                <a:latin typeface="Times New Roman"/>
                <a:ea typeface="Times New Roman"/>
                <a:cs typeface="Times New Roman"/>
              </a:rPr>
            </a:br>
            <a:r>
              <a:rPr lang="bg-BG" b="1" dirty="0">
                <a:latin typeface="Times New Roman"/>
                <a:ea typeface="Times New Roman"/>
                <a:cs typeface="Times New Roman"/>
              </a:rPr>
              <a:t>1 - учредително заседание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bg-BG" b="1" dirty="0">
                <a:latin typeface="Times New Roman"/>
                <a:ea typeface="Times New Roman"/>
                <a:cs typeface="Times New Roman"/>
              </a:rPr>
              <a:t>Експертна комисия за разработване на Областна стратегия за подкрепа на личностното развитие на децата и учениците –</a:t>
            </a:r>
            <a:br>
              <a:rPr lang="bg-BG" b="1" dirty="0">
                <a:latin typeface="Times New Roman"/>
                <a:ea typeface="Times New Roman"/>
                <a:cs typeface="Times New Roman"/>
              </a:rPr>
            </a:br>
            <a:r>
              <a:rPr lang="bg-BG" b="1" dirty="0">
                <a:latin typeface="Times New Roman"/>
                <a:ea typeface="Times New Roman"/>
                <a:cs typeface="Times New Roman"/>
              </a:rPr>
              <a:t>5 заседания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86042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2000" b="1" i="1" dirty="0">
                <a:effectLst/>
              </a:rPr>
              <a:t>Удовлетвореност от работата с представители на Областна администрация на Софийска област</a:t>
            </a:r>
            <a:r>
              <a:rPr lang="en-US" sz="2000" b="1" i="1" dirty="0">
                <a:effectLst/>
              </a:rPr>
              <a:t/>
            </a:r>
            <a:br>
              <a:rPr lang="en-US" sz="2000" b="1" i="1" dirty="0">
                <a:effectLst/>
              </a:rPr>
            </a:br>
            <a:endParaRPr lang="en-US" sz="20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0175" y="2293144"/>
          <a:ext cx="6496050" cy="3048000"/>
        </p:xfrm>
        <a:graphic>
          <a:graphicData uri="http://schemas.openxmlformats.org/drawingml/2006/table">
            <a:tbl>
              <a:tblPr/>
              <a:tblGrid>
                <a:gridCol w="1541629"/>
                <a:gridCol w="1540994"/>
                <a:gridCol w="923835"/>
                <a:gridCol w="923835"/>
                <a:gridCol w="923835"/>
                <a:gridCol w="641922"/>
              </a:tblGrid>
              <a:tr h="0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работата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представители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Областна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администрация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Софийска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област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вие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*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респондент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g-BG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Брой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 респондент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Общо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Общински експерти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Представители на Общински съвет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Представители на Кметски ръководства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работата си с представители на Областна администрация на Софийска област вие сте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Напълно удовлетворен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По-скоро удовлетворен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По-скоро неудовлетворен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мога да преценя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Общо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5471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>
            <a:normAutofit/>
          </a:bodyPr>
          <a:lstStyle/>
          <a:p>
            <a:pPr algn="ctr"/>
            <a:r>
              <a:rPr lang="bg-BG" sz="2000" b="1" i="1" dirty="0" smtClean="0"/>
              <a:t>Препоръки</a:t>
            </a:r>
            <a:endParaRPr lang="en-US" sz="2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bg-BG" dirty="0">
                <a:latin typeface="Times New Roman"/>
                <a:ea typeface="Calibri"/>
                <a:cs typeface="Times New Roman"/>
              </a:rPr>
              <a:t>Доколкото се </a:t>
            </a:r>
            <a:r>
              <a:rPr lang="bg-BG" dirty="0" smtClean="0">
                <a:latin typeface="Times New Roman"/>
                <a:ea typeface="Calibri"/>
                <a:cs typeface="Times New Roman"/>
              </a:rPr>
              <a:t>наблюдава </a:t>
            </a:r>
            <a:r>
              <a:rPr lang="bg-BG" dirty="0">
                <a:latin typeface="Times New Roman"/>
                <a:ea typeface="Calibri"/>
                <a:cs typeface="Times New Roman"/>
              </a:rPr>
              <a:t>зависимост от страна на общините от развитието на програмния период и отварянето на </a:t>
            </a:r>
            <a:r>
              <a:rPr lang="bg-BG" dirty="0" smtClean="0">
                <a:latin typeface="Times New Roman"/>
                <a:ea typeface="Calibri"/>
                <a:cs typeface="Times New Roman"/>
              </a:rPr>
              <a:t>различните </a:t>
            </a:r>
            <a:r>
              <a:rPr lang="bg-BG" dirty="0">
                <a:latin typeface="Times New Roman"/>
                <a:ea typeface="Calibri"/>
                <a:cs typeface="Times New Roman"/>
              </a:rPr>
              <a:t>схеми за финансиране, считаме, че следва  да се предприемат мерки за популяризирането на алтернативни източници на средства. В този смисъл е добре да бъде създадено координационно звено в рамките на Софийска област или на ниво общински структури, което да има ангажимента да поддържа информационен масив с актуалните възможни източниците на финансова </a:t>
            </a:r>
            <a:r>
              <a:rPr lang="bg-BG" dirty="0" smtClean="0">
                <a:latin typeface="Times New Roman"/>
                <a:ea typeface="Calibri"/>
                <a:cs typeface="Times New Roman"/>
              </a:rPr>
              <a:t>подкрепа</a:t>
            </a:r>
            <a:r>
              <a:rPr lang="bg-BG" dirty="0">
                <a:latin typeface="Times New Roman"/>
                <a:ea typeface="Calibri"/>
                <a:cs typeface="Times New Roman"/>
              </a:rPr>
              <a:t>, чрез  които да се </a:t>
            </a:r>
            <a:r>
              <a:rPr lang="bg-BG" dirty="0" smtClean="0">
                <a:latin typeface="Times New Roman"/>
                <a:ea typeface="Calibri"/>
                <a:cs typeface="Times New Roman"/>
              </a:rPr>
              <a:t>изпълняват </a:t>
            </a:r>
            <a:r>
              <a:rPr lang="bg-BG" dirty="0">
                <a:latin typeface="Times New Roman"/>
                <a:ea typeface="Calibri"/>
                <a:cs typeface="Times New Roman"/>
              </a:rPr>
              <a:t>целите на ОСР на Софийска област. По този начин зависимостта от оперативните програми до голяма степен може да бъде преодоляна.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89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bg-BG" dirty="0">
                <a:latin typeface="Times New Roman"/>
                <a:ea typeface="Calibri"/>
                <a:cs typeface="Times New Roman"/>
              </a:rPr>
              <a:t>Да се постигне по-висока степен на организационна дисциплина и отчетност  от страна на общините по отношение предоставянето на докладите за изпълнение  на общинските планове за развитие. Това би допринесло както за по-детайлното отчитане на постигнатите резултати и цели, така и за цялостното формиране на политиките в Софийска област.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9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/>
            </a:r>
            <a:br>
              <a:rPr lang="bg-BG" dirty="0" smtClean="0"/>
            </a:br>
            <a:r>
              <a:rPr lang="bg-BG" sz="3100" b="1" i="1" dirty="0" smtClean="0"/>
              <a:t>Стратегическа </a:t>
            </a:r>
            <a:r>
              <a:rPr lang="bg-BG" sz="3100" b="1" i="1" dirty="0"/>
              <a:t>цел </a:t>
            </a:r>
            <a:r>
              <a:rPr lang="bg-BG" sz="3100" b="1" i="1" dirty="0" smtClean="0"/>
              <a:t>3 </a:t>
            </a:r>
            <a:r>
              <a:rPr lang="ru-RU" sz="3100" b="1" i="1" dirty="0" smtClean="0"/>
              <a:t>"Опазване </a:t>
            </a:r>
            <a:r>
              <a:rPr lang="ru-RU" sz="3100" b="1" i="1" dirty="0"/>
              <a:t>на околната среда и дейстивя по изменения на климата"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866639"/>
              </p:ext>
            </p:extLst>
          </p:nvPr>
        </p:nvGraphicFramePr>
        <p:xfrm>
          <a:off x="304800" y="1554162"/>
          <a:ext cx="8686800" cy="4770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7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 smtClean="0"/>
              <a:t>Анализ </a:t>
            </a:r>
            <a:r>
              <a:rPr lang="bg-BG" sz="2400" b="1" i="1" dirty="0"/>
              <a:t>на икономическото състояние на Софийска </a:t>
            </a:r>
            <a:r>
              <a:rPr lang="bg-BG" sz="2400" b="1" i="1" dirty="0" smtClean="0"/>
              <a:t>област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bg-BG" b="1" dirty="0" smtClean="0"/>
              <a:t>Индикатори за анализ:</a:t>
            </a:r>
          </a:p>
          <a:p>
            <a:pPr lvl="0"/>
            <a:r>
              <a:rPr lang="bg-BG" b="1" dirty="0" smtClean="0"/>
              <a:t>БВП </a:t>
            </a:r>
            <a:r>
              <a:rPr lang="bg-BG" b="1" dirty="0"/>
              <a:t>за Софийска </a:t>
            </a:r>
            <a:r>
              <a:rPr lang="bg-BG" b="1" dirty="0" smtClean="0"/>
              <a:t>област;</a:t>
            </a:r>
            <a:endParaRPr lang="en-US" dirty="0"/>
          </a:p>
          <a:p>
            <a:pPr lvl="0"/>
            <a:r>
              <a:rPr lang="bg-BG" b="1" dirty="0"/>
              <a:t>БВП на глава от </a:t>
            </a:r>
            <a:r>
              <a:rPr lang="bg-BG" b="1" dirty="0" smtClean="0"/>
              <a:t>населението;</a:t>
            </a:r>
            <a:endParaRPr lang="en-US" dirty="0"/>
          </a:p>
          <a:p>
            <a:pPr lvl="0"/>
            <a:r>
              <a:rPr lang="bg-BG" b="1" dirty="0"/>
              <a:t>Чуждестранни преки инвестиции в нефинансовите </a:t>
            </a:r>
            <a:r>
              <a:rPr lang="bg-BG" b="1" dirty="0" smtClean="0"/>
              <a:t>предприятия;</a:t>
            </a:r>
            <a:endParaRPr lang="en-US" dirty="0"/>
          </a:p>
          <a:p>
            <a:pPr lvl="0"/>
            <a:r>
              <a:rPr lang="bg-BG" b="1" dirty="0"/>
              <a:t>Разходи за придобиване на </a:t>
            </a:r>
            <a:r>
              <a:rPr lang="bg-BG" b="1" dirty="0" smtClean="0"/>
              <a:t>ДМА.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>
                <a:effectLst/>
              </a:rPr>
              <a:t>Анализ на данни за БВП за Софийска област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sz="1400" b="1" i="1" dirty="0"/>
              <a:t>Стойности на БВП на Софийска област спрямо този на страната и Югозападен </a:t>
            </a:r>
            <a:r>
              <a:rPr lang="bg-BG" sz="1400" b="1" i="1" dirty="0" smtClean="0"/>
              <a:t>район. </a:t>
            </a:r>
            <a:r>
              <a:rPr lang="bg-BG" sz="1400" dirty="0" smtClean="0"/>
              <a:t> </a:t>
            </a:r>
            <a:endParaRPr lang="bg-BG" sz="1400" dirty="0" smtClean="0"/>
          </a:p>
          <a:p>
            <a:r>
              <a:rPr lang="bg-BG" sz="1400" dirty="0" smtClean="0"/>
              <a:t>Данните </a:t>
            </a:r>
            <a:r>
              <a:rPr lang="bg-BG" sz="1400" dirty="0"/>
              <a:t>са в млн. лв.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8711665"/>
              </p:ext>
            </p:extLst>
          </p:nvPr>
        </p:nvGraphicFramePr>
        <p:xfrm>
          <a:off x="4648200" y="1600200"/>
          <a:ext cx="434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4343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1875</TotalTime>
  <Words>6166</Words>
  <Application>Microsoft Office PowerPoint</Application>
  <PresentationFormat>On-screen Show (4:3)</PresentationFormat>
  <Paragraphs>1019</Paragraphs>
  <Slides>67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9" baseType="lpstr">
      <vt:lpstr>Arial</vt:lpstr>
      <vt:lpstr>Calibri</vt:lpstr>
      <vt:lpstr>Cambria</vt:lpstr>
      <vt:lpstr>Franklin Gothic Book</vt:lpstr>
      <vt:lpstr>Franklin Gothic Medium</vt:lpstr>
      <vt:lpstr>Symbol</vt:lpstr>
      <vt:lpstr>Times New Roman</vt:lpstr>
      <vt:lpstr>Verdana</vt:lpstr>
      <vt:lpstr>Wingdings 2</vt:lpstr>
      <vt:lpstr>Trek</vt:lpstr>
      <vt:lpstr>Microsoft Word Document</vt:lpstr>
      <vt:lpstr>Document</vt:lpstr>
      <vt:lpstr>Междинна оценка за изпълнението на Областна стратегия за развитие на софийска област 2014-2020</vt:lpstr>
      <vt:lpstr>Източници на информация</vt:lpstr>
      <vt:lpstr>Основни Акценти в Междинна оценка на областна стратегия за развитие 2014-2020 на Софийска област</vt:lpstr>
      <vt:lpstr>Стратегически цели на ОСР НА Софийска ОБласт</vt:lpstr>
      <vt:lpstr>Стратегическа цел 1 „Икономическо Развитие“</vt:lpstr>
      <vt:lpstr>Стратегическа цел 2 „Социално развитие“</vt:lpstr>
      <vt:lpstr> Стратегическа цел 3 "Опазване на околната среда и дейстивя по изменения на климата" </vt:lpstr>
      <vt:lpstr>Анализ на икономическото състояние на Софийска област</vt:lpstr>
      <vt:lpstr>Анализ на данни за БВП за Софийска област</vt:lpstr>
      <vt:lpstr>PowerPoint Presentation</vt:lpstr>
      <vt:lpstr>Дялове на икономиката на Софийска област по години</vt:lpstr>
      <vt:lpstr>PowerPoint Presentation</vt:lpstr>
      <vt:lpstr>Анализ на данни за БВП на глава от населението за Софийска област</vt:lpstr>
      <vt:lpstr>PowerPoint Presentation</vt:lpstr>
      <vt:lpstr>АНАЛИЗ на данни за Чуждестранни преки инвестиции в нефинансовите предприятия</vt:lpstr>
      <vt:lpstr>PowerPoint Presentation</vt:lpstr>
      <vt:lpstr>PowerPoint Presentation</vt:lpstr>
      <vt:lpstr>PowerPoint Presentation</vt:lpstr>
      <vt:lpstr>Изводи</vt:lpstr>
      <vt:lpstr>PowerPoint Presentation</vt:lpstr>
      <vt:lpstr>Анализ на демографското състояние на Софийска област</vt:lpstr>
      <vt:lpstr>PowerPoint Presentation</vt:lpstr>
      <vt:lpstr> Население територията на Югозападен район по области  </vt:lpstr>
      <vt:lpstr>PowerPoint Presentation</vt:lpstr>
      <vt:lpstr>Стойности на коефициент за естествен прираст и коефициент за смъртност за Софийска област за периода 2011 г. -2016 г.</vt:lpstr>
      <vt:lpstr>Изводи</vt:lpstr>
      <vt:lpstr>Анализ на социалното състояние на Софийска област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Изводи</vt:lpstr>
      <vt:lpstr>Обобщение на постигнатите резултати по Приоритет 1 – Специфична цел  1 „Развитие на земеделието“</vt:lpstr>
      <vt:lpstr>Обобщение на постигнатите резултати по Приоритет 1 – Специфична цел  2 „Развитие на преработвателна промишленост“</vt:lpstr>
      <vt:lpstr>Обобщение на постигнатите резултати по Приоритет 1 – Специфична цел  3 „Развитие на туризма“</vt:lpstr>
      <vt:lpstr>Обобщение на постигнатите резултати по Приоритет 1 – Специфична цел 4 „Развитие на високи технологии“</vt:lpstr>
      <vt:lpstr> Обобщение на постигнатите резултати по Приоритет 2 – Специфична цел  1 „Насърчаване развитието на малки и средни предприятия“ и Специфична цел  2 „Подпомагане стартирането и развитието на микропредприятия“ </vt:lpstr>
      <vt:lpstr>Обобщение на постигнатите резултати по Приоритет 2 – Специфична цел  3 „Улесняване и поощряване на достъпа до пазари и консултантски услуги, подобряване на качеството на административните услуги“</vt:lpstr>
      <vt:lpstr>Обобщение на постигнатите резултати по Приоритет 3 </vt:lpstr>
      <vt:lpstr>Обобщение на постигнатите резултати по  Приоритет 1 „Подобряване на достъпа до здравни услуги и повишаване на тяхното качество“ по  Стратегическа цел 2 „Социално развитие“</vt:lpstr>
      <vt:lpstr>Обобщение на постигнатите резултати по  Приоритет 2 „Повишаване на културния и образователен статус на населението“ по  Стратегическа цел 2 „Социално развитие“</vt:lpstr>
      <vt:lpstr>Обобщение на постигнатите резултати по Приоритет 1 „Управление на отпадъците в съответствие с изискванията на европейската и националната нормативна уредба“ по  Стратегическа цел 3 „Опазване на околната среда и действия по изменението на климата“ </vt:lpstr>
      <vt:lpstr>Обобщение на постигнатите резултати по Приоритет 2 „Интегрирано управление на водите“ по  Стратегическа цел 3 „Опазване на околната среда и действия по изменението на климата“ </vt:lpstr>
      <vt:lpstr>Обобщение на постигнатите резултати по Приоритет 3 „Устойчиво управление на горите, опазване и поддържане на защитените територии и биоразнообразието, смекчаване на последствията от промените в климата“ по  Стратегическа цел 3 „Опазване на околната среда и действия по изменението на климата“  </vt:lpstr>
      <vt:lpstr>Скала за Оценка на степента на постигане на целите във връзка с изпълнението на оср на Софийска област</vt:lpstr>
      <vt:lpstr>Оценка на степента на постигане на целите по по стратегическа цел 1 „Иконономическо развитие“</vt:lpstr>
      <vt:lpstr>Оценка на степента на постигане на целите по стратегическа цел 2 „Социално развитие“</vt:lpstr>
      <vt:lpstr>Оценка на степента на постигане на целите по Стратегическа цел 3 „Опазване на околната среда и действия по изменението на климата“</vt:lpstr>
      <vt:lpstr>Изводи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Индикатори за продукт за оценка на ОСР на Софийска област, Стратегическа цел 1</vt:lpstr>
      <vt:lpstr>Индикатор за въздействие</vt:lpstr>
      <vt:lpstr>Оценка на координацията на ОСР (действията, предприети от Областния управител, Областният съвет за развитие и областната администрация при изпълнението на ОСР, в т.ч.) на Софийска област</vt:lpstr>
      <vt:lpstr>PowerPoint Presentation</vt:lpstr>
      <vt:lpstr>Удовлетвореност от работата с представители на Областна администрация на Софийска област </vt:lpstr>
      <vt:lpstr>Препоръки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Nikolay Baltov</dc:creator>
  <cp:lastModifiedBy>user</cp:lastModifiedBy>
  <cp:revision>171</cp:revision>
  <dcterms:created xsi:type="dcterms:W3CDTF">2006-08-16T00:00:00Z</dcterms:created>
  <dcterms:modified xsi:type="dcterms:W3CDTF">2018-06-20T13:07:30Z</dcterms:modified>
</cp:coreProperties>
</file>