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79" r:id="rId3"/>
    <p:sldId id="266" r:id="rId4"/>
    <p:sldId id="267" r:id="rId5"/>
    <p:sldId id="280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2" r:id="rId17"/>
    <p:sldId id="281" r:id="rId18"/>
    <p:sldId id="278" r:id="rId19"/>
    <p:sldId id="26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EB382-D42E-4083-9365-80E726DA1A25}" type="datetimeFigureOut">
              <a:rPr lang="bg-BG" smtClean="0"/>
              <a:t>19.6.2018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4799A-F8AD-4EC8-82DC-C0BB95EE604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7065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6A5-E363-4EBC-9C0D-3660B8DEAED7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94FC-3602-4638-9032-F8564D5497AE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8C7-7ADF-452F-9D84-CC3A6CFC278B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7FB-BABD-4F8F-A54C-B8F47E3DD824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9535-CE64-47DF-8A42-F2239D451B9D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C124-1012-4BA7-99CF-E74B721A16D2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8D1F-F00B-43B8-90BA-2FDD43E5FE50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C876-1008-4D18-9125-B3A0E7161EE3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E2BF-ADC2-4243-88DD-E3D32D672FC5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EBB-3820-48A3-B6FB-7A9998C645F6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A3AC-5AF3-421B-9D43-F6E48871B1BD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0665-4AB6-4646-85FA-90FFCEFF66FB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6517-11F4-4AC6-974B-164BECA379A2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4502-0C55-457C-8E78-5C6427C2A060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3305-B52A-4C00-BE5C-10F530BE7637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A7CC-E879-4483-B08D-A27E0B8D0684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D69A3-E6F4-4391-97BB-0CA12E99538C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.bg/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ophrd2014-2020@mlsp.government.b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72958" y="129121"/>
            <a:ext cx="6723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bg-BG" altLang="bg-BG" sz="1600" b="1" dirty="0">
                <a:solidFill>
                  <a:prstClr val="black"/>
                </a:solidFill>
                <a:latin typeface="Georgia" panose="02040502050405020303" pitchFamily="18" charset="0"/>
              </a:rPr>
              <a:t>МИНИСТЕРСТВО НА ТРУДА И СОЦИАЛНАТА ПОЛИТИКА</a:t>
            </a:r>
            <a:r>
              <a:rPr lang="en-US" altLang="bg-BG" sz="1600" b="1" dirty="0">
                <a:solidFill>
                  <a:prstClr val="black"/>
                </a:solidFill>
                <a:latin typeface="Georgia" panose="02040502050405020303" pitchFamily="18" charset="0"/>
              </a:rPr>
              <a:t/>
            </a:r>
            <a:br>
              <a:rPr lang="en-US" altLang="bg-BG" sz="1600" b="1" dirty="0">
                <a:solidFill>
                  <a:prstClr val="black"/>
                </a:solidFill>
                <a:latin typeface="Georgia" panose="02040502050405020303" pitchFamily="18" charset="0"/>
              </a:rPr>
            </a:br>
            <a:r>
              <a:rPr lang="en-US" altLang="bg-BG" sz="1600" b="1" dirty="0">
                <a:solidFill>
                  <a:prstClr val="black"/>
                </a:solidFill>
                <a:latin typeface="Georgia" panose="02040502050405020303" pitchFamily="18" charset="0"/>
              </a:rPr>
              <a:t/>
            </a:r>
            <a:br>
              <a:rPr lang="en-US" altLang="bg-BG" sz="1600" b="1" dirty="0">
                <a:solidFill>
                  <a:prstClr val="black"/>
                </a:solidFill>
                <a:latin typeface="Georgia" panose="02040502050405020303" pitchFamily="18" charset="0"/>
              </a:rPr>
            </a:br>
            <a:r>
              <a:rPr lang="bg-BG" altLang="bg-BG" sz="1600" b="1" dirty="0">
                <a:solidFill>
                  <a:prstClr val="black"/>
                </a:solidFill>
                <a:latin typeface="Georgia" panose="02040502050405020303" pitchFamily="18" charset="0"/>
              </a:rPr>
              <a:t>РЕПУБЛИКА БЪЛГАРИЯ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0655" y="2583978"/>
            <a:ext cx="8540000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glow rad="101600">
              <a:srgbClr val="4F81BD">
                <a:satMod val="175000"/>
                <a:alpha val="40000"/>
              </a:srgbClr>
            </a:glow>
            <a:outerShdw blurRad="635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Georgia" panose="02040502050405020303" pitchFamily="18" charset="0"/>
              </a:rPr>
              <a:t>Оперативна </a:t>
            </a: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Georgia" panose="02040502050405020303" pitchFamily="18" charset="0"/>
              </a:rPr>
              <a:t>програма </a:t>
            </a:r>
            <a:b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Georgia" panose="02040502050405020303" pitchFamily="18" charset="0"/>
              </a:rPr>
            </a:b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Georgia" panose="02040502050405020303" pitchFamily="18" charset="0"/>
              </a:rPr>
              <a:t>“Развитие на човешките ресурси”</a:t>
            </a:r>
            <a:b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Georgia" panose="02040502050405020303" pitchFamily="18" charset="0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Georgia" panose="02040502050405020303" pitchFamily="18" charset="0"/>
              </a:rPr>
              <a:t> </a:t>
            </a:r>
            <a:endParaRPr kumimoji="0" lang="bg-BG" sz="36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uLnTx/>
              <a:uFillTx/>
              <a:latin typeface="Georgia" panose="020405020504050203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665" y="5242712"/>
            <a:ext cx="3258005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57849" y="240173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6205" y="731267"/>
            <a:ext cx="8163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ОБУЧЕНИЯ И ЗАЕТОСТ - </a:t>
            </a:r>
            <a:r>
              <a:rPr lang="ru-RU" altLang="bg-BG" sz="2000" b="1" u="sng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ПРОМЕНИ в операцията, която е в </a:t>
            </a:r>
            <a:r>
              <a:rPr lang="ru-RU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изпълнени</a:t>
            </a:r>
            <a:r>
              <a:rPr lang="en-US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ru-RU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част </a:t>
            </a:r>
            <a:r>
              <a:rPr lang="en-US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bg-BG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605775"/>
              </p:ext>
            </p:extLst>
          </p:nvPr>
        </p:nvGraphicFramePr>
        <p:xfrm>
          <a:off x="658097" y="1568235"/>
          <a:ext cx="9799314" cy="1547841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1559809">
                  <a:extLst>
                    <a:ext uri="{9D8B030D-6E8A-4147-A177-3AD203B41FA5}">
                      <a16:colId xmlns:a16="http://schemas.microsoft.com/office/drawing/2014/main" val="2892172276"/>
                    </a:ext>
                  </a:extLst>
                </a:gridCol>
                <a:gridCol w="8239505">
                  <a:extLst>
                    <a:ext uri="{9D8B030D-6E8A-4147-A177-3AD203B41FA5}">
                      <a16:colId xmlns:a16="http://schemas.microsoft.com/office/drawing/2014/main" val="1506401883"/>
                    </a:ext>
                  </a:extLst>
                </a:gridCol>
              </a:tblGrid>
              <a:tr h="484360"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Раздели с промени 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Изменения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648312"/>
                  </a:ext>
                </a:extLst>
              </a:tr>
              <a:tr h="968721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Допустими целеви групи </a:t>
                      </a:r>
                      <a:endParaRPr lang="bg-BG" sz="14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Компонент  II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Неактивни и безработни лица с трайни увреждания на възраст над 29 г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Приоритетно следва да се включват лица с установена степен на намалена работоспособност/вид и степен на увреждане 75 и над 75 на сто.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311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75718"/>
              </p:ext>
            </p:extLst>
          </p:nvPr>
        </p:nvGraphicFramePr>
        <p:xfrm>
          <a:off x="665018" y="3797259"/>
          <a:ext cx="9792393" cy="201168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1562616">
                  <a:extLst>
                    <a:ext uri="{9D8B030D-6E8A-4147-A177-3AD203B41FA5}">
                      <a16:colId xmlns:a16="http://schemas.microsoft.com/office/drawing/2014/main" val="2824632920"/>
                    </a:ext>
                  </a:extLst>
                </a:gridCol>
                <a:gridCol w="8229777">
                  <a:extLst>
                    <a:ext uri="{9D8B030D-6E8A-4147-A177-3AD203B41FA5}">
                      <a16:colId xmlns:a16="http://schemas.microsoft.com/office/drawing/2014/main" val="799457159"/>
                    </a:ext>
                  </a:extLst>
                </a:gridCol>
              </a:tblGrid>
              <a:tr h="1384906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Допустими разходи (вкл. опростено отчитане на разходи)</a:t>
                      </a:r>
                      <a:endParaRPr lang="bg-BG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Компонент II- Допустими разходи: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Разходите за стипендии на обучаващите се безработни лица са в размер на 10 лева за всеки присъствен учебен ден в населеното място и 15 лв. за всеки присъствен учебен ден извън населеното място (минимум 6 учебни часа);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Разходите за възнаграждения за всяко лице с увреждане, включено в заетост при работодател (възнаграждения в размер на МОД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Разходи за възнаграждение на наставници, които ще подпомагат назначените  лица с трайни увреждания за период до 3 месеца. Месечното възнаграждение е в размер на ½ от минималната работна заплата, установена за страната.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213329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58" y="5884095"/>
            <a:ext cx="2926025" cy="88123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361926"/>
              </p:ext>
            </p:extLst>
          </p:nvPr>
        </p:nvGraphicFramePr>
        <p:xfrm>
          <a:off x="665018" y="3181003"/>
          <a:ext cx="9767455" cy="51816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1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740795779"/>
                    </a:ext>
                  </a:extLst>
                </a:gridCol>
                <a:gridCol w="8212975">
                  <a:extLst>
                    <a:ext uri="{9D8B030D-6E8A-4147-A177-3AD203B41FA5}">
                      <a16:colId xmlns:a16="http://schemas.microsoft.com/office/drawing/2014/main" val="4031903547"/>
                    </a:ext>
                  </a:extLst>
                </a:gridCol>
              </a:tblGrid>
              <a:tr h="496647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Продължителност</a:t>
                      </a:r>
                      <a:endParaRPr lang="bg-BG" sz="14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bg-BG" sz="1400" b="1" kern="120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До 2023</a:t>
                      </a:r>
                      <a:r>
                        <a:rPr lang="bg-BG" sz="1400" b="1" kern="1200" baseline="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г.</a:t>
                      </a:r>
                      <a:endParaRPr lang="bg-BG" sz="1400" b="1" kern="1200" dirty="0">
                        <a:solidFill>
                          <a:srgbClr val="FF0000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116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12114" y="300928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6205" y="786803"/>
            <a:ext cx="8163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ОБУЧЕНИЯ И ЗАЕТОСТ - </a:t>
            </a:r>
            <a:r>
              <a:rPr lang="ru-RU" altLang="bg-BG" sz="2000" b="1" u="sng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ПРОМЕНИ в операцията, която е в </a:t>
            </a:r>
            <a:r>
              <a:rPr lang="ru-RU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изпълнени</a:t>
            </a:r>
            <a:r>
              <a:rPr lang="en-US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ru-RU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част </a:t>
            </a:r>
            <a:r>
              <a:rPr lang="bg-BG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bg-BG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632812"/>
              </p:ext>
            </p:extLst>
          </p:nvPr>
        </p:nvGraphicFramePr>
        <p:xfrm>
          <a:off x="658097" y="1682760"/>
          <a:ext cx="9799314" cy="19507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076790">
                  <a:extLst>
                    <a:ext uri="{9D8B030D-6E8A-4147-A177-3AD203B41FA5}">
                      <a16:colId xmlns:a16="http://schemas.microsoft.com/office/drawing/2014/main" val="2892172276"/>
                    </a:ext>
                  </a:extLst>
                </a:gridCol>
                <a:gridCol w="7722524">
                  <a:extLst>
                    <a:ext uri="{9D8B030D-6E8A-4147-A177-3AD203B41FA5}">
                      <a16:colId xmlns:a16="http://schemas.microsoft.com/office/drawing/2014/main" val="1506401883"/>
                    </a:ext>
                  </a:extLst>
                </a:gridCol>
              </a:tblGrid>
              <a:tr h="484360"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Раздели с промени 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Изменения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648312"/>
                  </a:ext>
                </a:extLst>
              </a:tr>
              <a:tr h="968721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Допустими разходи (вкл. опростено отчитане на разходи)</a:t>
                      </a:r>
                      <a:endParaRPr lang="bg-BG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algn="just" defTabSz="457200" rtl="0" eaLnBrk="1" latinLnBrk="0" hangingPunct="1"/>
                      <a:endParaRPr lang="bg-BG" sz="1400" b="0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Компонент II- Допустими разходи: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Разходи за еднократни стимули, покриващи размера на шест минимални работни заплати установени за страната, предоставящи се на работодатели, запазили заетостта на наето лице с увреждане, 6 месеца след изтичане на субсидирания период. Разходите са дължими в случай, че работодателят е запазил размера на възнагражденията по трудовия договор и лицето е отработило поне 75% от работните дни за периода.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311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089917"/>
              </p:ext>
            </p:extLst>
          </p:nvPr>
        </p:nvGraphicFramePr>
        <p:xfrm>
          <a:off x="658097" y="3772744"/>
          <a:ext cx="9799314" cy="51816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076790">
                  <a:extLst>
                    <a:ext uri="{9D8B030D-6E8A-4147-A177-3AD203B41FA5}">
                      <a16:colId xmlns:a16="http://schemas.microsoft.com/office/drawing/2014/main" val="2824632920"/>
                    </a:ext>
                  </a:extLst>
                </a:gridCol>
                <a:gridCol w="7722524">
                  <a:extLst>
                    <a:ext uri="{9D8B030D-6E8A-4147-A177-3AD203B41FA5}">
                      <a16:colId xmlns:a16="http://schemas.microsoft.com/office/drawing/2014/main" val="799457159"/>
                    </a:ext>
                  </a:extLst>
                </a:gridCol>
              </a:tblGrid>
              <a:tr h="400135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Издикатор за изпълнение</a:t>
                      </a:r>
                      <a:endParaRPr lang="bg-BG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Неактивни и безработни лица с трайни увреждания над 29 г. - </a:t>
                      </a: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800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21332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813236"/>
              </p:ext>
            </p:extLst>
          </p:nvPr>
        </p:nvGraphicFramePr>
        <p:xfrm>
          <a:off x="658097" y="4460611"/>
          <a:ext cx="9799314" cy="94488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076790">
                  <a:extLst>
                    <a:ext uri="{9D8B030D-6E8A-4147-A177-3AD203B41FA5}">
                      <a16:colId xmlns:a16="http://schemas.microsoft.com/office/drawing/2014/main" val="3030286608"/>
                    </a:ext>
                  </a:extLst>
                </a:gridCol>
                <a:gridCol w="7722524">
                  <a:extLst>
                    <a:ext uri="{9D8B030D-6E8A-4147-A177-3AD203B41FA5}">
                      <a16:colId xmlns:a16="http://schemas.microsoft.com/office/drawing/2014/main" val="1485297672"/>
                    </a:ext>
                  </a:extLst>
                </a:gridCol>
              </a:tblGrid>
              <a:tr h="392735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Индикатор за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резултат</a:t>
                      </a:r>
                      <a:endParaRPr lang="bg-BG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Безработни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и неактивни участници с трайни увреждания, които при напускане на операцията придобиват квалификация – </a:t>
                      </a: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480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Безработни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и неактивни участници с трайни увреждания, които при напускане на операцията имат работа </a:t>
                      </a: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– 240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308674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58" y="5856051"/>
            <a:ext cx="3019142" cy="90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43456" y="2412159"/>
            <a:ext cx="5616624" cy="646331"/>
          </a:xfrm>
          <a:prstGeom prst="rect">
            <a:avLst/>
          </a:prstGeom>
          <a:solidFill>
            <a:schemeClr val="accent2">
              <a:lumMod val="40000"/>
              <a:lumOff val="60000"/>
              <a:alpha val="96000"/>
            </a:schemeClr>
          </a:solidFill>
          <a:ln>
            <a:solidFill>
              <a:schemeClr val="accent1"/>
            </a:solidFill>
          </a:ln>
          <a:effectLst>
            <a:outerShdw blurRad="635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36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</a:t>
            </a:r>
            <a:r>
              <a:rPr lang="bg-BG" sz="36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2</a:t>
            </a:r>
            <a:endParaRPr lang="bg-BG" sz="3600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36" y="5632315"/>
            <a:ext cx="3180639" cy="9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75926" y="176306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</a:t>
            </a:r>
            <a:r>
              <a:rPr lang="bg-BG" sz="20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2</a:t>
            </a:r>
            <a:endParaRPr lang="bg-BG" sz="2000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592228"/>
              </p:ext>
            </p:extLst>
          </p:nvPr>
        </p:nvGraphicFramePr>
        <p:xfrm>
          <a:off x="760759" y="1534529"/>
          <a:ext cx="9083632" cy="4097483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</a:tblPr>
              <a:tblGrid>
                <a:gridCol w="1732152">
                  <a:extLst>
                    <a:ext uri="{9D8B030D-6E8A-4147-A177-3AD203B41FA5}">
                      <a16:colId xmlns:a16="http://schemas.microsoft.com/office/drawing/2014/main" val="3045743602"/>
                    </a:ext>
                  </a:extLst>
                </a:gridCol>
                <a:gridCol w="7351480">
                  <a:extLst>
                    <a:ext uri="{9D8B030D-6E8A-4147-A177-3AD203B41FA5}">
                      <a16:colId xmlns:a16="http://schemas.microsoft.com/office/drawing/2014/main" val="1606787805"/>
                    </a:ext>
                  </a:extLst>
                </a:gridCol>
              </a:tblGrid>
              <a:tr h="67716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Основна цел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Изграждане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модел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за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патронажни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грижи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за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възрастни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хора и лица с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увреждания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, вкл. с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хронични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заболявания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и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трайни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увреждания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с цел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осигуряване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почасови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мобилни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интегрирани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здравно-социални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услуги в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техните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домове</a:t>
                      </a:r>
                      <a:endParaRPr kumimoji="0" lang="bg-BG" altLang="bg-BG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804954"/>
                  </a:ext>
                </a:extLst>
              </a:tr>
              <a:tr h="35257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Продължителност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 2023 г.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990140"/>
                  </a:ext>
                </a:extLst>
              </a:tr>
              <a:tr h="40974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Бюджет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30 000 000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лв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.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426032"/>
                  </a:ext>
                </a:extLst>
              </a:tr>
              <a:tr h="93769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Допустими кандидати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Компонент 1: Министерство на здравеопазването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Кмпонент 2: общини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Допустими партньори по Компонент 2: 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Доставчици на социални услуги; публични лечебни и здравни заведения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503707"/>
                  </a:ext>
                </a:extLst>
              </a:tr>
              <a:tr h="422917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изпълнение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•Лица над 18 г. – 17 000;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Брой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доставчици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услуги за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социално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включване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- 265.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bg-BG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699810"/>
                  </a:ext>
                </a:extLst>
              </a:tr>
              <a:tr h="79026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резултат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Брой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доставчици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услуги за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социално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включване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,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разширили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обхвата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дейността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си – 265;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Участници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над 18г., вкл. с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увреждания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,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получаващи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патронажна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грижа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– 17000 </a:t>
                      </a:r>
                      <a:r>
                        <a:rPr kumimoji="0" lang="en-US" altLang="bg-BG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(</a:t>
                      </a:r>
                      <a:r>
                        <a:rPr kumimoji="0" lang="bg-BG" altLang="bg-BG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специфичен индикатор</a:t>
                      </a:r>
                      <a:r>
                        <a:rPr kumimoji="0" lang="en-US" altLang="bg-BG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)</a:t>
                      </a:r>
                      <a:endParaRPr kumimoji="0" lang="ru-RU" altLang="bg-BG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684429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40327" y="576416"/>
            <a:ext cx="9110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ПАТРОНАЖНА ГРИЖА </a:t>
            </a:r>
          </a:p>
          <a:p>
            <a:pPr algn="ctr"/>
            <a:r>
              <a:rPr lang="ru-RU" altLang="bg-BG" sz="2000" b="1" u="sng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 ВЪЗРАСТНИ ХОРА И ЛИЦА С УВРЕЖДАНИЯ </a:t>
            </a:r>
            <a:r>
              <a:rPr lang="en-US" altLang="bg-BG" sz="2000" b="1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u-RU" altLang="bg-BG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bg-BG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нова операция</a:t>
            </a:r>
            <a:endParaRPr lang="bg-BG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58" y="5922181"/>
            <a:ext cx="2799565" cy="84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07832" y="166579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</a:t>
            </a:r>
            <a:r>
              <a:rPr lang="bg-BG" sz="20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2</a:t>
            </a:r>
            <a:endParaRPr lang="bg-BG" sz="2000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714097"/>
              </p:ext>
            </p:extLst>
          </p:nvPr>
        </p:nvGraphicFramePr>
        <p:xfrm>
          <a:off x="802443" y="1378743"/>
          <a:ext cx="9197591" cy="4576203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</a:tblPr>
              <a:tblGrid>
                <a:gridCol w="1833753">
                  <a:extLst>
                    <a:ext uri="{9D8B030D-6E8A-4147-A177-3AD203B41FA5}">
                      <a16:colId xmlns:a16="http://schemas.microsoft.com/office/drawing/2014/main" val="3045743602"/>
                    </a:ext>
                  </a:extLst>
                </a:gridCol>
                <a:gridCol w="7363838">
                  <a:extLst>
                    <a:ext uri="{9D8B030D-6E8A-4147-A177-3AD203B41FA5}">
                      <a16:colId xmlns:a16="http://schemas.microsoft.com/office/drawing/2014/main" val="1606787805"/>
                    </a:ext>
                  </a:extLst>
                </a:gridCol>
              </a:tblGrid>
              <a:tr h="50804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Основна цел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Подготовка за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извеждане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хората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с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увреждания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и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възрастните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хора от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специализираните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институции, превенция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институционализацията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.</a:t>
                      </a:r>
                      <a:endParaRPr kumimoji="0" lang="bg-BG" altLang="bg-BG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804954"/>
                  </a:ext>
                </a:extLst>
              </a:tr>
              <a:tr h="491087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Продължително</a:t>
                      </a:r>
                      <a:r>
                        <a:rPr kumimoji="0" lang="en-US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-</a:t>
                      </a:r>
                      <a:r>
                        <a:rPr kumimoji="0" lang="bg-BG" altLang="bg-BG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ст</a:t>
                      </a:r>
                      <a:endParaRPr kumimoji="0" lang="bg-BG" altLang="bg-BG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 2023 г.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990140"/>
                  </a:ext>
                </a:extLst>
              </a:tr>
              <a:tr h="29880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Бюджет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4 000 000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лв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.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426032"/>
                  </a:ext>
                </a:extLst>
              </a:tr>
              <a:tr h="69759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Допустими кандидати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Кандидат: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Агенция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за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социално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подпомагане</a:t>
                      </a:r>
                      <a:endParaRPr kumimoji="0" lang="ru-RU" altLang="bg-BG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Партньори: 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МЗ; общини; доставчици на социални услуги; НПО, публични лечебни заведения, вкл. държавни психиатрични болници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503707"/>
                  </a:ext>
                </a:extLst>
              </a:tr>
              <a:tr h="137276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изпълнение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•Лица над 18 г. – 700;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•Лица над 18 г.,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настанени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в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държавните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психиатрични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болници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по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социални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индикации, получили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подкрепа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за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извеждане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от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болниците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– 180; </a:t>
                      </a:r>
                      <a:r>
                        <a:rPr kumimoji="0" lang="ru-RU" altLang="bg-BG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(специфичен индикатор)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•Брой доставчици на услуги за социално включване, получили подкрепа за извеждане на лицата от специализираните институции – 10; </a:t>
                      </a:r>
                      <a:r>
                        <a:rPr kumimoji="0" lang="ru-RU" altLang="bg-BG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(специфичен индикатор)</a:t>
                      </a:r>
                      <a:endParaRPr kumimoji="0" lang="ru-RU" altLang="bg-BG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699810"/>
                  </a:ext>
                </a:extLst>
              </a:tr>
              <a:tr h="1131251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резултат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Брой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доставчици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услуги за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социално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включване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,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разширили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обхвата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дейността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си – 10;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Участници над 18г., получаващи социални и здравни услуги в общността, след извеждането им от институция и от психиатрични болници – 780 </a:t>
                      </a:r>
                      <a:r>
                        <a:rPr kumimoji="0" lang="ru-RU" altLang="bg-BG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(специфичен индикатор)</a:t>
                      </a:r>
                      <a:endParaRPr kumimoji="0" lang="ru-RU" altLang="bg-BG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684429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4894" y="670857"/>
            <a:ext cx="91107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НОВА ДЪЛГОСРОЧНА ГРИЖА ЗА ВЪЗРАСТНИТЕ И ХОРАТА С УВРЕЖДАНИЯ</a:t>
            </a:r>
            <a:r>
              <a:rPr lang="ru-RU" altLang="bg-BG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altLang="bg-BG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нова операция</a:t>
            </a:r>
            <a:endParaRPr lang="bg-BG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4" y="6041362"/>
            <a:ext cx="2714017" cy="81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12114" y="195762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</a:t>
            </a:r>
            <a:r>
              <a:rPr lang="bg-BG" sz="20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2</a:t>
            </a:r>
            <a:endParaRPr lang="bg-BG" sz="2000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982959"/>
              </p:ext>
            </p:extLst>
          </p:nvPr>
        </p:nvGraphicFramePr>
        <p:xfrm>
          <a:off x="629113" y="1262388"/>
          <a:ext cx="9360129" cy="469244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schemeClr val="accent2">
                      <a:lumMod val="50000"/>
                      <a:alpha val="42000"/>
                    </a:schemeClr>
                  </a:outerShdw>
                </a:effectLst>
              </a:tblPr>
              <a:tblGrid>
                <a:gridCol w="1784877">
                  <a:extLst>
                    <a:ext uri="{9D8B030D-6E8A-4147-A177-3AD203B41FA5}">
                      <a16:colId xmlns:a16="http://schemas.microsoft.com/office/drawing/2014/main" val="3045743602"/>
                    </a:ext>
                  </a:extLst>
                </a:gridCol>
                <a:gridCol w="7575252">
                  <a:extLst>
                    <a:ext uri="{9D8B030D-6E8A-4147-A177-3AD203B41FA5}">
                      <a16:colId xmlns:a16="http://schemas.microsoft.com/office/drawing/2014/main" val="1606787805"/>
                    </a:ext>
                  </a:extLst>
                </a:gridCol>
              </a:tblGrid>
              <a:tr h="92639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Основна цел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Предоставяне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комплексни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услуги с цел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улесняване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достъпа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до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заетост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лица с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различни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видове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увреждания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.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Възстановяване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трудовата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активност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семейства с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деца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/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включително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с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увреждания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/ и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предоставяне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възможности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за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връщането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пазара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труда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лицата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,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които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полагат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грижи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за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близките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си с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увреждания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.</a:t>
                      </a:r>
                      <a:endParaRPr kumimoji="0" lang="bg-BG" altLang="bg-BG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804954"/>
                  </a:ext>
                </a:extLst>
              </a:tr>
              <a:tr h="66399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Продължителност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 2020 г.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990140"/>
                  </a:ext>
                </a:extLst>
              </a:tr>
              <a:tr h="40177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Бюджет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5 000 000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лв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.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426032"/>
                  </a:ext>
                </a:extLst>
              </a:tr>
              <a:tr h="54829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Допустими кандидати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Кандидати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: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доставчици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на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социални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услуги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Партньори</a:t>
                      </a:r>
                      <a:r>
                        <a:rPr kumimoji="0" lang="ru-RU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: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неправителствени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организации; </a:t>
                      </a:r>
                      <a:r>
                        <a:rPr kumimoji="0" lang="ru-RU" altLang="bg-BG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общини</a:t>
                      </a: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.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503707"/>
                  </a:ext>
                </a:extLst>
              </a:tr>
              <a:tr h="62763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изпълнение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 Неактивни или безработни участници – 200;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 Деца, вкл. увреждания – 200;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 Хора с увреждания над 18 години -500;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699810"/>
                  </a:ext>
                </a:extLst>
              </a:tr>
              <a:tr h="146447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резултат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•Неактивни и безработни участници, които са започнали да търсят работа или имат работа, включително като самостоятелно заети лица, след осигурена грижа за дете – 100;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•Деца, вкл. с увреждания, получаващи социални и здравни услуги – 200;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•Участници с увреждания над 18 години, които са започнали да търсят работа или имат работа, включително като самостоятелно заети лица – 200;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•Участници с увреждания над 18 г., получаващи услуги – 450</a:t>
                      </a:r>
                      <a:r>
                        <a:rPr kumimoji="0" lang="ru-RU" altLang="bg-BG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.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684429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4895" y="662944"/>
            <a:ext cx="91107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СОЦИАЛНО ВКЛЮЧВАНЕ В ОБЩНОСТТА</a:t>
            </a:r>
            <a:r>
              <a:rPr lang="ru-RU" altLang="bg-BG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altLang="bg-BG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нова операция</a:t>
            </a:r>
            <a:endParaRPr lang="bg-BG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4" y="6041362"/>
            <a:ext cx="2714017" cy="81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43456" y="2412159"/>
            <a:ext cx="5616624" cy="646331"/>
          </a:xfrm>
          <a:prstGeom prst="rect">
            <a:avLst/>
          </a:prstGeom>
          <a:solidFill>
            <a:schemeClr val="accent2">
              <a:lumMod val="40000"/>
              <a:lumOff val="60000"/>
              <a:alpha val="96000"/>
            </a:schemeClr>
          </a:solidFill>
          <a:ln>
            <a:solidFill>
              <a:schemeClr val="accent1"/>
            </a:solidFill>
          </a:ln>
          <a:effectLst>
            <a:outerShdw blurRad="635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36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</a:t>
            </a:r>
            <a:r>
              <a:rPr lang="bg-BG" sz="36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3</a:t>
            </a:r>
            <a:endParaRPr lang="bg-BG" sz="3600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36" y="5632315"/>
            <a:ext cx="3180639" cy="9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0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9877" y="450265"/>
            <a:ext cx="8163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Разработване и внедряване на стандарти за качество при предоставянето на младежки услуги в България- </a:t>
            </a:r>
            <a:r>
              <a:rPr lang="ru-RU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нова операци</a:t>
            </a:r>
            <a:r>
              <a:rPr lang="bg-BG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я</a:t>
            </a:r>
            <a:endParaRPr lang="bg-BG" b="1" u="sng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58" y="5856051"/>
            <a:ext cx="3019142" cy="90927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88611"/>
              </p:ext>
            </p:extLst>
          </p:nvPr>
        </p:nvGraphicFramePr>
        <p:xfrm>
          <a:off x="457896" y="1606182"/>
          <a:ext cx="10199716" cy="4106573"/>
        </p:xfrm>
        <a:graphic>
          <a:graphicData uri="http://schemas.openxmlformats.org/drawingml/2006/table">
            <a:tbl>
              <a:tblPr>
                <a:effectLst>
                  <a:innerShdw blurRad="152400">
                    <a:schemeClr val="accent2">
                      <a:lumMod val="75000"/>
                      <a:alpha val="99000"/>
                    </a:schemeClr>
                  </a:innerShdw>
                </a:effectLst>
              </a:tblPr>
              <a:tblGrid>
                <a:gridCol w="1777507">
                  <a:extLst>
                    <a:ext uri="{9D8B030D-6E8A-4147-A177-3AD203B41FA5}">
                      <a16:colId xmlns:a16="http://schemas.microsoft.com/office/drawing/2014/main" val="3045743602"/>
                    </a:ext>
                  </a:extLst>
                </a:gridCol>
                <a:gridCol w="8422209">
                  <a:extLst>
                    <a:ext uri="{9D8B030D-6E8A-4147-A177-3AD203B41FA5}">
                      <a16:colId xmlns:a16="http://schemas.microsoft.com/office/drawing/2014/main" val="1606787805"/>
                    </a:ext>
                  </a:extLst>
                </a:gridCol>
              </a:tblGrid>
              <a:tr h="77884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Основна цел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Подобряването на достъпността, ефективността и качеството на младежките услуги, чрез разработването, внедряването и утвърждаването на стандарти за качество им и разработване на обективни показатели за ефективността им, отчитайки крайният резултат за младия човек от ползването им.</a:t>
                      </a: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804954"/>
                  </a:ext>
                </a:extLst>
              </a:tr>
              <a:tr h="31185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Продължителност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до 2021 г.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990140"/>
                  </a:ext>
                </a:extLst>
              </a:tr>
              <a:tr h="33824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Бюджет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5 000 000 лева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426032"/>
                  </a:ext>
                </a:extLst>
              </a:tr>
              <a:tr h="597087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Допустими кандидати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Допустим кандидат: 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Министерство младежта и спорта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Асоцииран партньор: 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Министерството на труда и социалната политика.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503707"/>
                  </a:ext>
                </a:extLst>
              </a:tr>
              <a:tr h="48673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изпълнение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Заети лица - 300 бр.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Брой проекти, насочени към публичните администрации и публичните услуги на национално, регионално или местно равнище – 1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699810"/>
                  </a:ext>
                </a:extLst>
              </a:tr>
              <a:tr h="84152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резултат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Брой служители придобили квалификация при напускане на операцията - 300 бр.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Брой въведени нови и/или актуализирани процеси и модели за планиране и изпълнение на политики и услуги – 12 бр.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84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9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52949" y="471550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ИГРП 2018 – ТРЕТА ПРОМЯНА</a:t>
            </a:r>
            <a:endParaRPr lang="bg-BG" sz="2000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6335" y="1360226"/>
            <a:ext cx="881980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Във връзка с одобрeнието на проектите на новите операции се добавят</a:t>
            </a: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</a:p>
          <a:p>
            <a:pPr lvl="1" defTabSz="914400">
              <a:spcAft>
                <a:spcPts val="600"/>
              </a:spcAft>
            </a:pP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</a:rPr>
              <a:t>	- </a:t>
            </a:r>
            <a:r>
              <a:rPr lang="bg-BG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Умения</a:t>
            </a: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1" defTabSz="914400">
              <a:spcAft>
                <a:spcPts val="600"/>
              </a:spcAft>
            </a:pP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</a:rPr>
              <a:t>	- </a:t>
            </a:r>
            <a:r>
              <a:rPr lang="bg-BG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Подкрепа за устойчив бизнес;</a:t>
            </a:r>
          </a:p>
          <a:p>
            <a:pPr lvl="1" defTabSz="914400">
              <a:spcAft>
                <a:spcPts val="600"/>
              </a:spcAft>
            </a:pPr>
            <a:r>
              <a:rPr lang="bg-BG" sz="2000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</a:rPr>
              <a:t>- </a:t>
            </a:r>
            <a:r>
              <a:rPr lang="ru-RU" sz="2000" dirty="0" err="1">
                <a:solidFill>
                  <a:prstClr val="black"/>
                </a:solidFill>
                <a:latin typeface="Georgia" panose="02040502050405020303" pitchFamily="18" charset="0"/>
              </a:rPr>
              <a:t>П</a:t>
            </a:r>
            <a:r>
              <a:rPr lang="ru-RU" sz="20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атронажна</a:t>
            </a: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грижа</a:t>
            </a: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за </a:t>
            </a:r>
            <a:r>
              <a:rPr lang="ru-RU" sz="20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възрастни</a:t>
            </a: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хора и лица с </a:t>
            </a:r>
            <a:r>
              <a:rPr lang="ru-RU" sz="20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увреждания</a:t>
            </a: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;</a:t>
            </a:r>
            <a:endParaRPr lang="ru-RU" sz="20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1" defTabSz="914400">
              <a:spcAft>
                <a:spcPts val="600"/>
              </a:spcAft>
            </a:pP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</a:rPr>
              <a:t>	- </a:t>
            </a: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Нова дългосрочна грижа за възрастните и хората с      увреждания;</a:t>
            </a:r>
          </a:p>
          <a:p>
            <a:pPr lvl="1" defTabSz="914400">
              <a:spcAft>
                <a:spcPts val="600"/>
              </a:spcAft>
            </a:pPr>
            <a:r>
              <a:rPr lang="bg-BG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</a:rPr>
              <a:t>- </a:t>
            </a: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Социално включване в общността;</a:t>
            </a:r>
          </a:p>
          <a:p>
            <a:pPr lvl="1" defTabSz="914400">
              <a:spcAft>
                <a:spcPts val="600"/>
              </a:spcAft>
            </a:pP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       - Разработване 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</a:rPr>
              <a:t>и внедряване на стандарти за качество при предоставянето на младежки услуги в </a:t>
            </a: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България.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Промяна на сроковете за обявяване на одобрени операции в ИГРП</a:t>
            </a:r>
            <a:r>
              <a:rPr lang="bg-BG" sz="20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  <a:endParaRPr lang="bg-BG" sz="2000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1" defTabSz="914400">
              <a:spcAft>
                <a:spcPts val="600"/>
              </a:spcAft>
            </a:pPr>
            <a:endParaRPr lang="en-US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00" y="5815234"/>
            <a:ext cx="2714017" cy="81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4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5339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bg-BG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3200" b="1" dirty="0" smtClean="0">
                <a:solidFill>
                  <a:schemeClr val="accent2">
                    <a:lumMod val="50000"/>
                  </a:schemeClr>
                </a:solidFill>
              </a:rPr>
              <a:t>           </a:t>
            </a:r>
            <a:endParaRPr lang="bg-BG" altLang="bg-BG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820869" y="2499010"/>
            <a:ext cx="7678726" cy="8993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800" dirty="0"/>
          </a:p>
        </p:txBody>
      </p:sp>
      <p:sp>
        <p:nvSpPr>
          <p:cNvPr id="8" name="Rectangle 7"/>
          <p:cNvSpPr/>
          <p:nvPr/>
        </p:nvSpPr>
        <p:spPr>
          <a:xfrm>
            <a:off x="1557389" y="341035"/>
            <a:ext cx="6678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bg-BG" sz="1600" b="1" dirty="0">
                <a:latin typeface="Georgia" panose="02040502050405020303" pitchFamily="18" charset="0"/>
              </a:rPr>
              <a:t>МИНИСТЕРСТВО НА ТРУДА И СОЦИАЛНАТА ПОЛИТИКА</a:t>
            </a:r>
            <a:r>
              <a:rPr lang="en-US" altLang="bg-BG" sz="1600" b="1" dirty="0">
                <a:latin typeface="Georgia" panose="02040502050405020303" pitchFamily="18" charset="0"/>
              </a:rPr>
              <a:t/>
            </a:r>
            <a:br>
              <a:rPr lang="en-US" altLang="bg-BG" sz="1600" b="1" dirty="0">
                <a:latin typeface="Georgia" panose="02040502050405020303" pitchFamily="18" charset="0"/>
              </a:rPr>
            </a:br>
            <a:r>
              <a:rPr lang="bg-BG" altLang="bg-BG" sz="1600" b="1" dirty="0" smtClean="0">
                <a:latin typeface="Georgia" panose="02040502050405020303" pitchFamily="18" charset="0"/>
              </a:rPr>
              <a:t>РЕПУБЛИКА </a:t>
            </a:r>
            <a:r>
              <a:rPr lang="bg-BG" altLang="bg-BG" sz="1600" b="1" dirty="0">
                <a:latin typeface="Georgia" panose="02040502050405020303" pitchFamily="18" charset="0"/>
              </a:rPr>
              <a:t>БЪЛГАРИЯ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1395464" y="3277604"/>
            <a:ext cx="6336704" cy="171758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>
            <a:lvl1pPr algn="ctr"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1pPr>
            <a:lvl2pPr algn="ctr"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ctr"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ctr"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ctr"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БЛАГОДАРЯ ЗА ВНИМАНИЕТО!</a:t>
            </a:r>
          </a:p>
          <a:p>
            <a:pPr eaLnBrk="1" hangingPunct="1">
              <a:defRPr/>
            </a:pPr>
            <a:r>
              <a:rPr lang="bg-BG" altLang="bg-BG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bg-BG" altLang="bg-BG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bg-BG" altLang="bg-BG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</a:t>
            </a: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</a:t>
            </a:r>
            <a:endParaRPr lang="bg-BG" altLang="bg-BG" sz="25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 eaLnBrk="1" hangingPunct="1">
              <a:lnSpc>
                <a:spcPct val="150000"/>
              </a:lnSpc>
              <a:defRPr/>
            </a:pPr>
            <a:r>
              <a:rPr lang="bg-BG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0</a:t>
            </a: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 </a:t>
            </a:r>
            <a:r>
              <a:rPr lang="bg-BG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>/</a:t>
            </a: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>8119 </a:t>
            </a:r>
            <a:r>
              <a:rPr lang="bg-BG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>600</a:t>
            </a: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</a:t>
            </a: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efipp@mlsp.government.bg</a:t>
            </a: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</a:t>
            </a: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www.esf.bg</a:t>
            </a:r>
            <a:endParaRPr lang="bg-BG" altLang="bg-BG" sz="25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426" y="4035411"/>
            <a:ext cx="346075" cy="358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7441" y="4533313"/>
            <a:ext cx="310923" cy="359695"/>
          </a:xfrm>
          <a:prstGeom prst="rect">
            <a:avLst/>
          </a:prstGeom>
        </p:spPr>
      </p:pic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426" y="5118036"/>
            <a:ext cx="334963" cy="347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350643" y="1168643"/>
            <a:ext cx="66191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bg-BG" b="1" dirty="0">
                <a:latin typeface="Georgia" panose="02040502050405020303" pitchFamily="18" charset="0"/>
              </a:rPr>
              <a:t>Главна Дирекция „Европейски фондове, международни програми и проекти“</a:t>
            </a:r>
            <a:r>
              <a:rPr lang="bg-BG" altLang="bg-BG" dirty="0"/>
              <a:t/>
            </a:r>
            <a:br>
              <a:rPr lang="bg-BG" altLang="bg-BG" dirty="0"/>
            </a:br>
            <a:endParaRPr lang="bg-BG" altLang="bg-BG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21" y="5967386"/>
            <a:ext cx="2959645" cy="89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43456" y="2412159"/>
            <a:ext cx="5616624" cy="646331"/>
          </a:xfrm>
          <a:prstGeom prst="rect">
            <a:avLst/>
          </a:prstGeom>
          <a:solidFill>
            <a:schemeClr val="accent2">
              <a:lumMod val="40000"/>
              <a:lumOff val="60000"/>
              <a:alpha val="96000"/>
            </a:schemeClr>
          </a:solidFill>
          <a:ln>
            <a:solidFill>
              <a:schemeClr val="accent1"/>
            </a:solidFill>
          </a:ln>
          <a:effectLst>
            <a:outerShdw blurRad="635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ПРИОРИТЕТНА ОС 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1</a:t>
            </a:r>
            <a:endParaRPr kumimoji="0" lang="bg-BG" sz="3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53" y="5321669"/>
            <a:ext cx="3760270" cy="113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57860" y="271433"/>
            <a:ext cx="552657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84066"/>
              </p:ext>
            </p:extLst>
          </p:nvPr>
        </p:nvGraphicFramePr>
        <p:xfrm>
          <a:off x="564204" y="1326993"/>
          <a:ext cx="9144705" cy="4460925"/>
        </p:xfrm>
        <a:graphic>
          <a:graphicData uri="http://schemas.openxmlformats.org/drawingml/2006/table">
            <a:tbl>
              <a:tblPr>
                <a:effectLst>
                  <a:innerShdw blurRad="152400">
                    <a:schemeClr val="accent2">
                      <a:lumMod val="75000"/>
                      <a:alpha val="99000"/>
                    </a:schemeClr>
                  </a:innerShdw>
                </a:effectLst>
              </a:tblPr>
              <a:tblGrid>
                <a:gridCol w="1593649">
                  <a:extLst>
                    <a:ext uri="{9D8B030D-6E8A-4147-A177-3AD203B41FA5}">
                      <a16:colId xmlns:a16="http://schemas.microsoft.com/office/drawing/2014/main" val="3045743602"/>
                    </a:ext>
                  </a:extLst>
                </a:gridCol>
                <a:gridCol w="7551056">
                  <a:extLst>
                    <a:ext uri="{9D8B030D-6E8A-4147-A177-3AD203B41FA5}">
                      <a16:colId xmlns:a16="http://schemas.microsoft.com/office/drawing/2014/main" val="1606787805"/>
                    </a:ext>
                  </a:extLst>
                </a:gridCol>
              </a:tblGrid>
              <a:tr h="77884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Основна цел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Операцията е насочена към повишаване квалификацията на работната сила, насърчавайки професионалното и кариерно развитие, едновременно с което се стимулира участието в различни форми на заетост и учене през целия живот. Достъп до заетост на безработни и неактивни чрез участие в различини форми на обучение.</a:t>
                      </a: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804954"/>
                  </a:ext>
                </a:extLst>
              </a:tr>
              <a:tr h="721091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Продължителност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 2023 г.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990140"/>
                  </a:ext>
                </a:extLst>
              </a:tr>
              <a:tr h="86972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Бюджет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30 000 000 лв.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Компонент 1 – 5 000 000 лв.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Компонент 2 – 25 000 000 лв. 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426032"/>
                  </a:ext>
                </a:extLst>
              </a:tr>
              <a:tr h="597087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Допустими кандидати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Кандидат:</a:t>
                      </a:r>
                      <a:r>
                        <a:rPr kumimoji="0" lang="en-US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Работодатели</a:t>
                      </a:r>
                      <a:endParaRPr kumimoji="0" lang="en-US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Партньори: 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Работодатели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503707"/>
                  </a:ext>
                </a:extLst>
              </a:tr>
              <a:tr h="48673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изпълнение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 Безработни и неактивни лица – 1 650 бр.</a:t>
                      </a: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 Заети лица – 3 860 бр. 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699810"/>
                  </a:ext>
                </a:extLst>
              </a:tr>
              <a:tr h="84152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резултат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 Безработни и неактивни участници, които при напускане на операцията са придобили квалификация или имат работа – 1 485 лица;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 Участници, придобили квалификация при напускане на операцията – 3 665 бр.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84429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052714" y="88705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bg-BG" sz="2000" b="1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УМЕНИЯ </a:t>
            </a:r>
            <a:r>
              <a:rPr lang="ru-RU" altLang="bg-BG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altLang="bg-BG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нова операция</a:t>
            </a:r>
            <a:endParaRPr lang="bg-BG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58" y="5922181"/>
            <a:ext cx="2799565" cy="84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10215" y="206065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10215" y="606175"/>
            <a:ext cx="600179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ПОДКРЕПА ЗА УСТОЙЧИВ БИЗНЕС </a:t>
            </a:r>
            <a:r>
              <a:rPr lang="ru-RU" altLang="bg-BG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altLang="bg-BG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нова операция</a:t>
            </a:r>
            <a:endParaRPr lang="bg-BG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58" y="5922181"/>
            <a:ext cx="2799565" cy="84314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461952"/>
              </p:ext>
            </p:extLst>
          </p:nvPr>
        </p:nvGraphicFramePr>
        <p:xfrm>
          <a:off x="749598" y="1856031"/>
          <a:ext cx="9175452" cy="3697044"/>
        </p:xfrm>
        <a:graphic>
          <a:graphicData uri="http://schemas.openxmlformats.org/drawingml/2006/table">
            <a:tbl>
              <a:tblPr>
                <a:effectLst>
                  <a:innerShdw blurRad="114300">
                    <a:schemeClr val="accent2">
                      <a:lumMod val="50000"/>
                    </a:schemeClr>
                  </a:innerShdw>
                </a:effectLst>
              </a:tblPr>
              <a:tblGrid>
                <a:gridCol w="1742959">
                  <a:extLst>
                    <a:ext uri="{9D8B030D-6E8A-4147-A177-3AD203B41FA5}">
                      <a16:colId xmlns:a16="http://schemas.microsoft.com/office/drawing/2014/main" val="2278800168"/>
                    </a:ext>
                  </a:extLst>
                </a:gridCol>
                <a:gridCol w="7432493">
                  <a:extLst>
                    <a:ext uri="{9D8B030D-6E8A-4147-A177-3AD203B41FA5}">
                      <a16:colId xmlns:a16="http://schemas.microsoft.com/office/drawing/2014/main" val="2621923236"/>
                    </a:ext>
                  </a:extLst>
                </a:gridCol>
              </a:tblGrid>
              <a:tr h="106311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Основна цел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Операцията цели да предостави подкрепа чрез достъп до услуги за бизнес развитие на предприятия (вкл. самонаети лица), създадени и подпомогнати в рамките на операции и мерки за насърчаване на предприемачество и стартиране на самостоятелен бизнес по ОПРЧР 2014 – 2020 или 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Закона за насърчаване на заетостта 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. </a:t>
                      </a: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宋体"/>
                        <a:cs typeface="Arial" pitchFamily="34" charset="0"/>
                      </a:endParaRP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338700"/>
                  </a:ext>
                </a:extLst>
              </a:tr>
              <a:tr h="370277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Продължителност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 2023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381715"/>
                  </a:ext>
                </a:extLst>
              </a:tr>
              <a:tr h="38424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Бюджет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5 860 000 лв.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952702"/>
                  </a:ext>
                </a:extLst>
              </a:tr>
              <a:tr h="1879411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Допустими кандидати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Предприятия, вкл. социални предприятия и самонаети лица, подкрепени по операции по ОПРЧР 2014 – 2020;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 Микропредприятия, самонаети лица и социални предприятия, получили      финансиране чрез финансов механизъм по ОПРЧР 2014 – 2020;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bg-BG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Микро-предприятия, вкл. социални предприятия и самонаети лица, стартирали дейност чрез проекти за подкрепа на предприемачеството по Стратегии за ВОМР на местни инициативни групи с финансиране от  ОПРЧР 2014 – 2020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. 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2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7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10215" y="206065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10215" y="606175"/>
            <a:ext cx="600179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ПОДКРЕПА ЗА УСТОЙЧИВ БИЗНЕС </a:t>
            </a:r>
            <a:r>
              <a:rPr lang="ru-RU" altLang="bg-BG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altLang="bg-BG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нова операция</a:t>
            </a:r>
            <a:endParaRPr lang="bg-BG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58" y="5922181"/>
            <a:ext cx="2799565" cy="84314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214604"/>
              </p:ext>
            </p:extLst>
          </p:nvPr>
        </p:nvGraphicFramePr>
        <p:xfrm>
          <a:off x="760758" y="2148867"/>
          <a:ext cx="9259542" cy="2994632"/>
        </p:xfrm>
        <a:graphic>
          <a:graphicData uri="http://schemas.openxmlformats.org/drawingml/2006/table">
            <a:tbl>
              <a:tblPr>
                <a:effectLst>
                  <a:innerShdw blurRad="114300">
                    <a:schemeClr val="accent2">
                      <a:lumMod val="50000"/>
                    </a:schemeClr>
                  </a:innerShdw>
                </a:effectLst>
              </a:tblPr>
              <a:tblGrid>
                <a:gridCol w="1789890">
                  <a:extLst>
                    <a:ext uri="{9D8B030D-6E8A-4147-A177-3AD203B41FA5}">
                      <a16:colId xmlns:a16="http://schemas.microsoft.com/office/drawing/2014/main" val="2226009722"/>
                    </a:ext>
                  </a:extLst>
                </a:gridCol>
                <a:gridCol w="7469652">
                  <a:extLst>
                    <a:ext uri="{9D8B030D-6E8A-4147-A177-3AD203B41FA5}">
                      <a16:colId xmlns:a16="http://schemas.microsoft.com/office/drawing/2014/main" val="3517510337"/>
                    </a:ext>
                  </a:extLst>
                </a:gridCol>
              </a:tblGrid>
              <a:tr h="162782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Допустими кандидати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Предприятия и самонаети лица, стартирали собствена стопанска дейност като безработни лица с одобрен бизнес-проект и получили еднократна парична сума вместо парично обезщетение за безработица по реда на чл. 47, ал.1 от ЗНЗ;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Микро-предприятия, създадени от безработни лица и стартирали стопанска дейност по одобрен бизнес-проект съгласно чл. 49 от ЗНЗ.</a:t>
                      </a:r>
                    </a:p>
                  </a:txBody>
                  <a:tcPr marL="91459" marR="91459" marT="45663" marB="4566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714362"/>
                  </a:ext>
                </a:extLst>
              </a:tr>
              <a:tr h="59860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изпълнение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 Предприятия (вкл. микро предприятия и социални предприятия) и самонаети лица, получили подкрепа –  1170.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12705"/>
                  </a:ext>
                </a:extLst>
              </a:tr>
              <a:tr h="76820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Индикатори за резултат</a:t>
                      </a:r>
                    </a:p>
                  </a:txBody>
                  <a:tcPr marL="91459" marR="91459" marT="45663" marB="4566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Wingdings" pitchFamily="2" charset="2"/>
                        <a:defRPr sz="2400" b="1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宋体"/>
                          <a:cs typeface="Arial" pitchFamily="34" charset="0"/>
                        </a:rPr>
                        <a:t>• Предприятия (вкл. микро предприятия, социални предприятия и самонаети лица), осъществяващи дейност 1 година след приключване на подкрепата по операцията – 80%. 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51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3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62533" y="100009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29860" y="500119"/>
            <a:ext cx="8163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ОБУЧЕНИЯ И ЗАЕТОСТ ЗА МЛАДИТЕ ХОРА - </a:t>
            </a:r>
            <a:r>
              <a:rPr lang="ru-RU" altLang="bg-BG" sz="2000" b="1" u="sng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ПРОМЕНИ в операцията, която е в </a:t>
            </a:r>
            <a:r>
              <a:rPr lang="ru-RU" altLang="bg-BG" sz="2000" b="1" u="sng" dirty="0" err="1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изпълнение</a:t>
            </a:r>
            <a:r>
              <a:rPr lang="ru-RU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част 1</a:t>
            </a:r>
            <a:endParaRPr lang="bg-BG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24709"/>
              </p:ext>
            </p:extLst>
          </p:nvPr>
        </p:nvGraphicFramePr>
        <p:xfrm>
          <a:off x="473270" y="1682054"/>
          <a:ext cx="9699505" cy="40843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085048">
                  <a:extLst>
                    <a:ext uri="{9D8B030D-6E8A-4147-A177-3AD203B41FA5}">
                      <a16:colId xmlns:a16="http://schemas.microsoft.com/office/drawing/2014/main" val="2892172276"/>
                    </a:ext>
                  </a:extLst>
                </a:gridCol>
                <a:gridCol w="7614457">
                  <a:extLst>
                    <a:ext uri="{9D8B030D-6E8A-4147-A177-3AD203B41FA5}">
                      <a16:colId xmlns:a16="http://schemas.microsoft.com/office/drawing/2014/main" val="1506401883"/>
                    </a:ext>
                  </a:extLst>
                </a:gridCol>
              </a:tblGrid>
              <a:tr h="370506"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Раздели с промени 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Изменения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648312"/>
                  </a:ext>
                </a:extLst>
              </a:tr>
              <a:tr h="3381246">
                <a:tc>
                  <a:txBody>
                    <a:bodyPr/>
                    <a:lstStyle/>
                    <a:p>
                      <a:pPr algn="just"/>
                      <a:r>
                        <a:rPr lang="bg-BG" sz="1400" b="1" dirty="0" smtClean="0">
                          <a:latin typeface="Georgia" panose="02040502050405020303" pitchFamily="18" charset="0"/>
                        </a:rPr>
                        <a:t>Допустими дейности</a:t>
                      </a:r>
                      <a:endParaRPr lang="bg-BG" sz="1400" b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Добавя се нов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Компонент II: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ru-RU" sz="1400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Информиране и набиране на заявки от работодатели за наемане на безработни лица с трайни увреждания в предприятия или в публични институции.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2. Предоставяне на обучение, вкл. и чрез издаване на ваучери за придобиване или повишаване на професионалната квалификация /но не по-висока от трета квалификационна степен/ на безработни лица с трайни увреждания.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3. Предоставяне на обучение, вкл. и чрез издаване на ваучери за придобиване на ключови компетентности на безработни лица с трайни увреждания.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4. Информация и насочване директно към свободни работни места за лица от целевите групи, за които работното място не изисква преминаване през обучение.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5. Осигуряване на наставник за младежите с трайни увреждания за максимален срок до 3 месеца. 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6. Наемане на лица с трайни увреждания на пълно или непълно работно време (най-малко на 4 часа) на длъжности, попадащи в обхвата на единични групи професии от 2 до 9 клас от НКПД 2011 г., за период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до 24 месеца</a:t>
                      </a:r>
                      <a:r>
                        <a:rPr lang="ru-RU" sz="1400" b="1" dirty="0" smtClean="0"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algn="just"/>
                      <a:endParaRPr lang="bg-BG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311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9224" y="1208005"/>
            <a:ext cx="8244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latin typeface="Georgia" panose="02040502050405020303" pitchFamily="18" charset="0"/>
              </a:rPr>
              <a:t>Добавяне на нов компонент в операцията – Компонент </a:t>
            </a:r>
            <a:r>
              <a:rPr lang="en-US" dirty="0" smtClean="0">
                <a:latin typeface="Georgia" panose="02040502050405020303" pitchFamily="18" charset="0"/>
              </a:rPr>
              <a:t>II</a:t>
            </a:r>
            <a:endParaRPr lang="bg-BG" dirty="0">
              <a:latin typeface="Georgia" panose="020405020504050203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58" y="5922181"/>
            <a:ext cx="2799565" cy="84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02777" y="258234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66048" y="938589"/>
            <a:ext cx="8163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ОБУЧЕНИЯ И ЗАЕТОСТ ЗА МЛАДИТЕ ХОРА - </a:t>
            </a:r>
            <a:r>
              <a:rPr lang="ru-RU" altLang="bg-BG" sz="2000" b="1" u="sng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ПРОМЕНИ в операцията, която е в </a:t>
            </a:r>
            <a:r>
              <a:rPr lang="ru-RU" altLang="bg-BG" sz="2000" b="1" u="sng" dirty="0" err="1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изпълнени</a:t>
            </a:r>
            <a:r>
              <a:rPr lang="bg-BG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е</a:t>
            </a:r>
            <a:r>
              <a:rPr lang="ru-RU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част 2</a:t>
            </a:r>
            <a:endParaRPr lang="bg-BG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03700"/>
              </p:ext>
            </p:extLst>
          </p:nvPr>
        </p:nvGraphicFramePr>
        <p:xfrm>
          <a:off x="658097" y="1860216"/>
          <a:ext cx="9546218" cy="182408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1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023151">
                  <a:extLst>
                    <a:ext uri="{9D8B030D-6E8A-4147-A177-3AD203B41FA5}">
                      <a16:colId xmlns:a16="http://schemas.microsoft.com/office/drawing/2014/main" val="2892172276"/>
                    </a:ext>
                  </a:extLst>
                </a:gridCol>
                <a:gridCol w="7523067">
                  <a:extLst>
                    <a:ext uri="{9D8B030D-6E8A-4147-A177-3AD203B41FA5}">
                      <a16:colId xmlns:a16="http://schemas.microsoft.com/office/drawing/2014/main" val="1506401883"/>
                    </a:ext>
                  </a:extLst>
                </a:gridCol>
              </a:tblGrid>
              <a:tr h="608027"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Раздели с промени 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Изменения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648312"/>
                  </a:ext>
                </a:extLst>
              </a:tr>
              <a:tr h="1216053">
                <a:tc>
                  <a:txBody>
                    <a:bodyPr/>
                    <a:lstStyle/>
                    <a:p>
                      <a:pPr algn="just"/>
                      <a:r>
                        <a:rPr lang="bg-BG" sz="1400" b="1" dirty="0" smtClean="0">
                          <a:latin typeface="Georgia" panose="02040502050405020303" pitchFamily="18" charset="0"/>
                        </a:rPr>
                        <a:t>Допустими целеви групи </a:t>
                      </a:r>
                      <a:endParaRPr lang="bg-BG" sz="1400" b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Компонент II</a:t>
                      </a:r>
                    </a:p>
                    <a:p>
                      <a:pPr algn="just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Неактивни и безработни младежи с трайни увреждания на възраст до 29 г</a:t>
                      </a:r>
                      <a:r>
                        <a:rPr lang="ru-RU" sz="1400" b="1" dirty="0" smtClean="0">
                          <a:latin typeface="Georgia" panose="02040502050405020303" pitchFamily="18" charset="0"/>
                        </a:rPr>
                        <a:t>. 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Приоритетно следва да се включват лица с установена степен на намалена работоспособност/вид и степен на увреждане 75 и над 75 на сто.</a:t>
                      </a:r>
                    </a:p>
                    <a:p>
                      <a:pPr algn="just"/>
                      <a:endParaRPr lang="bg-BG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31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5012"/>
              </p:ext>
            </p:extLst>
          </p:nvPr>
        </p:nvGraphicFramePr>
        <p:xfrm>
          <a:off x="665017" y="4471619"/>
          <a:ext cx="9539297" cy="1384058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1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021684">
                  <a:extLst>
                    <a:ext uri="{9D8B030D-6E8A-4147-A177-3AD203B41FA5}">
                      <a16:colId xmlns:a16="http://schemas.microsoft.com/office/drawing/2014/main" val="2740795779"/>
                    </a:ext>
                  </a:extLst>
                </a:gridCol>
                <a:gridCol w="7517613">
                  <a:extLst>
                    <a:ext uri="{9D8B030D-6E8A-4147-A177-3AD203B41FA5}">
                      <a16:colId xmlns:a16="http://schemas.microsoft.com/office/drawing/2014/main" val="4031903547"/>
                    </a:ext>
                  </a:extLst>
                </a:gridCol>
              </a:tblGrid>
              <a:tr h="1384058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Допустими разходи (вкл. опростено отчитане на разходи)</a:t>
                      </a:r>
                      <a:endParaRPr lang="bg-BG" sz="14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Компонент II- Допустими разходи: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Разходите за стипендии на обучаващите се безработни лица са в размер на 10 лева за всеки присъствен учебен ден в населеното място и 15 лв. за всеки присъствен учебен ден извън населеното място (минимум 6 учебни часа)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;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Разходите за възнаграждения за всяко лице с увреждане, включено в заетост при работодател (възнаграждения в размер на МОД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).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116364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58" y="5922181"/>
            <a:ext cx="2799565" cy="84314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149616"/>
              </p:ext>
            </p:extLst>
          </p:nvPr>
        </p:nvGraphicFramePr>
        <p:xfrm>
          <a:off x="665018" y="3759477"/>
          <a:ext cx="9539298" cy="59639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1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003367">
                  <a:extLst>
                    <a:ext uri="{9D8B030D-6E8A-4147-A177-3AD203B41FA5}">
                      <a16:colId xmlns:a16="http://schemas.microsoft.com/office/drawing/2014/main" val="2740795779"/>
                    </a:ext>
                  </a:extLst>
                </a:gridCol>
                <a:gridCol w="7535931">
                  <a:extLst>
                    <a:ext uri="{9D8B030D-6E8A-4147-A177-3AD203B41FA5}">
                      <a16:colId xmlns:a16="http://schemas.microsoft.com/office/drawing/2014/main" val="4031903547"/>
                    </a:ext>
                  </a:extLst>
                </a:gridCol>
              </a:tblGrid>
              <a:tr h="596390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Продължителност</a:t>
                      </a:r>
                      <a:endParaRPr lang="bg-BG" sz="14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bg-BG" sz="1400" b="1" kern="120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До 2023</a:t>
                      </a:r>
                      <a:r>
                        <a:rPr lang="bg-BG" sz="1400" b="1" kern="1200" baseline="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г.</a:t>
                      </a:r>
                      <a:endParaRPr lang="bg-BG" sz="1400" b="1" kern="1200" dirty="0">
                        <a:solidFill>
                          <a:srgbClr val="FF0000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116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8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94046" y="254713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9588" y="876539"/>
            <a:ext cx="8163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ОБУЧЕНИЯ И ЗАЕТОСТ ЗА МЛАДИТЕ ХОРА - </a:t>
            </a:r>
            <a:r>
              <a:rPr lang="ru-RU" altLang="bg-BG" sz="2000" b="1" u="sng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ПРОМЕНИ в операцията, която е в </a:t>
            </a:r>
            <a:r>
              <a:rPr lang="ru-RU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изпълнени</a:t>
            </a:r>
            <a:r>
              <a:rPr lang="en-US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ru-RU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част 3</a:t>
            </a:r>
            <a:endParaRPr lang="bg-BG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054636"/>
              </p:ext>
            </p:extLst>
          </p:nvPr>
        </p:nvGraphicFramePr>
        <p:xfrm>
          <a:off x="658097" y="1863457"/>
          <a:ext cx="9799314" cy="216408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076790">
                  <a:extLst>
                    <a:ext uri="{9D8B030D-6E8A-4147-A177-3AD203B41FA5}">
                      <a16:colId xmlns:a16="http://schemas.microsoft.com/office/drawing/2014/main" val="2892172276"/>
                    </a:ext>
                  </a:extLst>
                </a:gridCol>
                <a:gridCol w="7722524">
                  <a:extLst>
                    <a:ext uri="{9D8B030D-6E8A-4147-A177-3AD203B41FA5}">
                      <a16:colId xmlns:a16="http://schemas.microsoft.com/office/drawing/2014/main" val="1506401883"/>
                    </a:ext>
                  </a:extLst>
                </a:gridCol>
              </a:tblGrid>
              <a:tr h="484360"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Раздели с промени 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Изменения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648312"/>
                  </a:ext>
                </a:extLst>
              </a:tr>
              <a:tr h="968721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Допустими разходи (вкл. опростено отчитане на разходи)</a:t>
                      </a:r>
                      <a:endParaRPr lang="bg-BG" sz="14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Компонент II- Допустими разходи: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Разходите за възнаграждения на наставници, които ще подпомагат назначените младежи с трайни увреждания са за период до 3 месеца. Месечното възнаграждение е в размер на ½ от минималната работна заплата, установена за страната.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Разходи за еднократни стимули, покриващи размера на шест минимални работни заплати установени за страната, предоставящи се на работодатели, запазили заетостта на наето лице с увреждане, 6 месеца след изтичане на субсидирания период.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311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80381"/>
              </p:ext>
            </p:extLst>
          </p:nvPr>
        </p:nvGraphicFramePr>
        <p:xfrm>
          <a:off x="658097" y="4160979"/>
          <a:ext cx="9799314" cy="536551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076790">
                  <a:extLst>
                    <a:ext uri="{9D8B030D-6E8A-4147-A177-3AD203B41FA5}">
                      <a16:colId xmlns:a16="http://schemas.microsoft.com/office/drawing/2014/main" val="2824632920"/>
                    </a:ext>
                  </a:extLst>
                </a:gridCol>
                <a:gridCol w="7722524">
                  <a:extLst>
                    <a:ext uri="{9D8B030D-6E8A-4147-A177-3AD203B41FA5}">
                      <a16:colId xmlns:a16="http://schemas.microsoft.com/office/drawing/2014/main" val="799457159"/>
                    </a:ext>
                  </a:extLst>
                </a:gridCol>
              </a:tblGrid>
              <a:tr h="536551">
                <a:tc>
                  <a:txBody>
                    <a:bodyPr/>
                    <a:lstStyle/>
                    <a:p>
                      <a:pPr algn="just"/>
                      <a:r>
                        <a:rPr lang="bg-BG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Индикатор за изпълнение</a:t>
                      </a:r>
                      <a:r>
                        <a:rPr lang="bg-BG" sz="1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endParaRPr lang="bg-BG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Безработни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лица с трайни увреждания от 15 до 29 г. - </a:t>
                      </a: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200</a:t>
                      </a:r>
                      <a:endParaRPr lang="bg-BG" sz="1400" b="0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21332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99828"/>
              </p:ext>
            </p:extLst>
          </p:nvPr>
        </p:nvGraphicFramePr>
        <p:xfrm>
          <a:off x="658097" y="4830972"/>
          <a:ext cx="9799314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076790">
                  <a:extLst>
                    <a:ext uri="{9D8B030D-6E8A-4147-A177-3AD203B41FA5}">
                      <a16:colId xmlns:a16="http://schemas.microsoft.com/office/drawing/2014/main" val="2230235436"/>
                    </a:ext>
                  </a:extLst>
                </a:gridCol>
                <a:gridCol w="7722524">
                  <a:extLst>
                    <a:ext uri="{9D8B030D-6E8A-4147-A177-3AD203B41FA5}">
                      <a16:colId xmlns:a16="http://schemas.microsoft.com/office/drawing/2014/main" val="3889012490"/>
                    </a:ext>
                  </a:extLst>
                </a:gridCol>
              </a:tblGrid>
              <a:tr h="672110">
                <a:tc>
                  <a:txBody>
                    <a:bodyPr/>
                    <a:lstStyle/>
                    <a:p>
                      <a:pPr algn="just"/>
                      <a:r>
                        <a:rPr lang="bg-BG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Индикатор за резултат</a:t>
                      </a:r>
                      <a:endParaRPr lang="bg-BG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Безработни лица с трайни увреждания от 15 до 29 г., които при напускане на операцията са ангажирани с образование/ обучение, или които получават квалификация или имат работа, включително като самостоятелно заети лица </a:t>
                      </a: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–   150</a:t>
                      </a:r>
                      <a:endParaRPr lang="bg-BG" sz="1400" b="0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223013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4" y="5877911"/>
            <a:ext cx="2848203" cy="84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20676" y="181578"/>
            <a:ext cx="552657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ПРИОРИТЕТНА ОС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88771" y="650156"/>
            <a:ext cx="8163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000" b="1" u="sng" dirty="0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ОБУЧЕНИЯ И ЗАЕТОСТ - </a:t>
            </a:r>
            <a:r>
              <a:rPr lang="ru-RU" altLang="bg-BG" sz="2000" b="1" u="sng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ПРОМЕНИ в операцията, която е в </a:t>
            </a:r>
            <a:r>
              <a:rPr lang="ru-RU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изпълнени</a:t>
            </a:r>
            <a:r>
              <a:rPr lang="en-US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ru-RU" altLang="bg-BG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част 1</a:t>
            </a:r>
            <a:endParaRPr lang="bg-BG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635997"/>
              </p:ext>
            </p:extLst>
          </p:nvPr>
        </p:nvGraphicFramePr>
        <p:xfrm>
          <a:off x="933854" y="1427723"/>
          <a:ext cx="9299820" cy="1322377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1332691">
                  <a:extLst>
                    <a:ext uri="{9D8B030D-6E8A-4147-A177-3AD203B41FA5}">
                      <a16:colId xmlns:a16="http://schemas.microsoft.com/office/drawing/2014/main" val="2892172276"/>
                    </a:ext>
                  </a:extLst>
                </a:gridCol>
                <a:gridCol w="7967129">
                  <a:extLst>
                    <a:ext uri="{9D8B030D-6E8A-4147-A177-3AD203B41FA5}">
                      <a16:colId xmlns:a16="http://schemas.microsoft.com/office/drawing/2014/main" val="1506401883"/>
                    </a:ext>
                  </a:extLst>
                </a:gridCol>
              </a:tblGrid>
              <a:tr h="444334"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Раздели с промени 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600" b="1" u="non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Изменения</a:t>
                      </a:r>
                      <a:endParaRPr lang="bg-BG" sz="1600" b="1" u="none" kern="1200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648312"/>
                  </a:ext>
                </a:extLst>
              </a:tr>
              <a:tr h="743257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Бюджет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до (в лева)</a:t>
                      </a:r>
                      <a:endParaRPr lang="bg-BG" sz="14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Общ бюджет: 91 000 000 лв.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Компонент I - 81 000 000 лв.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Компонент II - 10 000 000 лв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311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221541"/>
              </p:ext>
            </p:extLst>
          </p:nvPr>
        </p:nvGraphicFramePr>
        <p:xfrm>
          <a:off x="933854" y="2856491"/>
          <a:ext cx="9282101" cy="307848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accent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1312041">
                  <a:extLst>
                    <a:ext uri="{9D8B030D-6E8A-4147-A177-3AD203B41FA5}">
                      <a16:colId xmlns:a16="http://schemas.microsoft.com/office/drawing/2014/main" val="2824632920"/>
                    </a:ext>
                  </a:extLst>
                </a:gridCol>
                <a:gridCol w="7970060">
                  <a:extLst>
                    <a:ext uri="{9D8B030D-6E8A-4147-A177-3AD203B41FA5}">
                      <a16:colId xmlns:a16="http://schemas.microsoft.com/office/drawing/2014/main" val="799457159"/>
                    </a:ext>
                  </a:extLst>
                </a:gridCol>
              </a:tblGrid>
              <a:tr h="2751132">
                <a:tc>
                  <a:txBody>
                    <a:bodyPr/>
                    <a:lstStyle/>
                    <a:p>
                      <a:pPr algn="just"/>
                      <a:r>
                        <a:rPr lang="bg-BG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Допустими дейности</a:t>
                      </a:r>
                      <a:endParaRPr lang="bg-BG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Компонент II</a:t>
                      </a:r>
                    </a:p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1.Информиране и набиране на заявки от работодатели за наемане на безработни лица с трайни увреждания в предприятия или в публични институции.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Предоставяне на обучение, вкл. и чрез издаване на ваучери за придобиване или повишаване на професионалната квалификация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/но не по-висока от трета квалификационна степен/ на безработни лица с трайни увреждания.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Предоставяне на обучение, вкл. и чрез издаване на ваучери за придобиване на ключови компетентности на безработни лица с трайни увреждания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4.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Информация и насочване директно към свободни работни места за лица от целевите групи, за които работното място не изисква преминаване през обучение.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5.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Осигуряване на наставник за лицата с трайни увреждания за максимален срок до 3 месеца. 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6.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Наемане на лица с трайни увреждания на пълно или непълно работно време (най-малко на 4 часа) на длъжности, попадащи в обхвата на единични групи професии от 2 до 9 клас от НКПД 2011 г., за период </a:t>
                      </a:r>
                      <a:r>
                        <a:rPr lang="ru-RU" sz="1400" b="1" u="none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до 24 месеца.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213329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06" y="6012747"/>
            <a:ext cx="2614740" cy="78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9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877</TotalTime>
  <Words>2306</Words>
  <Application>Microsoft Office PowerPoint</Application>
  <PresentationFormat>Widescreen</PresentationFormat>
  <Paragraphs>235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宋体</vt:lpstr>
      <vt:lpstr>Arial</vt:lpstr>
      <vt:lpstr>Calibri</vt:lpstr>
      <vt:lpstr>Georgia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Desislava Georgieva-Ushkolova</dc:creator>
  <cp:lastModifiedBy>Svetla Ivanova</cp:lastModifiedBy>
  <cp:revision>64</cp:revision>
  <dcterms:created xsi:type="dcterms:W3CDTF">2018-04-19T06:20:46Z</dcterms:created>
  <dcterms:modified xsi:type="dcterms:W3CDTF">2018-06-19T09:49:35Z</dcterms:modified>
</cp:coreProperties>
</file>