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4"/>
  </p:notesMasterIdLst>
  <p:handoutMasterIdLst>
    <p:handoutMasterId r:id="rId45"/>
  </p:handoutMasterIdLst>
  <p:sldIdLst>
    <p:sldId id="283" r:id="rId2"/>
    <p:sldId id="287" r:id="rId3"/>
    <p:sldId id="289" r:id="rId4"/>
    <p:sldId id="292" r:id="rId5"/>
    <p:sldId id="295" r:id="rId6"/>
    <p:sldId id="344" r:id="rId7"/>
    <p:sldId id="345" r:id="rId8"/>
    <p:sldId id="376" r:id="rId9"/>
    <p:sldId id="300" r:id="rId10"/>
    <p:sldId id="392" r:id="rId11"/>
    <p:sldId id="361" r:id="rId12"/>
    <p:sldId id="347" r:id="rId13"/>
    <p:sldId id="348" r:id="rId14"/>
    <p:sldId id="349" r:id="rId15"/>
    <p:sldId id="362" r:id="rId16"/>
    <p:sldId id="363" r:id="rId17"/>
    <p:sldId id="377" r:id="rId18"/>
    <p:sldId id="379" r:id="rId19"/>
    <p:sldId id="380" r:id="rId20"/>
    <p:sldId id="381" r:id="rId21"/>
    <p:sldId id="382" r:id="rId22"/>
    <p:sldId id="393" r:id="rId23"/>
    <p:sldId id="365" r:id="rId24"/>
    <p:sldId id="366" r:id="rId25"/>
    <p:sldId id="367" r:id="rId26"/>
    <p:sldId id="368" r:id="rId27"/>
    <p:sldId id="369" r:id="rId28"/>
    <p:sldId id="386" r:id="rId29"/>
    <p:sldId id="388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338" r:id="rId38"/>
    <p:sldId id="371" r:id="rId39"/>
    <p:sldId id="390" r:id="rId40"/>
    <p:sldId id="391" r:id="rId41"/>
    <p:sldId id="372" r:id="rId42"/>
    <p:sldId id="342" r:id="rId43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 Ann Lommers-Johnson" initials="" lastIdx="10" clrIdx="0"/>
  <p:cmAuthor id="1" name="v-debuye" initials="" lastIdx="16" clrIdx="1"/>
  <p:cmAuthor id="2" name="a-ellenc" initials="" lastIdx="9" clrIdx="2"/>
  <p:cmAuthor id="3" name="a-bumont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28C"/>
    <a:srgbClr val="488AC0"/>
    <a:srgbClr val="FFCC00"/>
    <a:srgbClr val="356E8D"/>
    <a:srgbClr val="3C7D9E"/>
    <a:srgbClr val="80B4CE"/>
    <a:srgbClr val="B1D1E1"/>
    <a:srgbClr val="5F5F5F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3803" autoAdjust="0"/>
  </p:normalViewPr>
  <p:slideViewPr>
    <p:cSldViewPr snapToGrid="0">
      <p:cViewPr>
        <p:scale>
          <a:sx n="100" d="100"/>
          <a:sy n="100" d="100"/>
        </p:scale>
        <p:origin x="-77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Copy%20of%20@Key%20Indicators%20Reg%20(Adi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@Zaplata%20Oblasti.xls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03_Implementation\SWR\Finansi%20SW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03_Implementation\SWR\Finansi%20SW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Copy%20of%20@Key%20Indicators%20Reg%20(Adi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Copy%20of%20@Key%20Indicators%20Reg%20(Adi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Copy%20of%20@Key%20Indicators%20Reg%20(Adi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Copy%20of%20@Key%20Indicators%20Reg%20(Adi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Europa%202020%20Reg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@GDP_1.1.4%20Reg%20Levove.xls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@K%20zaetost%2015-64%20Oblasti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working%20office%20documents\Active%20Proposals\@2017_009_MRRB%20RP\Library\New%20folder\Data\@K%20bezrabotica%2015-64%20Oblasti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swr!$C$1</c:f>
              <c:strCache>
                <c:ptCount val="1"/>
                <c:pt idx="0">
                  <c:v>ЮЗР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swr!$C$2:$C$7</c:f>
              <c:numCache>
                <c:formatCode>General</c:formatCode>
                <c:ptCount val="6"/>
                <c:pt idx="0">
                  <c:v>16087</c:v>
                </c:pt>
                <c:pt idx="1">
                  <c:v>18333</c:v>
                </c:pt>
                <c:pt idx="2">
                  <c:v>18309</c:v>
                </c:pt>
                <c:pt idx="3">
                  <c:v>18258</c:v>
                </c:pt>
                <c:pt idx="4">
                  <c:v>18566</c:v>
                </c:pt>
                <c:pt idx="5">
                  <c:v>19984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31744"/>
        <c:axId val="38033280"/>
      </c:barChart>
      <c:lineChart>
        <c:grouping val="standard"/>
        <c:varyColors val="0"/>
        <c:ser>
          <c:idx val="0"/>
          <c:order val="0"/>
          <c:tx>
            <c:strRef>
              <c:f>swr!$B$1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5950600330723719E-3"/>
                  <c:y val="2.0532561287472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785180099217115E-2"/>
                  <c:y val="1.2832850804670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267467107631625E-3"/>
                  <c:y val="1.7965991126538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6584333884539531E-3"/>
                  <c:y val="2.0532561287472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2.5665701609340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443613487671067E-2"/>
                  <c:y val="-2.0532561287472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swr!$B$2:$B$7</c:f>
              <c:numCache>
                <c:formatCode>General</c:formatCode>
                <c:ptCount val="6"/>
                <c:pt idx="0">
                  <c:v>9924</c:v>
                </c:pt>
                <c:pt idx="1">
                  <c:v>10990</c:v>
                </c:pt>
                <c:pt idx="2">
                  <c:v>11229</c:v>
                </c:pt>
                <c:pt idx="3">
                  <c:v>11310</c:v>
                </c:pt>
                <c:pt idx="4">
                  <c:v>11577</c:v>
                </c:pt>
                <c:pt idx="5">
                  <c:v>12339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swr!$D$1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8380240132289487E-2"/>
                  <c:y val="3.593198225307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swr!$D$2:$D$7</c:f>
              <c:numCache>
                <c:formatCode>General</c:formatCode>
                <c:ptCount val="6"/>
                <c:pt idx="0">
                  <c:v>18000</c:v>
                </c:pt>
                <c:pt idx="1">
                  <c:v>18000</c:v>
                </c:pt>
                <c:pt idx="2">
                  <c:v>18000</c:v>
                </c:pt>
                <c:pt idx="3">
                  <c:v>18000</c:v>
                </c:pt>
                <c:pt idx="4">
                  <c:v>18000</c:v>
                </c:pt>
                <c:pt idx="5">
                  <c:v>18000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31744"/>
        <c:axId val="38033280"/>
      </c:lineChart>
      <c:catAx>
        <c:axId val="3803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033280"/>
        <c:crosses val="autoZero"/>
        <c:auto val="1"/>
        <c:lblAlgn val="ctr"/>
        <c:lblOffset val="100"/>
        <c:noMultiLvlLbl val="0"/>
      </c:catAx>
      <c:valAx>
        <c:axId val="3803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031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'SWR-DATA'!$A$3</c:f>
              <c:strCache>
                <c:ptCount val="1"/>
                <c:pt idx="0">
                  <c:v>Югозападен</c:v>
                </c:pt>
              </c:strCache>
            </c:strRef>
          </c:tx>
          <c:invertIfNegative val="0"/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'SWR-DATA'!$B$3:$I$3</c:f>
              <c:numCache>
                <c:formatCode>0</c:formatCode>
                <c:ptCount val="8"/>
                <c:pt idx="0">
                  <c:v>8108</c:v>
                </c:pt>
                <c:pt idx="1">
                  <c:v>8977</c:v>
                </c:pt>
                <c:pt idx="2">
                  <c:v>9572</c:v>
                </c:pt>
                <c:pt idx="3">
                  <c:v>10192</c:v>
                </c:pt>
                <c:pt idx="4">
                  <c:v>10896</c:v>
                </c:pt>
                <c:pt idx="5">
                  <c:v>11583</c:v>
                </c:pt>
                <c:pt idx="6">
                  <c:v>12214</c:v>
                </c:pt>
                <c:pt idx="7">
                  <c:v>13101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77088"/>
        <c:axId val="77978624"/>
      </c:barChart>
      <c:lineChart>
        <c:grouping val="standard"/>
        <c:varyColors val="0"/>
        <c:ser>
          <c:idx val="0"/>
          <c:order val="0"/>
          <c:tx>
            <c:strRef>
              <c:f>'SWR-DATA'!$A$2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'SWR-DATA'!$B$2:$I$2</c:f>
              <c:numCache>
                <c:formatCode>0</c:formatCode>
                <c:ptCount val="8"/>
                <c:pt idx="0">
                  <c:v>6538</c:v>
                </c:pt>
                <c:pt idx="1">
                  <c:v>7309</c:v>
                </c:pt>
                <c:pt idx="2">
                  <c:v>7777</c:v>
                </c:pt>
                <c:pt idx="3">
                  <c:v>8230</c:v>
                </c:pt>
                <c:pt idx="4">
                  <c:v>8773</c:v>
                </c:pt>
                <c:pt idx="5">
                  <c:v>9301</c:v>
                </c:pt>
                <c:pt idx="6">
                  <c:v>9860</c:v>
                </c:pt>
                <c:pt idx="7">
                  <c:v>10535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'SWR-DATA'!$A$4</c:f>
              <c:strCache>
                <c:ptCount val="1"/>
                <c:pt idx="0">
                  <c:v>Благоевград</c:v>
                </c:pt>
              </c:strCache>
            </c:strRef>
          </c:tx>
          <c:marker>
            <c:symbol val="none"/>
          </c:marker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'SWR-DATA'!$B$4:$I$4</c:f>
              <c:numCache>
                <c:formatCode>0</c:formatCode>
                <c:ptCount val="8"/>
                <c:pt idx="0">
                  <c:v>4819</c:v>
                </c:pt>
                <c:pt idx="1">
                  <c:v>5423</c:v>
                </c:pt>
                <c:pt idx="2">
                  <c:v>5683</c:v>
                </c:pt>
                <c:pt idx="3">
                  <c:v>5990</c:v>
                </c:pt>
                <c:pt idx="4">
                  <c:v>6271</c:v>
                </c:pt>
                <c:pt idx="5">
                  <c:v>6566</c:v>
                </c:pt>
                <c:pt idx="6">
                  <c:v>6818</c:v>
                </c:pt>
                <c:pt idx="7">
                  <c:v>7181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'SWR-DATA'!$A$5</c:f>
              <c:strCache>
                <c:ptCount val="1"/>
                <c:pt idx="0">
                  <c:v>Кюстендил</c:v>
                </c:pt>
              </c:strCache>
            </c:strRef>
          </c:tx>
          <c:marker>
            <c:symbol val="none"/>
          </c:marker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'SWR-DATA'!$B$5:$I$5</c:f>
              <c:numCache>
                <c:formatCode>0</c:formatCode>
                <c:ptCount val="8"/>
                <c:pt idx="0">
                  <c:v>4924</c:v>
                </c:pt>
                <c:pt idx="1">
                  <c:v>5454</c:v>
                </c:pt>
                <c:pt idx="2">
                  <c:v>5891</c:v>
                </c:pt>
                <c:pt idx="3">
                  <c:v>6219</c:v>
                </c:pt>
                <c:pt idx="4">
                  <c:v>6444</c:v>
                </c:pt>
                <c:pt idx="5">
                  <c:v>6880</c:v>
                </c:pt>
                <c:pt idx="6">
                  <c:v>7091</c:v>
                </c:pt>
                <c:pt idx="7">
                  <c:v>7486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'SWR-DATA'!$A$6</c:f>
              <c:strCache>
                <c:ptCount val="1"/>
                <c:pt idx="0">
                  <c:v>Перник</c:v>
                </c:pt>
              </c:strCache>
            </c:strRef>
          </c:tx>
          <c:marker>
            <c:symbol val="none"/>
          </c:marker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'SWR-DATA'!$B$6:$I$6</c:f>
              <c:numCache>
                <c:formatCode>0</c:formatCode>
                <c:ptCount val="8"/>
                <c:pt idx="0">
                  <c:v>5511</c:v>
                </c:pt>
                <c:pt idx="1">
                  <c:v>5710</c:v>
                </c:pt>
                <c:pt idx="2">
                  <c:v>5890</c:v>
                </c:pt>
                <c:pt idx="3">
                  <c:v>6080</c:v>
                </c:pt>
                <c:pt idx="4">
                  <c:v>6392</c:v>
                </c:pt>
                <c:pt idx="5">
                  <c:v>6719</c:v>
                </c:pt>
                <c:pt idx="6">
                  <c:v>7063</c:v>
                </c:pt>
                <c:pt idx="7">
                  <c:v>7514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'SWR-DATA'!$A$7</c:f>
              <c:strCache>
                <c:ptCount val="1"/>
                <c:pt idx="0">
                  <c:v>София</c:v>
                </c:pt>
              </c:strCache>
            </c:strRef>
          </c:tx>
          <c:marker>
            <c:symbol val="none"/>
          </c:marker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'SWR-DATA'!$B$7:$I$7</c:f>
              <c:numCache>
                <c:formatCode>0</c:formatCode>
                <c:ptCount val="8"/>
                <c:pt idx="0">
                  <c:v>6302</c:v>
                </c:pt>
                <c:pt idx="1">
                  <c:v>7026</c:v>
                </c:pt>
                <c:pt idx="2">
                  <c:v>7749</c:v>
                </c:pt>
                <c:pt idx="3">
                  <c:v>8360</c:v>
                </c:pt>
                <c:pt idx="4">
                  <c:v>8926</c:v>
                </c:pt>
                <c:pt idx="5">
                  <c:v>9252</c:v>
                </c:pt>
                <c:pt idx="6">
                  <c:v>9766</c:v>
                </c:pt>
                <c:pt idx="7">
                  <c:v>10507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'SWR-DATA'!$A$8</c:f>
              <c:strCache>
                <c:ptCount val="1"/>
                <c:pt idx="0">
                  <c:v>София (столица)</c:v>
                </c:pt>
              </c:strCache>
            </c:strRef>
          </c:tx>
          <c:marker>
            <c:symbol val="none"/>
          </c:marker>
          <c:cat>
            <c:strRef>
              <c:f>'SWR-DATA'!$B$1:$I$1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'SWR-DATA'!$B$8:$I$8</c:f>
              <c:numCache>
                <c:formatCode>0</c:formatCode>
                <c:ptCount val="8"/>
                <c:pt idx="0">
                  <c:v>9054</c:v>
                </c:pt>
                <c:pt idx="1">
                  <c:v>9913</c:v>
                </c:pt>
                <c:pt idx="2">
                  <c:v>10547</c:v>
                </c:pt>
                <c:pt idx="3">
                  <c:v>11249</c:v>
                </c:pt>
                <c:pt idx="4">
                  <c:v>12059</c:v>
                </c:pt>
                <c:pt idx="5">
                  <c:v>12851</c:v>
                </c:pt>
                <c:pt idx="6">
                  <c:v>13542</c:v>
                </c:pt>
                <c:pt idx="7">
                  <c:v>14531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977088"/>
        <c:axId val="77978624"/>
      </c:lineChart>
      <c:catAx>
        <c:axId val="7797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78624"/>
        <c:crosses val="autoZero"/>
        <c:auto val="1"/>
        <c:lblAlgn val="ctr"/>
        <c:lblOffset val="100"/>
        <c:noMultiLvlLbl val="0"/>
      </c:catAx>
      <c:valAx>
        <c:axId val="779786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797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prstDash val="dash"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Sheet2!$C$50</c:f>
              <c:strCache>
                <c:ptCount val="1"/>
                <c:pt idx="0">
                  <c:v>договорени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Sheet2!$B$51:$B$56</c:f>
              <c:strCache>
                <c:ptCount val="6"/>
                <c:pt idx="0">
                  <c:v>ЮЗР</c:v>
                </c:pt>
                <c:pt idx="1">
                  <c:v>Благоевград</c:v>
                </c:pt>
                <c:pt idx="2">
                  <c:v>Кюстендил</c:v>
                </c:pt>
                <c:pt idx="3">
                  <c:v>Перник</c:v>
                </c:pt>
                <c:pt idx="4">
                  <c:v>Софийска</c:v>
                </c:pt>
                <c:pt idx="5">
                  <c:v>София</c:v>
                </c:pt>
              </c:strCache>
            </c:strRef>
          </c:cat>
          <c:val>
            <c:numRef>
              <c:f>Sheet2!$C$51:$C$56</c:f>
              <c:numCache>
                <c:formatCode>General</c:formatCode>
                <c:ptCount val="6"/>
                <c:pt idx="0" formatCode="_(* #,##0.00_);_(* \(#,##0.00\);_(* &quot;-&quot;??_);_(@_)">
                  <c:v>2711.4</c:v>
                </c:pt>
                <c:pt idx="1">
                  <c:v>927.9</c:v>
                </c:pt>
                <c:pt idx="2">
                  <c:v>79.7</c:v>
                </c:pt>
                <c:pt idx="3">
                  <c:v>48.4</c:v>
                </c:pt>
                <c:pt idx="4">
                  <c:v>143.80000000000001</c:v>
                </c:pt>
                <c:pt idx="5">
                  <c:v>1511.6</c:v>
                </c:pt>
              </c:numCache>
            </c:numRef>
          </c:val>
        </c:ser>
        <c:ser>
          <c:idx val="1"/>
          <c:order val="1"/>
          <c:tx>
            <c:strRef>
              <c:f>Sheet2!$D$50</c:f>
              <c:strCache>
                <c:ptCount val="1"/>
                <c:pt idx="0">
                  <c:v>изплатени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Sheet2!$B$51:$B$56</c:f>
              <c:strCache>
                <c:ptCount val="6"/>
                <c:pt idx="0">
                  <c:v>ЮЗР</c:v>
                </c:pt>
                <c:pt idx="1">
                  <c:v>Благоевград</c:v>
                </c:pt>
                <c:pt idx="2">
                  <c:v>Кюстендил</c:v>
                </c:pt>
                <c:pt idx="3">
                  <c:v>Перник</c:v>
                </c:pt>
                <c:pt idx="4">
                  <c:v>Софийска</c:v>
                </c:pt>
                <c:pt idx="5">
                  <c:v>София</c:v>
                </c:pt>
              </c:strCache>
            </c:strRef>
          </c:cat>
          <c:val>
            <c:numRef>
              <c:f>Sheet2!$D$51:$D$56</c:f>
              <c:numCache>
                <c:formatCode>General</c:formatCode>
                <c:ptCount val="6"/>
                <c:pt idx="0" formatCode="_(* #,##0.00_);_(* \(#,##0.00\);_(* &quot;-&quot;??_);_(@_)">
                  <c:v>685.3</c:v>
                </c:pt>
                <c:pt idx="1">
                  <c:v>136.80000000000001</c:v>
                </c:pt>
                <c:pt idx="2">
                  <c:v>12.5</c:v>
                </c:pt>
                <c:pt idx="3">
                  <c:v>7.8</c:v>
                </c:pt>
                <c:pt idx="4">
                  <c:v>17.7</c:v>
                </c:pt>
                <c:pt idx="5">
                  <c:v>510.4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45600"/>
        <c:axId val="80747136"/>
      </c:barChart>
      <c:lineChart>
        <c:grouping val="standard"/>
        <c:varyColors val="0"/>
        <c:ser>
          <c:idx val="2"/>
          <c:order val="2"/>
          <c:tx>
            <c:strRef>
              <c:f>Sheet2!$E$50</c:f>
              <c:strCache>
                <c:ptCount val="1"/>
                <c:pt idx="0">
                  <c:v>индикативен бюджет</c:v>
                </c:pt>
              </c:strCache>
            </c:strRef>
          </c:tx>
          <c:spPr>
            <a:ln>
              <a:solidFill>
                <a:srgbClr val="92D050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Sheet2!$B$51:$B$56</c:f>
              <c:strCache>
                <c:ptCount val="6"/>
                <c:pt idx="0">
                  <c:v>ЮЗР</c:v>
                </c:pt>
                <c:pt idx="1">
                  <c:v>Благоевград</c:v>
                </c:pt>
                <c:pt idx="2">
                  <c:v>Кюстендил</c:v>
                </c:pt>
                <c:pt idx="3">
                  <c:v>Перник</c:v>
                </c:pt>
                <c:pt idx="4">
                  <c:v>Софийска</c:v>
                </c:pt>
                <c:pt idx="5">
                  <c:v>София</c:v>
                </c:pt>
              </c:strCache>
            </c:strRef>
          </c:cat>
          <c:val>
            <c:numRef>
              <c:f>Sheet2!$E$51:$E$56</c:f>
              <c:numCache>
                <c:formatCode>General</c:formatCode>
                <c:ptCount val="6"/>
                <c:pt idx="0">
                  <c:v>4399.33</c:v>
                </c:pt>
                <c:pt idx="1">
                  <c:v>4399.33</c:v>
                </c:pt>
                <c:pt idx="2">
                  <c:v>4399.33</c:v>
                </c:pt>
                <c:pt idx="3">
                  <c:v>4399.33</c:v>
                </c:pt>
                <c:pt idx="4">
                  <c:v>4399.33</c:v>
                </c:pt>
                <c:pt idx="5">
                  <c:v>4399.33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5600"/>
        <c:axId val="80747136"/>
      </c:lineChart>
      <c:catAx>
        <c:axId val="80745600"/>
        <c:scaling>
          <c:orientation val="minMax"/>
        </c:scaling>
        <c:delete val="0"/>
        <c:axPos val="b"/>
        <c:majorTickMark val="out"/>
        <c:minorTickMark val="none"/>
        <c:tickLblPos val="nextTo"/>
        <c:crossAx val="80747136"/>
        <c:crosses val="autoZero"/>
        <c:auto val="1"/>
        <c:lblAlgn val="ctr"/>
        <c:lblOffset val="100"/>
        <c:noMultiLvlLbl val="0"/>
      </c:catAx>
      <c:valAx>
        <c:axId val="8074713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80745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договорени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Sheet1!$B$16:$B$25</c:f>
              <c:strCache>
                <c:ptCount val="10"/>
                <c:pt idx="0">
                  <c:v>ОПТТИ</c:v>
                </c:pt>
                <c:pt idx="1">
                  <c:v>ОПОС</c:v>
                </c:pt>
                <c:pt idx="2">
                  <c:v>ОПРР</c:v>
                </c:pt>
                <c:pt idx="3">
                  <c:v>ОПИК</c:v>
                </c:pt>
                <c:pt idx="4">
                  <c:v>ОПНОИР</c:v>
                </c:pt>
                <c:pt idx="5">
                  <c:v>ОПРЧР</c:v>
                </c:pt>
                <c:pt idx="6">
                  <c:v>ОПДУ</c:v>
                </c:pt>
                <c:pt idx="7">
                  <c:v>ОПХ</c:v>
                </c:pt>
                <c:pt idx="8">
                  <c:v>ОПМДР</c:v>
                </c:pt>
                <c:pt idx="9">
                  <c:v>ПРСР</c:v>
                </c:pt>
              </c:strCache>
            </c:strRef>
          </c:cat>
          <c:val>
            <c:numRef>
              <c:f>Sheet1!$C$16:$C$25</c:f>
              <c:numCache>
                <c:formatCode>General</c:formatCode>
                <c:ptCount val="10"/>
                <c:pt idx="0">
                  <c:v>1668</c:v>
                </c:pt>
                <c:pt idx="1">
                  <c:v>104.8</c:v>
                </c:pt>
                <c:pt idx="2">
                  <c:v>229.3</c:v>
                </c:pt>
                <c:pt idx="3">
                  <c:v>244.7</c:v>
                </c:pt>
                <c:pt idx="4">
                  <c:v>15.9</c:v>
                </c:pt>
                <c:pt idx="5">
                  <c:v>182.1</c:v>
                </c:pt>
                <c:pt idx="6">
                  <c:v>30.6</c:v>
                </c:pt>
                <c:pt idx="7">
                  <c:v>9.1</c:v>
                </c:pt>
                <c:pt idx="8">
                  <c:v>2.5</c:v>
                </c:pt>
                <c:pt idx="9">
                  <c:v>270.39999999999998</c:v>
                </c:pt>
              </c:numCache>
            </c:numRef>
          </c:val>
        </c:ser>
        <c:ser>
          <c:idx val="1"/>
          <c:order val="1"/>
          <c:tx>
            <c:strRef>
              <c:f>Sheet1!$D$15</c:f>
              <c:strCache>
                <c:ptCount val="1"/>
                <c:pt idx="0">
                  <c:v>изплатени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6.41797112772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1522633744856E-3"/>
                  <c:y val="9.6269566915813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9.6269566915813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1522633744856E-3"/>
                  <c:y val="9.6269566915813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032921810699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45679012345755E-2"/>
                  <c:y val="1.6044927819302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3045267489712E-3"/>
                  <c:y val="1.9253913383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Sheet1!$B$16:$B$25</c:f>
              <c:strCache>
                <c:ptCount val="10"/>
                <c:pt idx="0">
                  <c:v>ОПТТИ</c:v>
                </c:pt>
                <c:pt idx="1">
                  <c:v>ОПОС</c:v>
                </c:pt>
                <c:pt idx="2">
                  <c:v>ОПРР</c:v>
                </c:pt>
                <c:pt idx="3">
                  <c:v>ОПИК</c:v>
                </c:pt>
                <c:pt idx="4">
                  <c:v>ОПНОИР</c:v>
                </c:pt>
                <c:pt idx="5">
                  <c:v>ОПРЧР</c:v>
                </c:pt>
                <c:pt idx="6">
                  <c:v>ОПДУ</c:v>
                </c:pt>
                <c:pt idx="7">
                  <c:v>ОПХ</c:v>
                </c:pt>
                <c:pt idx="8">
                  <c:v>ОПМДР</c:v>
                </c:pt>
                <c:pt idx="9">
                  <c:v>ПРСР</c:v>
                </c:pt>
              </c:strCache>
            </c:strRef>
          </c:cat>
          <c:val>
            <c:numRef>
              <c:f>Sheet1!$D$16:$D$25</c:f>
              <c:numCache>
                <c:formatCode>General</c:formatCode>
                <c:ptCount val="10"/>
                <c:pt idx="0">
                  <c:v>520.29999999999995</c:v>
                </c:pt>
                <c:pt idx="1">
                  <c:v>27.6</c:v>
                </c:pt>
                <c:pt idx="2">
                  <c:v>24.3</c:v>
                </c:pt>
                <c:pt idx="3">
                  <c:v>42.9</c:v>
                </c:pt>
                <c:pt idx="4">
                  <c:v>6.3</c:v>
                </c:pt>
                <c:pt idx="5">
                  <c:v>67.2</c:v>
                </c:pt>
                <c:pt idx="6">
                  <c:v>9.6999999999999993</c:v>
                </c:pt>
                <c:pt idx="7">
                  <c:v>3.1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86176"/>
        <c:axId val="80787712"/>
      </c:barChart>
      <c:catAx>
        <c:axId val="8078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80787712"/>
        <c:crosses val="autoZero"/>
        <c:auto val="1"/>
        <c:lblAlgn val="ctr"/>
        <c:lblOffset val="100"/>
        <c:noMultiLvlLbl val="0"/>
      </c:catAx>
      <c:valAx>
        <c:axId val="8078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86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swr!$C$21</c:f>
              <c:strCache>
                <c:ptCount val="1"/>
                <c:pt idx="0">
                  <c:v>ЮЗР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9.0497737556562187E-3"/>
                  <c:y val="1.0371088997009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swr!$A$22:$A$28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swr!$C$22:$C$28</c:f>
              <c:numCache>
                <c:formatCode>General</c:formatCode>
                <c:ptCount val="7"/>
                <c:pt idx="0">
                  <c:v>74</c:v>
                </c:pt>
                <c:pt idx="1">
                  <c:v>77</c:v>
                </c:pt>
                <c:pt idx="2">
                  <c:v>75</c:v>
                </c:pt>
                <c:pt idx="3">
                  <c:v>75</c:v>
                </c:pt>
                <c:pt idx="4">
                  <c:v>74</c:v>
                </c:pt>
                <c:pt idx="5">
                  <c:v>74</c:v>
                </c:pt>
                <c:pt idx="6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11200"/>
        <c:axId val="42212736"/>
      </c:barChart>
      <c:lineChart>
        <c:grouping val="standard"/>
        <c:varyColors val="0"/>
        <c:ser>
          <c:idx val="0"/>
          <c:order val="0"/>
          <c:tx>
            <c:strRef>
              <c:f>swr!$B$21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0558069381598794E-2"/>
                  <c:y val="2.3334950243271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3334950243271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248868778280547E-3"/>
                  <c:y val="2.5927722492523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0497737556561094E-3"/>
                  <c:y val="2.852049474177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082956259426848E-2"/>
                  <c:y val="2.3334950243271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0497737556561094E-3"/>
                  <c:y val="3.11132669910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swr!$A$22:$A$28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swr!$B$22:$B$28</c:f>
              <c:numCache>
                <c:formatCode>General</c:formatCode>
                <c:ptCount val="7"/>
                <c:pt idx="0">
                  <c:v>44</c:v>
                </c:pt>
                <c:pt idx="1">
                  <c:v>45</c:v>
                </c:pt>
                <c:pt idx="2">
                  <c:v>45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  <c:pt idx="6">
                  <c:v>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swr!$D$21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1.9607843137254902E-2"/>
                  <c:y val="-3.8891583738785748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swr!$A$22:$A$28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swr!$D$22:$D$28</c:f>
              <c:numCache>
                <c:formatCode>General</c:formatCode>
                <c:ptCount val="7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11200"/>
        <c:axId val="42212736"/>
      </c:lineChart>
      <c:catAx>
        <c:axId val="4221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212736"/>
        <c:crosses val="autoZero"/>
        <c:auto val="1"/>
        <c:lblAlgn val="ctr"/>
        <c:lblOffset val="100"/>
        <c:noMultiLvlLbl val="0"/>
      </c:catAx>
      <c:valAx>
        <c:axId val="42212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2112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swr!$C$32</c:f>
              <c:strCache>
                <c:ptCount val="1"/>
                <c:pt idx="0">
                  <c:v>ЮЗР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swr!$A$33:$A$42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swr!$C$33:$C$42</c:f>
              <c:numCache>
                <c:formatCode>General</c:formatCode>
                <c:ptCount val="10"/>
                <c:pt idx="0">
                  <c:v>3.9</c:v>
                </c:pt>
                <c:pt idx="1">
                  <c:v>2.9</c:v>
                </c:pt>
                <c:pt idx="2">
                  <c:v>4.0999999999999996</c:v>
                </c:pt>
                <c:pt idx="3">
                  <c:v>6.9</c:v>
                </c:pt>
                <c:pt idx="4">
                  <c:v>7.5</c:v>
                </c:pt>
                <c:pt idx="5">
                  <c:v>8.1999999999999993</c:v>
                </c:pt>
                <c:pt idx="6">
                  <c:v>9.8000000000000007</c:v>
                </c:pt>
                <c:pt idx="7">
                  <c:v>8.9</c:v>
                </c:pt>
                <c:pt idx="8">
                  <c:v>6.7</c:v>
                </c:pt>
                <c:pt idx="9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323008"/>
        <c:axId val="71328896"/>
      </c:barChart>
      <c:lineChart>
        <c:grouping val="standard"/>
        <c:varyColors val="0"/>
        <c:ser>
          <c:idx val="0"/>
          <c:order val="0"/>
          <c:tx>
            <c:strRef>
              <c:f>swr!$B$32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swr!$A$33:$A$42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swr!$B$33:$B$42</c:f>
              <c:numCache>
                <c:formatCode>General</c:formatCode>
                <c:ptCount val="10"/>
                <c:pt idx="0">
                  <c:v>6.9</c:v>
                </c:pt>
                <c:pt idx="1">
                  <c:v>5.6</c:v>
                </c:pt>
                <c:pt idx="2">
                  <c:v>6.8</c:v>
                </c:pt>
                <c:pt idx="3">
                  <c:v>10.3</c:v>
                </c:pt>
                <c:pt idx="4">
                  <c:v>11.3</c:v>
                </c:pt>
                <c:pt idx="5">
                  <c:v>12.3</c:v>
                </c:pt>
                <c:pt idx="6">
                  <c:v>12.9</c:v>
                </c:pt>
                <c:pt idx="7">
                  <c:v>11.4</c:v>
                </c:pt>
                <c:pt idx="8">
                  <c:v>9.1</c:v>
                </c:pt>
                <c:pt idx="9">
                  <c:v>7.6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swr!$D$32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spPr/>
              <c:txPr>
                <a:bodyPr/>
                <a:lstStyle/>
                <a:p>
                  <a:pPr>
                    <a:defRPr sz="1400" b="1"/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swr!$A$33:$A$42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swr!$D$33:$D$42</c:f>
              <c:numCache>
                <c:formatCode>General</c:formatCode>
                <c:ptCount val="10"/>
                <c:pt idx="0">
                  <c:v>6.5</c:v>
                </c:pt>
                <c:pt idx="1">
                  <c:v>6.5</c:v>
                </c:pt>
                <c:pt idx="2">
                  <c:v>6.5</c:v>
                </c:pt>
                <c:pt idx="3">
                  <c:v>6.5</c:v>
                </c:pt>
                <c:pt idx="4">
                  <c:v>6.5</c:v>
                </c:pt>
                <c:pt idx="5">
                  <c:v>6.5</c:v>
                </c:pt>
                <c:pt idx="6">
                  <c:v>6.5</c:v>
                </c:pt>
                <c:pt idx="7">
                  <c:v>6.5</c:v>
                </c:pt>
                <c:pt idx="8">
                  <c:v>6.5</c:v>
                </c:pt>
                <c:pt idx="9">
                  <c:v>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23008"/>
        <c:axId val="71328896"/>
      </c:lineChart>
      <c:catAx>
        <c:axId val="7132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328896"/>
        <c:crosses val="autoZero"/>
        <c:auto val="1"/>
        <c:lblAlgn val="ctr"/>
        <c:lblOffset val="100"/>
        <c:noMultiLvlLbl val="0"/>
      </c:catAx>
      <c:valAx>
        <c:axId val="7132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323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swr!$C$46</c:f>
              <c:strCache>
                <c:ptCount val="1"/>
                <c:pt idx="0">
                  <c:v>ЮЗР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swr!$A$47:$A$56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swr!$C$47:$C$56</c:f>
              <c:numCache>
                <c:formatCode>General</c:formatCode>
                <c:ptCount val="10"/>
                <c:pt idx="0">
                  <c:v>57.7</c:v>
                </c:pt>
                <c:pt idx="1">
                  <c:v>59.1</c:v>
                </c:pt>
                <c:pt idx="2">
                  <c:v>59</c:v>
                </c:pt>
                <c:pt idx="3">
                  <c:v>58.9</c:v>
                </c:pt>
                <c:pt idx="4">
                  <c:v>57.5</c:v>
                </c:pt>
                <c:pt idx="5">
                  <c:v>57.6</c:v>
                </c:pt>
                <c:pt idx="6">
                  <c:v>58.4</c:v>
                </c:pt>
                <c:pt idx="7">
                  <c:v>58.5</c:v>
                </c:pt>
                <c:pt idx="8">
                  <c:v>58.4</c:v>
                </c:pt>
                <c:pt idx="9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52096"/>
        <c:axId val="71653632"/>
      </c:barChart>
      <c:lineChart>
        <c:grouping val="standard"/>
        <c:varyColors val="0"/>
        <c:ser>
          <c:idx val="0"/>
          <c:order val="0"/>
          <c:tx>
            <c:strRef>
              <c:f>swr!$B$46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swr!$A$47:$A$56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swr!$B$47:$B$56</c:f>
              <c:numCache>
                <c:formatCode>General</c:formatCode>
                <c:ptCount val="10"/>
                <c:pt idx="0">
                  <c:v>52.6</c:v>
                </c:pt>
                <c:pt idx="1">
                  <c:v>53.8</c:v>
                </c:pt>
                <c:pt idx="2">
                  <c:v>53</c:v>
                </c:pt>
                <c:pt idx="3">
                  <c:v>53.4</c:v>
                </c:pt>
                <c:pt idx="4">
                  <c:v>52.5</c:v>
                </c:pt>
                <c:pt idx="5">
                  <c:v>53.1</c:v>
                </c:pt>
                <c:pt idx="6">
                  <c:v>53.9</c:v>
                </c:pt>
                <c:pt idx="7">
                  <c:v>54.1</c:v>
                </c:pt>
                <c:pt idx="8">
                  <c:v>54.1</c:v>
                </c:pt>
                <c:pt idx="9">
                  <c:v>53.3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swr!$D$46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swr!$A$47:$A$56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swr!$D$47:$D$56</c:f>
              <c:numCache>
                <c:formatCode>General</c:formatCode>
                <c:ptCount val="10"/>
                <c:pt idx="0">
                  <c:v>59</c:v>
                </c:pt>
                <c:pt idx="1">
                  <c:v>59</c:v>
                </c:pt>
                <c:pt idx="2">
                  <c:v>59</c:v>
                </c:pt>
                <c:pt idx="3">
                  <c:v>59</c:v>
                </c:pt>
                <c:pt idx="4">
                  <c:v>59</c:v>
                </c:pt>
                <c:pt idx="5">
                  <c:v>59</c:v>
                </c:pt>
                <c:pt idx="6">
                  <c:v>59</c:v>
                </c:pt>
                <c:pt idx="7">
                  <c:v>59</c:v>
                </c:pt>
                <c:pt idx="8">
                  <c:v>59</c:v>
                </c:pt>
                <c:pt idx="9">
                  <c:v>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52096"/>
        <c:axId val="71653632"/>
      </c:lineChart>
      <c:catAx>
        <c:axId val="7165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653632"/>
        <c:crosses val="autoZero"/>
        <c:auto val="1"/>
        <c:lblAlgn val="ctr"/>
        <c:lblOffset val="100"/>
        <c:noMultiLvlLbl val="0"/>
      </c:catAx>
      <c:valAx>
        <c:axId val="7165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652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swr!$C$61</c:f>
              <c:strCache>
                <c:ptCount val="1"/>
                <c:pt idx="0">
                  <c:v>ЮЗР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swr!$A$62:$A$70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swr!$C$62:$C$70</c:f>
              <c:numCache>
                <c:formatCode>General</c:formatCode>
                <c:ptCount val="9"/>
                <c:pt idx="0">
                  <c:v>3924</c:v>
                </c:pt>
                <c:pt idx="1">
                  <c:v>4286</c:v>
                </c:pt>
                <c:pt idx="2">
                  <c:v>4179</c:v>
                </c:pt>
                <c:pt idx="3">
                  <c:v>4580</c:v>
                </c:pt>
                <c:pt idx="4">
                  <c:v>5406</c:v>
                </c:pt>
                <c:pt idx="5">
                  <c:v>6172</c:v>
                </c:pt>
                <c:pt idx="6">
                  <c:v>5918</c:v>
                </c:pt>
                <c:pt idx="7">
                  <c:v>6134</c:v>
                </c:pt>
                <c:pt idx="8">
                  <c:v>6381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60032"/>
        <c:axId val="71261568"/>
      </c:barChart>
      <c:lineChart>
        <c:grouping val="standard"/>
        <c:varyColors val="0"/>
        <c:ser>
          <c:idx val="0"/>
          <c:order val="0"/>
          <c:tx>
            <c:strRef>
              <c:f>swr!$B$61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dLbl>
              <c:idx val="5"/>
              <c:layout>
                <c:manualLayout>
                  <c:x val="0"/>
                  <c:y val="4.6783620662195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6960076960076963E-3"/>
                  <c:y val="3.027175454612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9240019240019241E-3"/>
                  <c:y val="-4.127966529017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swr!$A$62:$A$70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swr!$B$62:$B$70</c:f>
              <c:numCache>
                <c:formatCode>General</c:formatCode>
                <c:ptCount val="9"/>
                <c:pt idx="0">
                  <c:v>3502</c:v>
                </c:pt>
                <c:pt idx="1">
                  <c:v>3664</c:v>
                </c:pt>
                <c:pt idx="2">
                  <c:v>3648</c:v>
                </c:pt>
                <c:pt idx="3">
                  <c:v>3782</c:v>
                </c:pt>
                <c:pt idx="4">
                  <c:v>4372</c:v>
                </c:pt>
                <c:pt idx="5">
                  <c:v>4814</c:v>
                </c:pt>
                <c:pt idx="6">
                  <c:v>4813</c:v>
                </c:pt>
                <c:pt idx="7">
                  <c:v>4953</c:v>
                </c:pt>
                <c:pt idx="8">
                  <c:v>5167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swr!$D$61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0.12275835853872262"/>
                  <c:y val="3.621547695497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swr!$A$62:$A$70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swr!$D$62:$D$70</c:f>
              <c:numCache>
                <c:formatCode>General</c:formatCode>
                <c:ptCount val="9"/>
                <c:pt idx="0">
                  <c:v>4900</c:v>
                </c:pt>
                <c:pt idx="1">
                  <c:v>4900</c:v>
                </c:pt>
                <c:pt idx="2">
                  <c:v>4900</c:v>
                </c:pt>
                <c:pt idx="3">
                  <c:v>4900</c:v>
                </c:pt>
                <c:pt idx="4">
                  <c:v>4900</c:v>
                </c:pt>
                <c:pt idx="5">
                  <c:v>4900</c:v>
                </c:pt>
                <c:pt idx="6">
                  <c:v>4900</c:v>
                </c:pt>
                <c:pt idx="7">
                  <c:v>4900</c:v>
                </c:pt>
                <c:pt idx="8">
                  <c:v>4900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260032"/>
        <c:axId val="71261568"/>
      </c:lineChart>
      <c:catAx>
        <c:axId val="7126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261568"/>
        <c:crosses val="autoZero"/>
        <c:auto val="1"/>
        <c:lblAlgn val="ctr"/>
        <c:lblOffset val="100"/>
        <c:noMultiLvlLbl val="0"/>
      </c:catAx>
      <c:valAx>
        <c:axId val="7126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260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Sheet1!$F$44</c:f>
              <c:strCache>
                <c:ptCount val="1"/>
                <c:pt idx="0">
                  <c:v>ЮЗР</c:v>
                </c:pt>
              </c:strCache>
            </c:strRef>
          </c:tx>
          <c:invertIfNegative val="0"/>
          <c:cat>
            <c:numRef>
              <c:f>Sheet1!$B$45:$B$54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Sheet1!$F$45:$F$54</c:f>
              <c:numCache>
                <c:formatCode>General</c:formatCode>
                <c:ptCount val="10"/>
                <c:pt idx="0">
                  <c:v>6.3</c:v>
                </c:pt>
                <c:pt idx="1">
                  <c:v>5</c:v>
                </c:pt>
                <c:pt idx="2">
                  <c:v>4.5</c:v>
                </c:pt>
                <c:pt idx="3">
                  <c:v>4</c:v>
                </c:pt>
                <c:pt idx="4">
                  <c:v>3.4</c:v>
                </c:pt>
                <c:pt idx="5">
                  <c:v>4</c:v>
                </c:pt>
                <c:pt idx="6">
                  <c:v>4.8</c:v>
                </c:pt>
                <c:pt idx="7">
                  <c:v>5.9</c:v>
                </c:pt>
                <c:pt idx="8">
                  <c:v>5.7</c:v>
                </c:pt>
                <c:pt idx="9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21728"/>
        <c:axId val="71723264"/>
      </c:barChart>
      <c:lineChart>
        <c:grouping val="standard"/>
        <c:varyColors val="0"/>
        <c:ser>
          <c:idx val="1"/>
          <c:order val="1"/>
          <c:tx>
            <c:strRef>
              <c:f>Sheet1!$J$52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cat>
            <c:numRef>
              <c:f>Sheet1!$B$45:$B$54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Sheet1!$S$45:$S$54</c:f>
              <c:numCache>
                <c:formatCode>General</c:formatCode>
                <c:ptCount val="10"/>
                <c:pt idx="0">
                  <c:v>3.55</c:v>
                </c:pt>
                <c:pt idx="1">
                  <c:v>3.55</c:v>
                </c:pt>
                <c:pt idx="2">
                  <c:v>3.55</c:v>
                </c:pt>
                <c:pt idx="3">
                  <c:v>3.55</c:v>
                </c:pt>
                <c:pt idx="4">
                  <c:v>3.55</c:v>
                </c:pt>
                <c:pt idx="5">
                  <c:v>3.55</c:v>
                </c:pt>
                <c:pt idx="6">
                  <c:v>3.55</c:v>
                </c:pt>
                <c:pt idx="7">
                  <c:v>3.55</c:v>
                </c:pt>
                <c:pt idx="8">
                  <c:v>3.55</c:v>
                </c:pt>
                <c:pt idx="9">
                  <c:v>3.55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21728"/>
        <c:axId val="71723264"/>
      </c:lineChart>
      <c:catAx>
        <c:axId val="717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723264"/>
        <c:crosses val="autoZero"/>
        <c:auto val="1"/>
        <c:lblAlgn val="ctr"/>
        <c:lblOffset val="100"/>
        <c:noMultiLvlLbl val="0"/>
      </c:catAx>
      <c:valAx>
        <c:axId val="7172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721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'SWR Области'!$A$3</c:f>
              <c:strCache>
                <c:ptCount val="1"/>
                <c:pt idx="0">
                  <c:v>Югозападен район</c:v>
                </c:pt>
              </c:strCache>
            </c:strRef>
          </c:tx>
          <c:invertIfNegative val="0"/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Области'!$B$3:$F$3</c:f>
              <c:numCache>
                <c:formatCode>General</c:formatCode>
                <c:ptCount val="5"/>
                <c:pt idx="0">
                  <c:v>18333</c:v>
                </c:pt>
                <c:pt idx="1">
                  <c:v>18309</c:v>
                </c:pt>
                <c:pt idx="2">
                  <c:v>18258</c:v>
                </c:pt>
                <c:pt idx="3">
                  <c:v>18566</c:v>
                </c:pt>
                <c:pt idx="4">
                  <c:v>19984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82400"/>
        <c:axId val="71783936"/>
      </c:barChart>
      <c:lineChart>
        <c:grouping val="standard"/>
        <c:varyColors val="0"/>
        <c:ser>
          <c:idx val="0"/>
          <c:order val="0"/>
          <c:tx>
            <c:strRef>
              <c:f>'SWR Области'!$A$2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Области'!$B$2:$F$2</c:f>
              <c:numCache>
                <c:formatCode>General</c:formatCode>
                <c:ptCount val="5"/>
                <c:pt idx="0">
                  <c:v>11000</c:v>
                </c:pt>
                <c:pt idx="1">
                  <c:v>11200</c:v>
                </c:pt>
                <c:pt idx="2">
                  <c:v>11300</c:v>
                </c:pt>
                <c:pt idx="3">
                  <c:v>11600</c:v>
                </c:pt>
                <c:pt idx="4">
                  <c:v>12300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'SWR Области'!$A$4</c:f>
              <c:strCache>
                <c:ptCount val="1"/>
                <c:pt idx="0">
                  <c:v>Благоевград</c:v>
                </c:pt>
              </c:strCache>
            </c:strRef>
          </c:tx>
          <c:marker>
            <c:symbol val="none"/>
          </c:marker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Области'!$B$4:$F$4</c:f>
              <c:numCache>
                <c:formatCode>#,##0</c:formatCode>
                <c:ptCount val="5"/>
                <c:pt idx="0">
                  <c:v>7425</c:v>
                </c:pt>
                <c:pt idx="1">
                  <c:v>7574</c:v>
                </c:pt>
                <c:pt idx="2">
                  <c:v>7641</c:v>
                </c:pt>
                <c:pt idx="3">
                  <c:v>7589</c:v>
                </c:pt>
                <c:pt idx="4">
                  <c:v>7889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'SWR Области'!$A$5</c:f>
              <c:strCache>
                <c:ptCount val="1"/>
                <c:pt idx="0">
                  <c:v>Кюстендил</c:v>
                </c:pt>
              </c:strCache>
            </c:strRef>
          </c:tx>
          <c:marker>
            <c:symbol val="none"/>
          </c:marker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Области'!$B$5:$F$5</c:f>
              <c:numCache>
                <c:formatCode>#,##0</c:formatCode>
                <c:ptCount val="5"/>
                <c:pt idx="0">
                  <c:v>6178</c:v>
                </c:pt>
                <c:pt idx="1">
                  <c:v>6130</c:v>
                </c:pt>
                <c:pt idx="2">
                  <c:v>6234</c:v>
                </c:pt>
                <c:pt idx="3">
                  <c:v>6683</c:v>
                </c:pt>
                <c:pt idx="4">
                  <c:v>7274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'SWR Области'!$A$6</c:f>
              <c:strCache>
                <c:ptCount val="1"/>
                <c:pt idx="0">
                  <c:v>Перник</c:v>
                </c:pt>
              </c:strCache>
            </c:strRef>
          </c:tx>
          <c:marker>
            <c:symbol val="none"/>
          </c:marker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Области'!$B$6:$F$6</c:f>
              <c:numCache>
                <c:formatCode>#,##0</c:formatCode>
                <c:ptCount val="5"/>
                <c:pt idx="0">
                  <c:v>6664</c:v>
                </c:pt>
                <c:pt idx="1">
                  <c:v>5990</c:v>
                </c:pt>
                <c:pt idx="2">
                  <c:v>5778</c:v>
                </c:pt>
                <c:pt idx="3">
                  <c:v>5936</c:v>
                </c:pt>
                <c:pt idx="4">
                  <c:v>6021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'SWR Области'!$A$7</c:f>
              <c:strCache>
                <c:ptCount val="1"/>
                <c:pt idx="0">
                  <c:v>София</c:v>
                </c:pt>
              </c:strCache>
            </c:strRef>
          </c:tx>
          <c:marker>
            <c:symbol val="none"/>
          </c:marker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Области'!$B$7:$F$7</c:f>
              <c:numCache>
                <c:formatCode>#,##0</c:formatCode>
                <c:ptCount val="5"/>
                <c:pt idx="0">
                  <c:v>12048</c:v>
                </c:pt>
                <c:pt idx="1">
                  <c:v>12205</c:v>
                </c:pt>
                <c:pt idx="2">
                  <c:v>11025</c:v>
                </c:pt>
                <c:pt idx="3">
                  <c:v>11563</c:v>
                </c:pt>
                <c:pt idx="4">
                  <c:v>12983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'SWR Области'!$A$8</c:f>
              <c:strCache>
                <c:ptCount val="1"/>
                <c:pt idx="0">
                  <c:v>София (столица)</c:v>
                </c:pt>
              </c:strCache>
            </c:strRef>
          </c:tx>
          <c:marker>
            <c:symbol val="none"/>
          </c:marker>
          <c:cat>
            <c:numRef>
              <c:f>'SWR Области'!$B$1:$F$1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'SWR Области'!$B$8:$F$8</c:f>
              <c:numCache>
                <c:formatCode>#,##0</c:formatCode>
                <c:ptCount val="5"/>
                <c:pt idx="0">
                  <c:v>24726</c:v>
                </c:pt>
                <c:pt idx="1">
                  <c:v>24608</c:v>
                </c:pt>
                <c:pt idx="2">
                  <c:v>24642</c:v>
                </c:pt>
                <c:pt idx="3">
                  <c:v>24890</c:v>
                </c:pt>
                <c:pt idx="4">
                  <c:v>26690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82400"/>
        <c:axId val="71783936"/>
      </c:lineChart>
      <c:catAx>
        <c:axId val="7178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783936"/>
        <c:crosses val="autoZero"/>
        <c:auto val="1"/>
        <c:lblAlgn val="ctr"/>
        <c:lblOffset val="100"/>
        <c:noMultiLvlLbl val="0"/>
      </c:catAx>
      <c:valAx>
        <c:axId val="7178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7824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prstDash val="dash"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'SWR-DATA'!$A$3</c:f>
              <c:strCache>
                <c:ptCount val="1"/>
                <c:pt idx="0">
                  <c:v>Югозападен</c:v>
                </c:pt>
              </c:strCache>
            </c:strRef>
          </c:tx>
          <c:invertIfNegative val="0"/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'SWR-DATA'!$B$3:$K$3</c:f>
              <c:numCache>
                <c:formatCode>0.0</c:formatCode>
                <c:ptCount val="10"/>
                <c:pt idx="0">
                  <c:v>68.5</c:v>
                </c:pt>
                <c:pt idx="1">
                  <c:v>71</c:v>
                </c:pt>
                <c:pt idx="2">
                  <c:v>70.400000000000006</c:v>
                </c:pt>
                <c:pt idx="3">
                  <c:v>66.7</c:v>
                </c:pt>
                <c:pt idx="4">
                  <c:v>65</c:v>
                </c:pt>
                <c:pt idx="5">
                  <c:v>65.099999999999994</c:v>
                </c:pt>
                <c:pt idx="6">
                  <c:v>65</c:v>
                </c:pt>
                <c:pt idx="7">
                  <c:v>66.099999999999994</c:v>
                </c:pt>
                <c:pt idx="8">
                  <c:v>68</c:v>
                </c:pt>
                <c:pt idx="9">
                  <c:v>68.7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818240"/>
        <c:axId val="72164096"/>
      </c:barChart>
      <c:lineChart>
        <c:grouping val="standard"/>
        <c:varyColors val="0"/>
        <c:ser>
          <c:idx val="0"/>
          <c:order val="0"/>
          <c:tx>
            <c:strRef>
              <c:f>'SWR-DATA'!$A$2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'SWR-DATA'!$B$2:$K$2</c:f>
              <c:numCache>
                <c:formatCode>0.0</c:formatCode>
                <c:ptCount val="10"/>
                <c:pt idx="0">
                  <c:v>61.7</c:v>
                </c:pt>
                <c:pt idx="1">
                  <c:v>64</c:v>
                </c:pt>
                <c:pt idx="2">
                  <c:v>62.6</c:v>
                </c:pt>
                <c:pt idx="3">
                  <c:v>59.8</c:v>
                </c:pt>
                <c:pt idx="4">
                  <c:v>58.4</c:v>
                </c:pt>
                <c:pt idx="5">
                  <c:v>58.8</c:v>
                </c:pt>
                <c:pt idx="6">
                  <c:v>59.5</c:v>
                </c:pt>
                <c:pt idx="7">
                  <c:v>61</c:v>
                </c:pt>
                <c:pt idx="8">
                  <c:v>62.9</c:v>
                </c:pt>
                <c:pt idx="9">
                  <c:v>63.4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'SWR-DATA'!$A$4</c:f>
              <c:strCache>
                <c:ptCount val="1"/>
                <c:pt idx="0">
                  <c:v>Благоевград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'SWR-DATA'!$B$4:$K$4</c:f>
              <c:numCache>
                <c:formatCode>0.0</c:formatCode>
                <c:ptCount val="10"/>
                <c:pt idx="0">
                  <c:v>67.900000000000006</c:v>
                </c:pt>
                <c:pt idx="1">
                  <c:v>69.400000000000006</c:v>
                </c:pt>
                <c:pt idx="2">
                  <c:v>67.8</c:v>
                </c:pt>
                <c:pt idx="3">
                  <c:v>64.3</c:v>
                </c:pt>
                <c:pt idx="4">
                  <c:v>64.599999999999994</c:v>
                </c:pt>
                <c:pt idx="5">
                  <c:v>65.400000000000006</c:v>
                </c:pt>
                <c:pt idx="6">
                  <c:v>63.3</c:v>
                </c:pt>
                <c:pt idx="7">
                  <c:v>62.6</c:v>
                </c:pt>
                <c:pt idx="8">
                  <c:v>63.4</c:v>
                </c:pt>
                <c:pt idx="9">
                  <c:v>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'SWR-DATA'!$A$5</c:f>
              <c:strCache>
                <c:ptCount val="1"/>
                <c:pt idx="0">
                  <c:v>Кюстендил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'SWR-DATA'!$B$5:$K$5</c:f>
              <c:numCache>
                <c:formatCode>0.0</c:formatCode>
                <c:ptCount val="10"/>
                <c:pt idx="0">
                  <c:v>63.9</c:v>
                </c:pt>
                <c:pt idx="1">
                  <c:v>63.8</c:v>
                </c:pt>
                <c:pt idx="2">
                  <c:v>61.5</c:v>
                </c:pt>
                <c:pt idx="3">
                  <c:v>61</c:v>
                </c:pt>
                <c:pt idx="4">
                  <c:v>58.1</c:v>
                </c:pt>
                <c:pt idx="5">
                  <c:v>57.9</c:v>
                </c:pt>
                <c:pt idx="6">
                  <c:v>57.4</c:v>
                </c:pt>
                <c:pt idx="7">
                  <c:v>57.4</c:v>
                </c:pt>
                <c:pt idx="8">
                  <c:v>60.2</c:v>
                </c:pt>
                <c:pt idx="9">
                  <c:v>64.099999999999994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'SWR-DATA'!$A$6</c:f>
              <c:strCache>
                <c:ptCount val="1"/>
                <c:pt idx="0">
                  <c:v>Перник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'SWR-DATA'!$B$6:$K$6</c:f>
              <c:numCache>
                <c:formatCode>0.0</c:formatCode>
                <c:ptCount val="10"/>
                <c:pt idx="0">
                  <c:v>59.3</c:v>
                </c:pt>
                <c:pt idx="1">
                  <c:v>63.5</c:v>
                </c:pt>
                <c:pt idx="2">
                  <c:v>62.4</c:v>
                </c:pt>
                <c:pt idx="3">
                  <c:v>62</c:v>
                </c:pt>
                <c:pt idx="4">
                  <c:v>61.1</c:v>
                </c:pt>
                <c:pt idx="5">
                  <c:v>61.7</c:v>
                </c:pt>
                <c:pt idx="6">
                  <c:v>60.4</c:v>
                </c:pt>
                <c:pt idx="7">
                  <c:v>61.6</c:v>
                </c:pt>
                <c:pt idx="8">
                  <c:v>62.5</c:v>
                </c:pt>
                <c:pt idx="9">
                  <c:v>61.9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'SWR-DATA'!$A$7</c:f>
              <c:strCache>
                <c:ptCount val="1"/>
                <c:pt idx="0">
                  <c:v>София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'SWR-DATA'!$B$7:$K$7</c:f>
              <c:numCache>
                <c:formatCode>0.0</c:formatCode>
                <c:ptCount val="10"/>
                <c:pt idx="0">
                  <c:v>64.2</c:v>
                </c:pt>
                <c:pt idx="1">
                  <c:v>66.099999999999994</c:v>
                </c:pt>
                <c:pt idx="2">
                  <c:v>67.900000000000006</c:v>
                </c:pt>
                <c:pt idx="3">
                  <c:v>62.5</c:v>
                </c:pt>
                <c:pt idx="4">
                  <c:v>59.6</c:v>
                </c:pt>
                <c:pt idx="5">
                  <c:v>59.6</c:v>
                </c:pt>
                <c:pt idx="6">
                  <c:v>59.5</c:v>
                </c:pt>
                <c:pt idx="7">
                  <c:v>59.6</c:v>
                </c:pt>
                <c:pt idx="8">
                  <c:v>59.2</c:v>
                </c:pt>
                <c:pt idx="9">
                  <c:v>57.9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'SWR-DATA'!$A$8</c:f>
              <c:strCache>
                <c:ptCount val="1"/>
                <c:pt idx="0">
                  <c:v>София (столица)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'SWR-DATA'!$B$8:$K$8</c:f>
              <c:numCache>
                <c:formatCode>0.0</c:formatCode>
                <c:ptCount val="10"/>
                <c:pt idx="0">
                  <c:v>70.900000000000006</c:v>
                </c:pt>
                <c:pt idx="1">
                  <c:v>73.900000000000006</c:v>
                </c:pt>
                <c:pt idx="2">
                  <c:v>73.3</c:v>
                </c:pt>
                <c:pt idx="3">
                  <c:v>69.099999999999994</c:v>
                </c:pt>
                <c:pt idx="4">
                  <c:v>67.2</c:v>
                </c:pt>
                <c:pt idx="5">
                  <c:v>66.900000000000006</c:v>
                </c:pt>
                <c:pt idx="6">
                  <c:v>67.5</c:v>
                </c:pt>
                <c:pt idx="7">
                  <c:v>69.2</c:v>
                </c:pt>
                <c:pt idx="8">
                  <c:v>71.7</c:v>
                </c:pt>
                <c:pt idx="9">
                  <c:v>72.5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818240"/>
        <c:axId val="72164096"/>
      </c:lineChart>
      <c:catAx>
        <c:axId val="7181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164096"/>
        <c:crosses val="autoZero"/>
        <c:auto val="1"/>
        <c:lblAlgn val="ctr"/>
        <c:lblOffset val="100"/>
        <c:noMultiLvlLbl val="0"/>
      </c:catAx>
      <c:valAx>
        <c:axId val="721640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1818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prstDash val="dash"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'SWR-DATA'!$A$3</c:f>
              <c:strCache>
                <c:ptCount val="1"/>
                <c:pt idx="0">
                  <c:v>Югозападен</c:v>
                </c:pt>
              </c:strCache>
            </c:strRef>
          </c:tx>
          <c:invertIfNegative val="0"/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'SWR-DATA'!$B$3:$K$3</c:f>
              <c:numCache>
                <c:formatCode>0.0</c:formatCode>
                <c:ptCount val="10"/>
                <c:pt idx="0">
                  <c:v>3.9</c:v>
                </c:pt>
                <c:pt idx="1">
                  <c:v>3</c:v>
                </c:pt>
                <c:pt idx="2">
                  <c:v>4.2</c:v>
                </c:pt>
                <c:pt idx="3">
                  <c:v>7</c:v>
                </c:pt>
                <c:pt idx="4">
                  <c:v>7.5</c:v>
                </c:pt>
                <c:pt idx="5">
                  <c:v>8.3000000000000007</c:v>
                </c:pt>
                <c:pt idx="6">
                  <c:v>9.9</c:v>
                </c:pt>
                <c:pt idx="7">
                  <c:v>9</c:v>
                </c:pt>
                <c:pt idx="8">
                  <c:v>6.7</c:v>
                </c:pt>
                <c:pt idx="9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24608"/>
        <c:axId val="77942784"/>
      </c:barChart>
      <c:lineChart>
        <c:grouping val="standard"/>
        <c:varyColors val="0"/>
        <c:ser>
          <c:idx val="0"/>
          <c:order val="0"/>
          <c:tx>
            <c:strRef>
              <c:f>'SWR-DATA'!$A$2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'SWR-DATA'!$B$2:$K$2</c:f>
              <c:numCache>
                <c:formatCode>0.0</c:formatCode>
                <c:ptCount val="10"/>
                <c:pt idx="0">
                  <c:v>6.9</c:v>
                </c:pt>
                <c:pt idx="1">
                  <c:v>5.7</c:v>
                </c:pt>
                <c:pt idx="2">
                  <c:v>6.9</c:v>
                </c:pt>
                <c:pt idx="3">
                  <c:v>10.3</c:v>
                </c:pt>
                <c:pt idx="4">
                  <c:v>11.4</c:v>
                </c:pt>
                <c:pt idx="5">
                  <c:v>12.4</c:v>
                </c:pt>
                <c:pt idx="6">
                  <c:v>13</c:v>
                </c:pt>
                <c:pt idx="7">
                  <c:v>11.5</c:v>
                </c:pt>
                <c:pt idx="8">
                  <c:v>9.1999999999999993</c:v>
                </c:pt>
                <c:pt idx="9">
                  <c:v>7.7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'SWR-DATA'!$A$4</c:f>
              <c:strCache>
                <c:ptCount val="1"/>
                <c:pt idx="0">
                  <c:v>Благоевград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'SWR-DATA'!$B$4:$K$4</c:f>
              <c:numCache>
                <c:formatCode>General</c:formatCode>
                <c:ptCount val="10"/>
                <c:pt idx="0" formatCode="0.0">
                  <c:v>2.2999999999999998</c:v>
                </c:pt>
                <c:pt idx="1">
                  <c:v>1.8</c:v>
                </c:pt>
                <c:pt idx="2">
                  <c:v>3.4</c:v>
                </c:pt>
                <c:pt idx="3" formatCode="0.0">
                  <c:v>5.8</c:v>
                </c:pt>
                <c:pt idx="4" formatCode="0.0">
                  <c:v>8.4</c:v>
                </c:pt>
                <c:pt idx="5" formatCode="0.0">
                  <c:v>10.5</c:v>
                </c:pt>
                <c:pt idx="6" formatCode="0.0">
                  <c:v>13.5</c:v>
                </c:pt>
                <c:pt idx="7" formatCode="0.0">
                  <c:v>14.2</c:v>
                </c:pt>
                <c:pt idx="8" formatCode="0.0">
                  <c:v>10.4</c:v>
                </c:pt>
                <c:pt idx="9" formatCode="0.0">
                  <c:v>8.3000000000000007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'SWR-DATA'!$A$5</c:f>
              <c:strCache>
                <c:ptCount val="1"/>
                <c:pt idx="0">
                  <c:v>Кюстендил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'SWR-DATA'!$B$5:$K$5</c:f>
              <c:numCache>
                <c:formatCode>0.0</c:formatCode>
                <c:ptCount val="10"/>
                <c:pt idx="0" formatCode="General">
                  <c:v>4.7</c:v>
                </c:pt>
                <c:pt idx="1">
                  <c:v>8.6</c:v>
                </c:pt>
                <c:pt idx="2">
                  <c:v>8.6999999999999993</c:v>
                </c:pt>
                <c:pt idx="3">
                  <c:v>9.1</c:v>
                </c:pt>
                <c:pt idx="4">
                  <c:v>15.1</c:v>
                </c:pt>
                <c:pt idx="5">
                  <c:v>14.4</c:v>
                </c:pt>
                <c:pt idx="6">
                  <c:v>15</c:v>
                </c:pt>
                <c:pt idx="7">
                  <c:v>14.1</c:v>
                </c:pt>
                <c:pt idx="8">
                  <c:v>13.1</c:v>
                </c:pt>
                <c:pt idx="9">
                  <c:v>8.1999999999999993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'SWR-DATA'!$A$6</c:f>
              <c:strCache>
                <c:ptCount val="1"/>
                <c:pt idx="0">
                  <c:v>Перник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'SWR-DATA'!$B$6:$K$6</c:f>
              <c:numCache>
                <c:formatCode>General</c:formatCode>
                <c:ptCount val="10"/>
                <c:pt idx="0" formatCode="0.0">
                  <c:v>8.6</c:v>
                </c:pt>
                <c:pt idx="1">
                  <c:v>5.2</c:v>
                </c:pt>
                <c:pt idx="2">
                  <c:v>5.3</c:v>
                </c:pt>
                <c:pt idx="3" formatCode="0.0">
                  <c:v>6.7</c:v>
                </c:pt>
                <c:pt idx="4" formatCode="0.0">
                  <c:v>8</c:v>
                </c:pt>
                <c:pt idx="5" formatCode="0.0">
                  <c:v>10</c:v>
                </c:pt>
                <c:pt idx="6" formatCode="0.0">
                  <c:v>13.2</c:v>
                </c:pt>
                <c:pt idx="7" formatCode="0.0">
                  <c:v>13.2</c:v>
                </c:pt>
                <c:pt idx="8" formatCode="0.0">
                  <c:v>14.1</c:v>
                </c:pt>
                <c:pt idx="9" formatCode="0.0">
                  <c:v>12.4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'SWR-DATA'!$A$7</c:f>
              <c:strCache>
                <c:ptCount val="1"/>
                <c:pt idx="0">
                  <c:v>София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'SWR-DATA'!$B$7:$K$7</c:f>
              <c:numCache>
                <c:formatCode>General</c:formatCode>
                <c:ptCount val="10"/>
                <c:pt idx="0" formatCode="0.0">
                  <c:v>5.3</c:v>
                </c:pt>
                <c:pt idx="1">
                  <c:v>2.6</c:v>
                </c:pt>
                <c:pt idx="2" formatCode="0.0">
                  <c:v>3.6</c:v>
                </c:pt>
                <c:pt idx="3" formatCode="0.0">
                  <c:v>8.1</c:v>
                </c:pt>
                <c:pt idx="4" formatCode="0.0">
                  <c:v>9.8000000000000007</c:v>
                </c:pt>
                <c:pt idx="5" formatCode="0.0">
                  <c:v>6.5</c:v>
                </c:pt>
                <c:pt idx="6" formatCode="0.0">
                  <c:v>10.199999999999999</c:v>
                </c:pt>
                <c:pt idx="7" formatCode="0.0">
                  <c:v>12.8</c:v>
                </c:pt>
                <c:pt idx="8" formatCode="0.0">
                  <c:v>9.6</c:v>
                </c:pt>
                <c:pt idx="9" formatCode="0.0">
                  <c:v>6.9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'SWR-DATA'!$A$8</c:f>
              <c:strCache>
                <c:ptCount val="1"/>
                <c:pt idx="0">
                  <c:v>София (столица)</c:v>
                </c:pt>
              </c:strCache>
            </c:strRef>
          </c:tx>
          <c:marker>
            <c:symbol val="none"/>
          </c:marker>
          <c:cat>
            <c:strRef>
              <c:f>'SWR-DATA'!$B$1:$K$1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'SWR-DATA'!$B$8:$K$8</c:f>
              <c:numCache>
                <c:formatCode>0.0</c:formatCode>
                <c:ptCount val="10"/>
                <c:pt idx="0">
                  <c:v>3.6</c:v>
                </c:pt>
                <c:pt idx="1">
                  <c:v>2.5</c:v>
                </c:pt>
                <c:pt idx="2">
                  <c:v>3.9</c:v>
                </c:pt>
                <c:pt idx="3">
                  <c:v>6.9</c:v>
                </c:pt>
                <c:pt idx="4">
                  <c:v>6.2</c:v>
                </c:pt>
                <c:pt idx="5">
                  <c:v>7.3</c:v>
                </c:pt>
                <c:pt idx="6">
                  <c:v>8.3000000000000007</c:v>
                </c:pt>
                <c:pt idx="7">
                  <c:v>6.4</c:v>
                </c:pt>
                <c:pt idx="8">
                  <c:v>4.4000000000000004</c:v>
                </c:pt>
                <c:pt idx="9">
                  <c:v>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924608"/>
        <c:axId val="77942784"/>
      </c:lineChart>
      <c:catAx>
        <c:axId val="7792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42784"/>
        <c:crosses val="autoZero"/>
        <c:auto val="1"/>
        <c:lblAlgn val="ctr"/>
        <c:lblOffset val="100"/>
        <c:noMultiLvlLbl val="0"/>
      </c:catAx>
      <c:valAx>
        <c:axId val="779427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7924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prstDash val="dash"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C08D5-EAE3-49F6-B6A8-21962159A3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0C8870C-3400-4AC9-A473-56EFEE741DDB}">
      <dgm:prSet phldrT="[Text]"/>
      <dgm:spPr>
        <a:solidFill>
          <a:srgbClr val="B1D1E1"/>
        </a:solidFill>
        <a:ln>
          <a:noFill/>
        </a:ln>
      </dgm:spPr>
      <dgm:t>
        <a:bodyPr/>
        <a:lstStyle/>
        <a:p>
          <a:r>
            <a:rPr lang="bg-BG" b="1" dirty="0" smtClean="0"/>
            <a:t>2012 </a:t>
          </a:r>
          <a:endParaRPr lang="bg-BG" b="1" dirty="0"/>
        </a:p>
      </dgm:t>
    </dgm:pt>
    <dgm:pt modelId="{D3F54ED3-AF23-48D2-869A-C19AC6E161A3}" type="parTrans" cxnId="{7C6413B5-79EE-498B-96F7-747F8E1B047D}">
      <dgm:prSet/>
      <dgm:spPr/>
      <dgm:t>
        <a:bodyPr/>
        <a:lstStyle/>
        <a:p>
          <a:endParaRPr lang="bg-BG"/>
        </a:p>
      </dgm:t>
    </dgm:pt>
    <dgm:pt modelId="{8F85A008-11BD-4389-B234-22ADA5D8C1ED}" type="sibTrans" cxnId="{7C6413B5-79EE-498B-96F7-747F8E1B047D}">
      <dgm:prSet/>
      <dgm:spPr/>
      <dgm:t>
        <a:bodyPr/>
        <a:lstStyle/>
        <a:p>
          <a:endParaRPr lang="bg-BG"/>
        </a:p>
      </dgm:t>
    </dgm:pt>
    <dgm:pt modelId="{8C3B7ED5-18F0-446A-B07A-0F92A148209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</a:t>
          </a:r>
          <a:r>
            <a:rPr lang="ru-RU" b="1" dirty="0" err="1" smtClean="0"/>
            <a:t>Национална</a:t>
          </a:r>
          <a:r>
            <a:rPr lang="ru-RU" b="1" dirty="0" smtClean="0"/>
            <a:t> </a:t>
          </a:r>
          <a:r>
            <a:rPr lang="ru-RU" b="1" dirty="0" err="1" smtClean="0"/>
            <a:t>програма</a:t>
          </a:r>
          <a:r>
            <a:rPr lang="ru-RU" b="1" dirty="0" smtClean="0"/>
            <a:t> за </a:t>
          </a:r>
          <a:r>
            <a:rPr lang="ru-RU" b="1" dirty="0" err="1" smtClean="0"/>
            <a:t>реформи</a:t>
          </a:r>
          <a:r>
            <a:rPr lang="ru-RU" b="1" dirty="0" smtClean="0"/>
            <a:t> на </a:t>
          </a:r>
          <a:r>
            <a:rPr lang="ru-RU" b="1" dirty="0" err="1" smtClean="0"/>
            <a:t>Република</a:t>
          </a:r>
          <a:r>
            <a:rPr lang="ru-RU" b="1" dirty="0" smtClean="0"/>
            <a:t> </a:t>
          </a:r>
          <a:r>
            <a:rPr lang="ru-RU" b="1" dirty="0" err="1" smtClean="0"/>
            <a:t>България</a:t>
          </a:r>
          <a:r>
            <a:rPr lang="ru-RU" b="1" dirty="0" smtClean="0"/>
            <a:t> в </a:t>
          </a:r>
          <a:r>
            <a:rPr lang="ru-RU" b="1" dirty="0" err="1" smtClean="0"/>
            <a:t>изпълнение</a:t>
          </a:r>
          <a:r>
            <a:rPr lang="ru-RU" b="1" dirty="0" smtClean="0"/>
            <a:t> на </a:t>
          </a:r>
          <a:r>
            <a:rPr lang="ru-RU" b="1" dirty="0" err="1" smtClean="0"/>
            <a:t>стратегията</a:t>
          </a:r>
          <a:r>
            <a:rPr lang="ru-RU" b="1" dirty="0" smtClean="0"/>
            <a:t> „Европа 2020“</a:t>
          </a:r>
          <a:endParaRPr lang="bg-BG" b="1" dirty="0"/>
        </a:p>
      </dgm:t>
    </dgm:pt>
    <dgm:pt modelId="{568AADD2-F782-43BB-B793-7A246EFB4D04}" type="parTrans" cxnId="{6D0B9F27-7A8A-4063-9E3D-DA1826CBCBF6}">
      <dgm:prSet/>
      <dgm:spPr/>
      <dgm:t>
        <a:bodyPr/>
        <a:lstStyle/>
        <a:p>
          <a:endParaRPr lang="bg-BG"/>
        </a:p>
      </dgm:t>
    </dgm:pt>
    <dgm:pt modelId="{00D1101E-BA3C-4B18-9C8B-28FAC47BE57F}" type="sibTrans" cxnId="{6D0B9F27-7A8A-4063-9E3D-DA1826CBCBF6}">
      <dgm:prSet/>
      <dgm:spPr/>
      <dgm:t>
        <a:bodyPr/>
        <a:lstStyle/>
        <a:p>
          <a:endParaRPr lang="bg-BG"/>
        </a:p>
      </dgm:t>
    </dgm:pt>
    <dgm:pt modelId="{B816E71B-468E-4F58-ABD4-81B8866AFBA1}">
      <dgm:prSet/>
      <dgm:spPr>
        <a:solidFill>
          <a:srgbClr val="80B4CE"/>
        </a:solidFill>
        <a:ln>
          <a:noFill/>
        </a:ln>
      </dgm:spPr>
      <dgm:t>
        <a:bodyPr/>
        <a:lstStyle/>
        <a:p>
          <a:r>
            <a:rPr lang="bg-BG" b="1" dirty="0" smtClean="0"/>
            <a:t>2013</a:t>
          </a:r>
          <a:endParaRPr lang="en-US" b="1" dirty="0" smtClean="0"/>
        </a:p>
      </dgm:t>
    </dgm:pt>
    <dgm:pt modelId="{E9B6073F-66C5-4ACF-AEDF-68D7B40B4377}" type="parTrans" cxnId="{F15E132B-0D17-499B-A471-F28BE462A7DF}">
      <dgm:prSet/>
      <dgm:spPr/>
      <dgm:t>
        <a:bodyPr/>
        <a:lstStyle/>
        <a:p>
          <a:endParaRPr lang="bg-BG"/>
        </a:p>
      </dgm:t>
    </dgm:pt>
    <dgm:pt modelId="{A55DD10C-7D9C-4890-A1B2-4EAF8CB4007B}" type="sibTrans" cxnId="{F15E132B-0D17-499B-A471-F28BE462A7DF}">
      <dgm:prSet/>
      <dgm:spPr/>
      <dgm:t>
        <a:bodyPr/>
        <a:lstStyle/>
        <a:p>
          <a:endParaRPr lang="bg-BG"/>
        </a:p>
      </dgm:t>
    </dgm:pt>
    <dgm:pt modelId="{F5F1E69F-83CC-4F8F-B604-ED9C4D9F4D44}">
      <dgm:prSet/>
      <dgm:spPr>
        <a:solidFill>
          <a:srgbClr val="488AC0"/>
        </a:solidFill>
        <a:ln>
          <a:noFill/>
        </a:ln>
      </dgm:spPr>
      <dgm:t>
        <a:bodyPr/>
        <a:lstStyle/>
        <a:p>
          <a:r>
            <a:rPr lang="bg-BG" b="1" dirty="0" smtClean="0"/>
            <a:t>2014</a:t>
          </a:r>
        </a:p>
      </dgm:t>
    </dgm:pt>
    <dgm:pt modelId="{032C9369-F15D-4053-B72B-1185595A9724}" type="parTrans" cxnId="{4BC998DB-3967-4805-8894-758D16A84AF0}">
      <dgm:prSet/>
      <dgm:spPr/>
      <dgm:t>
        <a:bodyPr/>
        <a:lstStyle/>
        <a:p>
          <a:endParaRPr lang="bg-BG"/>
        </a:p>
      </dgm:t>
    </dgm:pt>
    <dgm:pt modelId="{D0788F01-D904-46F5-8963-CA4D6FFF40C4}" type="sibTrans" cxnId="{4BC998DB-3967-4805-8894-758D16A84AF0}">
      <dgm:prSet/>
      <dgm:spPr/>
      <dgm:t>
        <a:bodyPr/>
        <a:lstStyle/>
        <a:p>
          <a:endParaRPr lang="bg-BG"/>
        </a:p>
      </dgm:t>
    </dgm:pt>
    <dgm:pt modelId="{8F11ECEC-F8C9-4D3E-817E-D57B04028112}">
      <dgm:prSet/>
      <dgm:spPr>
        <a:solidFill>
          <a:srgbClr val="356E8D"/>
        </a:solidFill>
        <a:ln>
          <a:noFill/>
        </a:ln>
      </dgm:spPr>
      <dgm:t>
        <a:bodyPr/>
        <a:lstStyle/>
        <a:p>
          <a:r>
            <a:rPr lang="bg-BG" b="1" dirty="0" smtClean="0"/>
            <a:t>2014-2017</a:t>
          </a:r>
        </a:p>
      </dgm:t>
    </dgm:pt>
    <dgm:pt modelId="{442546CD-64DB-47EA-90DD-0F483C005597}" type="parTrans" cxnId="{2002AE99-47AC-4DCB-8A43-F0213DE650DA}">
      <dgm:prSet/>
      <dgm:spPr/>
      <dgm:t>
        <a:bodyPr/>
        <a:lstStyle/>
        <a:p>
          <a:endParaRPr lang="bg-BG"/>
        </a:p>
      </dgm:t>
    </dgm:pt>
    <dgm:pt modelId="{CE8349A2-F7EF-47F7-8D4B-C253D8514532}" type="sibTrans" cxnId="{2002AE99-47AC-4DCB-8A43-F0213DE650DA}">
      <dgm:prSet/>
      <dgm:spPr/>
      <dgm:t>
        <a:bodyPr/>
        <a:lstStyle/>
        <a:p>
          <a:endParaRPr lang="bg-BG"/>
        </a:p>
      </dgm:t>
    </dgm:pt>
    <dgm:pt modelId="{89270343-065A-4A95-8E3C-D8D05CDFFBA5}">
      <dgm:prSet/>
      <dgm:spPr>
        <a:solidFill>
          <a:srgbClr val="30628C"/>
        </a:solidFill>
        <a:ln>
          <a:noFill/>
        </a:ln>
      </dgm:spPr>
      <dgm:t>
        <a:bodyPr/>
        <a:lstStyle/>
        <a:p>
          <a:r>
            <a:rPr lang="bg-BG" b="1" dirty="0" smtClean="0"/>
            <a:t>2015</a:t>
          </a:r>
        </a:p>
      </dgm:t>
    </dgm:pt>
    <dgm:pt modelId="{3883664A-4A30-4A0E-B173-45B7FB6F1876}" type="parTrans" cxnId="{5355893A-992A-4E0C-A189-835F5F0E258F}">
      <dgm:prSet/>
      <dgm:spPr/>
      <dgm:t>
        <a:bodyPr/>
        <a:lstStyle/>
        <a:p>
          <a:endParaRPr lang="bg-BG"/>
        </a:p>
      </dgm:t>
    </dgm:pt>
    <dgm:pt modelId="{54BAAF6A-8A79-463F-8623-A3BEF0D1F1BA}" type="sibTrans" cxnId="{5355893A-992A-4E0C-A189-835F5F0E258F}">
      <dgm:prSet/>
      <dgm:spPr/>
      <dgm:t>
        <a:bodyPr/>
        <a:lstStyle/>
        <a:p>
          <a:endParaRPr lang="bg-BG"/>
        </a:p>
      </dgm:t>
    </dgm:pt>
    <dgm:pt modelId="{089BD9F2-8ADF-43B2-98F7-C34255C3116E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регионалните планове за развитие</a:t>
          </a:r>
          <a:endParaRPr lang="en-US" b="1" dirty="0" smtClean="0"/>
        </a:p>
      </dgm:t>
    </dgm:pt>
    <dgm:pt modelId="{C7979CBB-2D59-4198-8C3B-6658F0B5D51A}" type="parTrans" cxnId="{F373DC58-F04D-4294-8E92-F5FD57DF9EBD}">
      <dgm:prSet/>
      <dgm:spPr/>
      <dgm:t>
        <a:bodyPr/>
        <a:lstStyle/>
        <a:p>
          <a:endParaRPr lang="bg-BG"/>
        </a:p>
      </dgm:t>
    </dgm:pt>
    <dgm:pt modelId="{175054DA-F90B-4D93-B82A-AB362A89A806}" type="sibTrans" cxnId="{F373DC58-F04D-4294-8E92-F5FD57DF9EBD}">
      <dgm:prSet/>
      <dgm:spPr/>
      <dgm:t>
        <a:bodyPr/>
        <a:lstStyle/>
        <a:p>
          <a:endParaRPr lang="bg-BG"/>
        </a:p>
      </dgm:t>
    </dgm:pt>
    <dgm:pt modelId="{3A553596-5BD1-4F16-A412-A7FEDC6AEF59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b="0" dirty="0" smtClean="0"/>
            <a:t>Одобрено </a:t>
          </a:r>
          <a:r>
            <a:rPr lang="bg-BG" b="1" dirty="0" smtClean="0"/>
            <a:t>Споразумение за партньорство на </a:t>
          </a:r>
          <a:r>
            <a:rPr lang="ru-RU" b="1" dirty="0" err="1" smtClean="0"/>
            <a:t>Република</a:t>
          </a:r>
          <a:r>
            <a:rPr lang="ru-RU" b="1" dirty="0" smtClean="0"/>
            <a:t> </a:t>
          </a:r>
          <a:r>
            <a:rPr lang="ru-RU" b="1" dirty="0" err="1" smtClean="0"/>
            <a:t>България</a:t>
          </a:r>
          <a:r>
            <a:rPr lang="ru-RU" b="1" dirty="0" smtClean="0"/>
            <a:t>, </a:t>
          </a:r>
          <a:r>
            <a:rPr lang="ru-RU" b="1" dirty="0" err="1" smtClean="0"/>
            <a:t>очертаващо</a:t>
          </a:r>
          <a:r>
            <a:rPr lang="ru-RU" b="1" dirty="0" smtClean="0"/>
            <a:t> </a:t>
          </a:r>
          <a:r>
            <a:rPr lang="ru-RU" b="1" dirty="0" err="1" smtClean="0"/>
            <a:t>помощта</a:t>
          </a:r>
          <a:r>
            <a:rPr lang="ru-RU" b="1" dirty="0" smtClean="0"/>
            <a:t> от </a:t>
          </a:r>
          <a:r>
            <a:rPr lang="ru-RU" b="1" dirty="0" err="1" smtClean="0"/>
            <a:t>европейските</a:t>
          </a:r>
          <a:r>
            <a:rPr lang="ru-RU" b="1" dirty="0" smtClean="0"/>
            <a:t> </a:t>
          </a:r>
          <a:r>
            <a:rPr lang="ru-RU" b="1" dirty="0" err="1" smtClean="0"/>
            <a:t>структурни</a:t>
          </a:r>
          <a:r>
            <a:rPr lang="ru-RU" b="1" dirty="0" smtClean="0"/>
            <a:t> и </a:t>
          </a:r>
          <a:r>
            <a:rPr lang="ru-RU" b="1" dirty="0" err="1" smtClean="0"/>
            <a:t>инвестиционни</a:t>
          </a:r>
          <a:r>
            <a:rPr lang="ru-RU" b="1" dirty="0" smtClean="0"/>
            <a:t> </a:t>
          </a:r>
          <a:r>
            <a:rPr lang="ru-RU" b="1" dirty="0" err="1" smtClean="0"/>
            <a:t>фондове</a:t>
          </a:r>
          <a:r>
            <a:rPr lang="ru-RU" b="1" dirty="0" smtClean="0"/>
            <a:t> за периода 2014-2020 г.</a:t>
          </a:r>
          <a:endParaRPr lang="bg-BG" b="1" dirty="0" smtClean="0"/>
        </a:p>
      </dgm:t>
    </dgm:pt>
    <dgm:pt modelId="{26148D0E-F39E-4F76-9001-2652EA3D75F0}" type="parTrans" cxnId="{AFED9759-698B-44E5-AB67-E471A06C9FFF}">
      <dgm:prSet/>
      <dgm:spPr/>
      <dgm:t>
        <a:bodyPr/>
        <a:lstStyle/>
        <a:p>
          <a:endParaRPr lang="bg-BG"/>
        </a:p>
      </dgm:t>
    </dgm:pt>
    <dgm:pt modelId="{E6591E6C-E0AB-4000-9830-E79A4DB44946}" type="sibTrans" cxnId="{AFED9759-698B-44E5-AB67-E471A06C9FFF}">
      <dgm:prSet/>
      <dgm:spPr/>
      <dgm:t>
        <a:bodyPr/>
        <a:lstStyle/>
        <a:p>
          <a:endParaRPr lang="bg-BG"/>
        </a:p>
      </dgm:t>
    </dgm:pt>
    <dgm:pt modelId="{F81DB8FE-1AFB-4E73-926E-B35B34AEFACA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b="0" dirty="0" err="1" smtClean="0"/>
            <a:t>Последващи</a:t>
          </a:r>
          <a:r>
            <a:rPr lang="bg-BG" b="0" dirty="0" smtClean="0"/>
            <a:t> оценки на РПР 2007 - 2013</a:t>
          </a:r>
          <a:endParaRPr lang="bg-BG" dirty="0" smtClean="0"/>
        </a:p>
      </dgm:t>
    </dgm:pt>
    <dgm:pt modelId="{B6A1BC6A-ADD9-43D9-8DB7-4B689A0EF4B8}" type="parTrans" cxnId="{42920B62-3770-463D-9751-788F0648E2BE}">
      <dgm:prSet/>
      <dgm:spPr/>
      <dgm:t>
        <a:bodyPr/>
        <a:lstStyle/>
        <a:p>
          <a:endParaRPr lang="bg-BG"/>
        </a:p>
      </dgm:t>
    </dgm:pt>
    <dgm:pt modelId="{D9E66032-DE3F-488B-93D8-656DA7D1861E}" type="sibTrans" cxnId="{42920B62-3770-463D-9751-788F0648E2BE}">
      <dgm:prSet/>
      <dgm:spPr/>
      <dgm:t>
        <a:bodyPr/>
        <a:lstStyle/>
        <a:p>
          <a:endParaRPr lang="bg-BG"/>
        </a:p>
      </dgm:t>
    </dgm:pt>
    <dgm:pt modelId="{68405BC1-9D56-4898-849B-F6FA1BCFE0EA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2014, 2015 и 2015 годишни доклади за изпълнението на РПР.</a:t>
          </a:r>
        </a:p>
      </dgm:t>
    </dgm:pt>
    <dgm:pt modelId="{03A31273-54E6-4C41-AC09-F34699064805}" type="parTrans" cxnId="{DA585361-BCD7-4D56-81C2-6A2E7425D70C}">
      <dgm:prSet/>
      <dgm:spPr/>
      <dgm:t>
        <a:bodyPr/>
        <a:lstStyle/>
        <a:p>
          <a:endParaRPr lang="bg-BG"/>
        </a:p>
      </dgm:t>
    </dgm:pt>
    <dgm:pt modelId="{B4688EED-9274-48F6-9B53-849EAF58A8FC}" type="sibTrans" cxnId="{DA585361-BCD7-4D56-81C2-6A2E7425D70C}">
      <dgm:prSet/>
      <dgm:spPr/>
      <dgm:t>
        <a:bodyPr/>
        <a:lstStyle/>
        <a:p>
          <a:endParaRPr lang="bg-BG"/>
        </a:p>
      </dgm:t>
    </dgm:pt>
    <dgm:pt modelId="{3938ACAF-7FDA-4E9E-A5F3-F262E57740A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</a:t>
          </a:r>
          <a:r>
            <a:rPr lang="ru-RU" b="1" dirty="0" err="1" smtClean="0"/>
            <a:t>Национална</a:t>
          </a:r>
          <a:r>
            <a:rPr lang="ru-RU" b="1" dirty="0" smtClean="0"/>
            <a:t> </a:t>
          </a:r>
          <a:r>
            <a:rPr lang="ru-RU" b="1" dirty="0" err="1" smtClean="0"/>
            <a:t>програма</a:t>
          </a:r>
          <a:r>
            <a:rPr lang="ru-RU" b="1" dirty="0" smtClean="0"/>
            <a:t> за развитие: </a:t>
          </a:r>
          <a:r>
            <a:rPr lang="ru-RU" b="1" dirty="0" err="1" smtClean="0"/>
            <a:t>България</a:t>
          </a:r>
          <a:r>
            <a:rPr lang="ru-RU" b="1" dirty="0" smtClean="0"/>
            <a:t> 2020</a:t>
          </a:r>
          <a:endParaRPr lang="bg-BG" b="1" dirty="0"/>
        </a:p>
      </dgm:t>
    </dgm:pt>
    <dgm:pt modelId="{799A07A1-CEB3-41B1-A755-6DFCD799BAD8}" type="parTrans" cxnId="{300A30D1-1E53-4554-BB5E-97CB0CBE814D}">
      <dgm:prSet/>
      <dgm:spPr/>
      <dgm:t>
        <a:bodyPr/>
        <a:lstStyle/>
        <a:p>
          <a:endParaRPr lang="bg-BG"/>
        </a:p>
      </dgm:t>
    </dgm:pt>
    <dgm:pt modelId="{98B78BA2-DBEF-487F-9E91-C00311513811}" type="sibTrans" cxnId="{300A30D1-1E53-4554-BB5E-97CB0CBE814D}">
      <dgm:prSet/>
      <dgm:spPr/>
      <dgm:t>
        <a:bodyPr/>
        <a:lstStyle/>
        <a:p>
          <a:endParaRPr lang="bg-BG"/>
        </a:p>
      </dgm:t>
    </dgm:pt>
    <dgm:pt modelId="{2EB1FC29-02B3-41EC-A9E5-0B4E06F97D2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</a:t>
          </a:r>
          <a:r>
            <a:rPr lang="bg-BG" b="1" dirty="0" smtClean="0"/>
            <a:t>Национална стратегия за регионално развитие на Република България за периода 2012-2022 г.</a:t>
          </a:r>
          <a:endParaRPr lang="bg-BG" b="1" dirty="0"/>
        </a:p>
      </dgm:t>
    </dgm:pt>
    <dgm:pt modelId="{66C41967-43E8-46BB-8424-8313A793F962}" type="parTrans" cxnId="{D0DF4038-27F1-44E4-B6D1-04D0D39B6897}">
      <dgm:prSet/>
      <dgm:spPr/>
      <dgm:t>
        <a:bodyPr/>
        <a:lstStyle/>
        <a:p>
          <a:endParaRPr lang="bg-BG"/>
        </a:p>
      </dgm:t>
    </dgm:pt>
    <dgm:pt modelId="{B462143C-1EEC-4C23-ABB2-5E570BEA35A4}" type="sibTrans" cxnId="{D0DF4038-27F1-44E4-B6D1-04D0D39B6897}">
      <dgm:prSet/>
      <dgm:spPr/>
      <dgm:t>
        <a:bodyPr/>
        <a:lstStyle/>
        <a:p>
          <a:endParaRPr lang="bg-BG"/>
        </a:p>
      </dgm:t>
    </dgm:pt>
    <dgm:pt modelId="{522EC2DE-800D-4D91-A1D3-353A79E7FAE6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Изпълнение на оперативните програми по политиката за сближаване; </a:t>
          </a:r>
          <a:endParaRPr lang="bg-BG" b="0" dirty="0" smtClean="0"/>
        </a:p>
      </dgm:t>
    </dgm:pt>
    <dgm:pt modelId="{FB2A56B1-A64A-4F2A-A7D0-17B86C4FF37F}" type="parTrans" cxnId="{3CADA50F-E1E6-4CA2-8231-1278C0A8ADF4}">
      <dgm:prSet/>
      <dgm:spPr/>
      <dgm:t>
        <a:bodyPr/>
        <a:lstStyle/>
        <a:p>
          <a:endParaRPr lang="bg-BG"/>
        </a:p>
      </dgm:t>
    </dgm:pt>
    <dgm:pt modelId="{155383EE-39EE-4DD6-A12D-D54A6E797B7E}" type="sibTrans" cxnId="{3CADA50F-E1E6-4CA2-8231-1278C0A8ADF4}">
      <dgm:prSet/>
      <dgm:spPr/>
      <dgm:t>
        <a:bodyPr/>
        <a:lstStyle/>
        <a:p>
          <a:endParaRPr lang="bg-BG"/>
        </a:p>
      </dgm:t>
    </dgm:pt>
    <dgm:pt modelId="{D4E9490A-1F52-4180-8F8B-D7A00853D7B5}">
      <dgm:prSet/>
      <dgm:spPr/>
      <dgm:t>
        <a:bodyPr/>
        <a:lstStyle/>
        <a:p>
          <a:pPr>
            <a:lnSpc>
              <a:spcPct val="100000"/>
            </a:lnSpc>
          </a:pPr>
          <a:endParaRPr lang="bg-BG" b="0" dirty="0" smtClean="0"/>
        </a:p>
      </dgm:t>
    </dgm:pt>
    <dgm:pt modelId="{8343E9D1-5F41-4C38-AB58-AEEDF318671D}" type="parTrans" cxnId="{1BCC7717-3737-4E68-B560-AC1397C5527F}">
      <dgm:prSet/>
      <dgm:spPr/>
      <dgm:t>
        <a:bodyPr/>
        <a:lstStyle/>
        <a:p>
          <a:endParaRPr lang="bg-BG"/>
        </a:p>
      </dgm:t>
    </dgm:pt>
    <dgm:pt modelId="{15959A14-14E0-4DEF-8BC5-8C01575CEFE6}" type="sibTrans" cxnId="{1BCC7717-3737-4E68-B560-AC1397C5527F}">
      <dgm:prSet/>
      <dgm:spPr/>
      <dgm:t>
        <a:bodyPr/>
        <a:lstStyle/>
        <a:p>
          <a:endParaRPr lang="bg-BG"/>
        </a:p>
      </dgm:t>
    </dgm:pt>
    <dgm:pt modelId="{8F3DE471-8BE7-4990-96F9-DE65CB6A2272}" type="pres">
      <dgm:prSet presAssocID="{765C08D5-EAE3-49F6-B6A8-21962159A3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327FF59-8553-40E6-A022-2CE0620A798C}" type="pres">
      <dgm:prSet presAssocID="{20C8870C-3400-4AC9-A473-56EFEE741DDB}" presName="composite" presStyleCnt="0"/>
      <dgm:spPr/>
    </dgm:pt>
    <dgm:pt modelId="{70610DEA-8A10-4B03-A3F2-CCA537F30E89}" type="pres">
      <dgm:prSet presAssocID="{20C8870C-3400-4AC9-A473-56EFEE741DDB}" presName="parTx" presStyleLbl="node1" presStyleIdx="0" presStyleCnt="5" custLinFactNeighborX="-601" custLinFactNeighborY="-45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9C3D121-ADA0-49D6-BE0E-416E682B7CE8}" type="pres">
      <dgm:prSet presAssocID="{20C8870C-3400-4AC9-A473-56EFEE741DDB}" presName="desTx" presStyleLbl="revTx" presStyleIdx="0" presStyleCnt="5" custScaleX="11623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138A5F1-1B71-4007-A2AB-5EE2497A1060}" type="pres">
      <dgm:prSet presAssocID="{8F85A008-11BD-4389-B234-22ADA5D8C1ED}" presName="space" presStyleCnt="0"/>
      <dgm:spPr/>
    </dgm:pt>
    <dgm:pt modelId="{1C26FE0E-4A3D-4769-B5D0-7D807E58D5D3}" type="pres">
      <dgm:prSet presAssocID="{B816E71B-468E-4F58-ABD4-81B8866AFBA1}" presName="composite" presStyleCnt="0"/>
      <dgm:spPr/>
    </dgm:pt>
    <dgm:pt modelId="{C0545C31-3911-40BF-BDF5-B46511A5CFED}" type="pres">
      <dgm:prSet presAssocID="{B816E71B-468E-4F58-ABD4-81B8866AFBA1}" presName="parTx" presStyleLbl="node1" presStyleIdx="1" presStyleCnt="5" custLinFactY="-4230" custLinFactNeighborX="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C983810-2FFA-42C2-BD01-9EE7EF258CA5}" type="pres">
      <dgm:prSet presAssocID="{B816E71B-468E-4F58-ABD4-81B8866AFBA1}" presName="desTx" presStyleLbl="revTx" presStyleIdx="1" presStyleCnt="5" custScaleY="33820" custLinFactNeighborX="3778" custLinFactNeighborY="-4966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15F498C-B1E6-4335-BBE8-496D9421D6DC}" type="pres">
      <dgm:prSet presAssocID="{A55DD10C-7D9C-4890-A1B2-4EAF8CB4007B}" presName="space" presStyleCnt="0"/>
      <dgm:spPr/>
    </dgm:pt>
    <dgm:pt modelId="{A0339AB3-8FA5-482D-8E53-5E1879D48303}" type="pres">
      <dgm:prSet presAssocID="{F5F1E69F-83CC-4F8F-B604-ED9C4D9F4D44}" presName="composite" presStyleCnt="0"/>
      <dgm:spPr/>
    </dgm:pt>
    <dgm:pt modelId="{83821E69-5FBE-4D6F-B3F5-5C48B403A6CC}" type="pres">
      <dgm:prSet presAssocID="{F5F1E69F-83CC-4F8F-B604-ED9C4D9F4D44}" presName="parTx" presStyleLbl="node1" presStyleIdx="2" presStyleCnt="5" custLinFactNeighborX="662" custLinFactNeighborY="-1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816DDE-44AD-4B1E-BCB2-B3A827553D43}" type="pres">
      <dgm:prSet presAssocID="{F5F1E69F-83CC-4F8F-B604-ED9C4D9F4D44}" presName="desTx" presStyleLbl="revTx" presStyleIdx="2" presStyleCnt="5" custScaleX="11417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A9AC851-9D26-4263-A601-5A00772BEA2F}" type="pres">
      <dgm:prSet presAssocID="{D0788F01-D904-46F5-8963-CA4D6FFF40C4}" presName="space" presStyleCnt="0"/>
      <dgm:spPr/>
    </dgm:pt>
    <dgm:pt modelId="{07CD8A5F-20D5-42F4-B4C6-1ACF2E330EA4}" type="pres">
      <dgm:prSet presAssocID="{8F11ECEC-F8C9-4D3E-817E-D57B04028112}" presName="composite" presStyleCnt="0"/>
      <dgm:spPr/>
    </dgm:pt>
    <dgm:pt modelId="{B2C6E04C-1C62-4863-9678-BEEE7EDBD8EA}" type="pres">
      <dgm:prSet presAssocID="{8F11ECEC-F8C9-4D3E-817E-D57B04028112}" presName="parTx" presStyleLbl="node1" presStyleIdx="3" presStyleCnt="5" custLinFactNeighborX="88223" custLinFactNeighborY="-3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1421C5-468C-4111-9B1C-DB9D3CAB7722}" type="pres">
      <dgm:prSet presAssocID="{8F11ECEC-F8C9-4D3E-817E-D57B04028112}" presName="desTx" presStyleLbl="revTx" presStyleIdx="3" presStyleCnt="5" custLinFactX="15128" custLinFactNeighborX="100000" custLinFactNeighborY="6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2DAD280-67FA-403C-85B9-EEC0778926C2}" type="pres">
      <dgm:prSet presAssocID="{CE8349A2-F7EF-47F7-8D4B-C253D8514532}" presName="space" presStyleCnt="0"/>
      <dgm:spPr/>
    </dgm:pt>
    <dgm:pt modelId="{F27B1A66-1D3E-44D7-9C43-BF23626FB8C0}" type="pres">
      <dgm:prSet presAssocID="{89270343-065A-4A95-8E3C-D8D05CDFFBA5}" presName="composite" presStyleCnt="0"/>
      <dgm:spPr/>
    </dgm:pt>
    <dgm:pt modelId="{C26D6D18-1BE9-49C6-B273-2C7135CE8726}" type="pres">
      <dgm:prSet presAssocID="{89270343-065A-4A95-8E3C-D8D05CDFFBA5}" presName="parTx" presStyleLbl="node1" presStyleIdx="4" presStyleCnt="5" custLinFactNeighborX="-88451" custLinFactNeighborY="-1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E695400-F8A0-4ADD-96E0-0E5E87ADE77B}" type="pres">
      <dgm:prSet presAssocID="{89270343-065A-4A95-8E3C-D8D05CDFFBA5}" presName="desTx" presStyleLbl="revTx" presStyleIdx="4" presStyleCnt="5" custLinFactX="-7052" custLinFactNeighborX="-100000" custLinFactNeighborY="-52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64BB987-E407-476C-81D3-8C77E71BBD20}" type="presOf" srcId="{68405BC1-9D56-4898-849B-F6FA1BCFE0EA}" destId="{FD1421C5-468C-4111-9B1C-DB9D3CAB7722}" srcOrd="0" destOrd="2" presId="urn:microsoft.com/office/officeart/2005/8/layout/chevron1"/>
    <dgm:cxn modelId="{5C7F9294-98FF-414D-82F1-90995563537E}" type="presOf" srcId="{20C8870C-3400-4AC9-A473-56EFEE741DDB}" destId="{70610DEA-8A10-4B03-A3F2-CCA537F30E89}" srcOrd="0" destOrd="0" presId="urn:microsoft.com/office/officeart/2005/8/layout/chevron1"/>
    <dgm:cxn modelId="{F32D1A5F-90ED-4097-8299-DE10A4147D00}" type="presOf" srcId="{F5F1E69F-83CC-4F8F-B604-ED9C4D9F4D44}" destId="{83821E69-5FBE-4D6F-B3F5-5C48B403A6CC}" srcOrd="0" destOrd="0" presId="urn:microsoft.com/office/officeart/2005/8/layout/chevron1"/>
    <dgm:cxn modelId="{735DBFCA-22C3-4AFF-BB41-20C18AA5F3A8}" type="presOf" srcId="{89270343-065A-4A95-8E3C-D8D05CDFFBA5}" destId="{C26D6D18-1BE9-49C6-B273-2C7135CE8726}" srcOrd="0" destOrd="0" presId="urn:microsoft.com/office/officeart/2005/8/layout/chevron1"/>
    <dgm:cxn modelId="{2002AE99-47AC-4DCB-8A43-F0213DE650DA}" srcId="{765C08D5-EAE3-49F6-B6A8-21962159A3C9}" destId="{8F11ECEC-F8C9-4D3E-817E-D57B04028112}" srcOrd="3" destOrd="0" parTransId="{442546CD-64DB-47EA-90DD-0F483C005597}" sibTransId="{CE8349A2-F7EF-47F7-8D4B-C253D8514532}"/>
    <dgm:cxn modelId="{D0DF4038-27F1-44E4-B6D1-04D0D39B6897}" srcId="{20C8870C-3400-4AC9-A473-56EFEE741DDB}" destId="{2EB1FC29-02B3-41EC-A9E5-0B4E06F97D2B}" srcOrd="2" destOrd="0" parTransId="{66C41967-43E8-46BB-8424-8313A793F962}" sibTransId="{B462143C-1EEC-4C23-ABB2-5E570BEA35A4}"/>
    <dgm:cxn modelId="{1BCC7717-3737-4E68-B560-AC1397C5527F}" srcId="{8F11ECEC-F8C9-4D3E-817E-D57B04028112}" destId="{D4E9490A-1F52-4180-8F8B-D7A00853D7B5}" srcOrd="1" destOrd="0" parTransId="{8343E9D1-5F41-4C38-AB58-AEEDF318671D}" sibTransId="{15959A14-14E0-4DEF-8BC5-8C01575CEFE6}"/>
    <dgm:cxn modelId="{42920B62-3770-463D-9751-788F0648E2BE}" srcId="{89270343-065A-4A95-8E3C-D8D05CDFFBA5}" destId="{F81DB8FE-1AFB-4E73-926E-B35B34AEFACA}" srcOrd="0" destOrd="0" parTransId="{B6A1BC6A-ADD9-43D9-8DB7-4B689A0EF4B8}" sibTransId="{D9E66032-DE3F-488B-93D8-656DA7D1861E}"/>
    <dgm:cxn modelId="{C37802F5-EBB5-46EE-B24B-2036C29066CA}" type="presOf" srcId="{B816E71B-468E-4F58-ABD4-81B8866AFBA1}" destId="{C0545C31-3911-40BF-BDF5-B46511A5CFED}" srcOrd="0" destOrd="0" presId="urn:microsoft.com/office/officeart/2005/8/layout/chevron1"/>
    <dgm:cxn modelId="{300A30D1-1E53-4554-BB5E-97CB0CBE814D}" srcId="{20C8870C-3400-4AC9-A473-56EFEE741DDB}" destId="{3938ACAF-7FDA-4E9E-A5F3-F262E57740AB}" srcOrd="0" destOrd="0" parTransId="{799A07A1-CEB3-41B1-A755-6DFCD799BAD8}" sibTransId="{98B78BA2-DBEF-487F-9E91-C00311513811}"/>
    <dgm:cxn modelId="{5355893A-992A-4E0C-A189-835F5F0E258F}" srcId="{765C08D5-EAE3-49F6-B6A8-21962159A3C9}" destId="{89270343-065A-4A95-8E3C-D8D05CDFFBA5}" srcOrd="4" destOrd="0" parTransId="{3883664A-4A30-4A0E-B173-45B7FB6F1876}" sibTransId="{54BAAF6A-8A79-463F-8623-A3BEF0D1F1BA}"/>
    <dgm:cxn modelId="{4B1760C6-BDE6-42A1-AAC6-FEEBECCDD4F6}" type="presOf" srcId="{3A553596-5BD1-4F16-A412-A7FEDC6AEF59}" destId="{DD816DDE-44AD-4B1E-BCB2-B3A827553D43}" srcOrd="0" destOrd="0" presId="urn:microsoft.com/office/officeart/2005/8/layout/chevron1"/>
    <dgm:cxn modelId="{AFED9759-698B-44E5-AB67-E471A06C9FFF}" srcId="{F5F1E69F-83CC-4F8F-B604-ED9C4D9F4D44}" destId="{3A553596-5BD1-4F16-A412-A7FEDC6AEF59}" srcOrd="0" destOrd="0" parTransId="{26148D0E-F39E-4F76-9001-2652EA3D75F0}" sibTransId="{E6591E6C-E0AB-4000-9830-E79A4DB44946}"/>
    <dgm:cxn modelId="{36CD5ECF-3B04-4F8E-80A2-A60D0A37D09F}" type="presOf" srcId="{522EC2DE-800D-4D91-A1D3-353A79E7FAE6}" destId="{FD1421C5-468C-4111-9B1C-DB9D3CAB7722}" srcOrd="0" destOrd="0" presId="urn:microsoft.com/office/officeart/2005/8/layout/chevron1"/>
    <dgm:cxn modelId="{E5C5E186-BC44-4536-A85A-956DC346A127}" type="presOf" srcId="{3938ACAF-7FDA-4E9E-A5F3-F262E57740AB}" destId="{B9C3D121-ADA0-49D6-BE0E-416E682B7CE8}" srcOrd="0" destOrd="0" presId="urn:microsoft.com/office/officeart/2005/8/layout/chevron1"/>
    <dgm:cxn modelId="{F373DC58-F04D-4294-8E92-F5FD57DF9EBD}" srcId="{B816E71B-468E-4F58-ABD4-81B8866AFBA1}" destId="{089BD9F2-8ADF-43B2-98F7-C34255C3116E}" srcOrd="0" destOrd="0" parTransId="{C7979CBB-2D59-4198-8C3B-6658F0B5D51A}" sibTransId="{175054DA-F90B-4D93-B82A-AB362A89A806}"/>
    <dgm:cxn modelId="{4BC998DB-3967-4805-8894-758D16A84AF0}" srcId="{765C08D5-EAE3-49F6-B6A8-21962159A3C9}" destId="{F5F1E69F-83CC-4F8F-B604-ED9C4D9F4D44}" srcOrd="2" destOrd="0" parTransId="{032C9369-F15D-4053-B72B-1185595A9724}" sibTransId="{D0788F01-D904-46F5-8963-CA4D6FFF40C4}"/>
    <dgm:cxn modelId="{647DA88B-8A39-498F-A898-769A505D5A76}" type="presOf" srcId="{8C3B7ED5-18F0-446A-B07A-0F92A148209A}" destId="{B9C3D121-ADA0-49D6-BE0E-416E682B7CE8}" srcOrd="0" destOrd="1" presId="urn:microsoft.com/office/officeart/2005/8/layout/chevron1"/>
    <dgm:cxn modelId="{6D0B9F27-7A8A-4063-9E3D-DA1826CBCBF6}" srcId="{20C8870C-3400-4AC9-A473-56EFEE741DDB}" destId="{8C3B7ED5-18F0-446A-B07A-0F92A148209A}" srcOrd="1" destOrd="0" parTransId="{568AADD2-F782-43BB-B793-7A246EFB4D04}" sibTransId="{00D1101E-BA3C-4B18-9C8B-28FAC47BE57F}"/>
    <dgm:cxn modelId="{DA585361-BCD7-4D56-81C2-6A2E7425D70C}" srcId="{8F11ECEC-F8C9-4D3E-817E-D57B04028112}" destId="{68405BC1-9D56-4898-849B-F6FA1BCFE0EA}" srcOrd="2" destOrd="0" parTransId="{03A31273-54E6-4C41-AC09-F34699064805}" sibTransId="{B4688EED-9274-48F6-9B53-849EAF58A8FC}"/>
    <dgm:cxn modelId="{FA5C962A-8A76-42A5-9C0F-0A5168F77544}" type="presOf" srcId="{F81DB8FE-1AFB-4E73-926E-B35B34AEFACA}" destId="{AE695400-F8A0-4ADD-96E0-0E5E87ADE77B}" srcOrd="0" destOrd="0" presId="urn:microsoft.com/office/officeart/2005/8/layout/chevron1"/>
    <dgm:cxn modelId="{B752BB25-7FE5-4B7C-8E8E-3D5D2C6DBD62}" type="presOf" srcId="{765C08D5-EAE3-49F6-B6A8-21962159A3C9}" destId="{8F3DE471-8BE7-4990-96F9-DE65CB6A2272}" srcOrd="0" destOrd="0" presId="urn:microsoft.com/office/officeart/2005/8/layout/chevron1"/>
    <dgm:cxn modelId="{4B8509A5-0128-421F-A85B-4BA9F37CAC9A}" type="presOf" srcId="{2EB1FC29-02B3-41EC-A9E5-0B4E06F97D2B}" destId="{B9C3D121-ADA0-49D6-BE0E-416E682B7CE8}" srcOrd="0" destOrd="2" presId="urn:microsoft.com/office/officeart/2005/8/layout/chevron1"/>
    <dgm:cxn modelId="{C347A1A9-A40B-4719-897B-27452189319A}" type="presOf" srcId="{8F11ECEC-F8C9-4D3E-817E-D57B04028112}" destId="{B2C6E04C-1C62-4863-9678-BEEE7EDBD8EA}" srcOrd="0" destOrd="0" presId="urn:microsoft.com/office/officeart/2005/8/layout/chevron1"/>
    <dgm:cxn modelId="{3CADA50F-E1E6-4CA2-8231-1278C0A8ADF4}" srcId="{8F11ECEC-F8C9-4D3E-817E-D57B04028112}" destId="{522EC2DE-800D-4D91-A1D3-353A79E7FAE6}" srcOrd="0" destOrd="0" parTransId="{FB2A56B1-A64A-4F2A-A7D0-17B86C4FF37F}" sibTransId="{155383EE-39EE-4DD6-A12D-D54A6E797B7E}"/>
    <dgm:cxn modelId="{7C6413B5-79EE-498B-96F7-747F8E1B047D}" srcId="{765C08D5-EAE3-49F6-B6A8-21962159A3C9}" destId="{20C8870C-3400-4AC9-A473-56EFEE741DDB}" srcOrd="0" destOrd="0" parTransId="{D3F54ED3-AF23-48D2-869A-C19AC6E161A3}" sibTransId="{8F85A008-11BD-4389-B234-22ADA5D8C1ED}"/>
    <dgm:cxn modelId="{00119CD8-3D75-4F25-AD92-94DDDB0A04A8}" type="presOf" srcId="{D4E9490A-1F52-4180-8F8B-D7A00853D7B5}" destId="{FD1421C5-468C-4111-9B1C-DB9D3CAB7722}" srcOrd="0" destOrd="1" presId="urn:microsoft.com/office/officeart/2005/8/layout/chevron1"/>
    <dgm:cxn modelId="{F15E132B-0D17-499B-A471-F28BE462A7DF}" srcId="{765C08D5-EAE3-49F6-B6A8-21962159A3C9}" destId="{B816E71B-468E-4F58-ABD4-81B8866AFBA1}" srcOrd="1" destOrd="0" parTransId="{E9B6073F-66C5-4ACF-AEDF-68D7B40B4377}" sibTransId="{A55DD10C-7D9C-4890-A1B2-4EAF8CB4007B}"/>
    <dgm:cxn modelId="{D20A3BB7-E341-4781-BE79-EC39DA689ECC}" type="presOf" srcId="{089BD9F2-8ADF-43B2-98F7-C34255C3116E}" destId="{4C983810-2FFA-42C2-BD01-9EE7EF258CA5}" srcOrd="0" destOrd="0" presId="urn:microsoft.com/office/officeart/2005/8/layout/chevron1"/>
    <dgm:cxn modelId="{28AD21E3-AB1A-472B-BCAD-BD2D779421AF}" type="presParOf" srcId="{8F3DE471-8BE7-4990-96F9-DE65CB6A2272}" destId="{8327FF59-8553-40E6-A022-2CE0620A798C}" srcOrd="0" destOrd="0" presId="urn:microsoft.com/office/officeart/2005/8/layout/chevron1"/>
    <dgm:cxn modelId="{E064E6FD-0A26-4F13-AD9C-B1C627502272}" type="presParOf" srcId="{8327FF59-8553-40E6-A022-2CE0620A798C}" destId="{70610DEA-8A10-4B03-A3F2-CCA537F30E89}" srcOrd="0" destOrd="0" presId="urn:microsoft.com/office/officeart/2005/8/layout/chevron1"/>
    <dgm:cxn modelId="{10D9949C-25EC-4639-BC92-F8DF4F416C12}" type="presParOf" srcId="{8327FF59-8553-40E6-A022-2CE0620A798C}" destId="{B9C3D121-ADA0-49D6-BE0E-416E682B7CE8}" srcOrd="1" destOrd="0" presId="urn:microsoft.com/office/officeart/2005/8/layout/chevron1"/>
    <dgm:cxn modelId="{8CD4A6B5-F779-4467-BFEF-79A07BDB2250}" type="presParOf" srcId="{8F3DE471-8BE7-4990-96F9-DE65CB6A2272}" destId="{4138A5F1-1B71-4007-A2AB-5EE2497A1060}" srcOrd="1" destOrd="0" presId="urn:microsoft.com/office/officeart/2005/8/layout/chevron1"/>
    <dgm:cxn modelId="{CE639B81-4F17-45C3-A66D-C134B82108BD}" type="presParOf" srcId="{8F3DE471-8BE7-4990-96F9-DE65CB6A2272}" destId="{1C26FE0E-4A3D-4769-B5D0-7D807E58D5D3}" srcOrd="2" destOrd="0" presId="urn:microsoft.com/office/officeart/2005/8/layout/chevron1"/>
    <dgm:cxn modelId="{3D0101E8-AAAC-4D62-B420-7BE57ED28B7F}" type="presParOf" srcId="{1C26FE0E-4A3D-4769-B5D0-7D807E58D5D3}" destId="{C0545C31-3911-40BF-BDF5-B46511A5CFED}" srcOrd="0" destOrd="0" presId="urn:microsoft.com/office/officeart/2005/8/layout/chevron1"/>
    <dgm:cxn modelId="{5E062629-0B84-4A2E-9C26-9141FCEC9770}" type="presParOf" srcId="{1C26FE0E-4A3D-4769-B5D0-7D807E58D5D3}" destId="{4C983810-2FFA-42C2-BD01-9EE7EF258CA5}" srcOrd="1" destOrd="0" presId="urn:microsoft.com/office/officeart/2005/8/layout/chevron1"/>
    <dgm:cxn modelId="{6481D721-3287-4C7E-ACB9-8E776175FD1E}" type="presParOf" srcId="{8F3DE471-8BE7-4990-96F9-DE65CB6A2272}" destId="{D15F498C-B1E6-4335-BBE8-496D9421D6DC}" srcOrd="3" destOrd="0" presId="urn:microsoft.com/office/officeart/2005/8/layout/chevron1"/>
    <dgm:cxn modelId="{5A524AA6-1FA7-4EFA-8BD9-62A546405CE6}" type="presParOf" srcId="{8F3DE471-8BE7-4990-96F9-DE65CB6A2272}" destId="{A0339AB3-8FA5-482D-8E53-5E1879D48303}" srcOrd="4" destOrd="0" presId="urn:microsoft.com/office/officeart/2005/8/layout/chevron1"/>
    <dgm:cxn modelId="{9C6B54C3-0AC4-401E-93A6-BB9713339499}" type="presParOf" srcId="{A0339AB3-8FA5-482D-8E53-5E1879D48303}" destId="{83821E69-5FBE-4D6F-B3F5-5C48B403A6CC}" srcOrd="0" destOrd="0" presId="urn:microsoft.com/office/officeart/2005/8/layout/chevron1"/>
    <dgm:cxn modelId="{7312171E-1215-4994-864F-D15A949A1EAE}" type="presParOf" srcId="{A0339AB3-8FA5-482D-8E53-5E1879D48303}" destId="{DD816DDE-44AD-4B1E-BCB2-B3A827553D43}" srcOrd="1" destOrd="0" presId="urn:microsoft.com/office/officeart/2005/8/layout/chevron1"/>
    <dgm:cxn modelId="{A452FCBC-8159-4866-B5B5-F6098550F761}" type="presParOf" srcId="{8F3DE471-8BE7-4990-96F9-DE65CB6A2272}" destId="{DA9AC851-9D26-4263-A601-5A00772BEA2F}" srcOrd="5" destOrd="0" presId="urn:microsoft.com/office/officeart/2005/8/layout/chevron1"/>
    <dgm:cxn modelId="{23141460-699F-4B69-9F87-77479B617599}" type="presParOf" srcId="{8F3DE471-8BE7-4990-96F9-DE65CB6A2272}" destId="{07CD8A5F-20D5-42F4-B4C6-1ACF2E330EA4}" srcOrd="6" destOrd="0" presId="urn:microsoft.com/office/officeart/2005/8/layout/chevron1"/>
    <dgm:cxn modelId="{E919AB6D-6EF3-4427-B124-89875F383801}" type="presParOf" srcId="{07CD8A5F-20D5-42F4-B4C6-1ACF2E330EA4}" destId="{B2C6E04C-1C62-4863-9678-BEEE7EDBD8EA}" srcOrd="0" destOrd="0" presId="urn:microsoft.com/office/officeart/2005/8/layout/chevron1"/>
    <dgm:cxn modelId="{A10399ED-639F-4989-9335-244E71DC9665}" type="presParOf" srcId="{07CD8A5F-20D5-42F4-B4C6-1ACF2E330EA4}" destId="{FD1421C5-468C-4111-9B1C-DB9D3CAB7722}" srcOrd="1" destOrd="0" presId="urn:microsoft.com/office/officeart/2005/8/layout/chevron1"/>
    <dgm:cxn modelId="{CE51CE59-A10B-4A59-9E52-11A494B65918}" type="presParOf" srcId="{8F3DE471-8BE7-4990-96F9-DE65CB6A2272}" destId="{52DAD280-67FA-403C-85B9-EEC0778926C2}" srcOrd="7" destOrd="0" presId="urn:microsoft.com/office/officeart/2005/8/layout/chevron1"/>
    <dgm:cxn modelId="{0F331423-C11F-4059-903A-76F613BCAE43}" type="presParOf" srcId="{8F3DE471-8BE7-4990-96F9-DE65CB6A2272}" destId="{F27B1A66-1D3E-44D7-9C43-BF23626FB8C0}" srcOrd="8" destOrd="0" presId="urn:microsoft.com/office/officeart/2005/8/layout/chevron1"/>
    <dgm:cxn modelId="{60527FD7-BB6C-4100-B086-C1877A0480CE}" type="presParOf" srcId="{F27B1A66-1D3E-44D7-9C43-BF23626FB8C0}" destId="{C26D6D18-1BE9-49C6-B273-2C7135CE8726}" srcOrd="0" destOrd="0" presId="urn:microsoft.com/office/officeart/2005/8/layout/chevron1"/>
    <dgm:cxn modelId="{7984CE42-FE49-4397-BCAF-1215DACD833A}" type="presParOf" srcId="{F27B1A66-1D3E-44D7-9C43-BF23626FB8C0}" destId="{AE695400-F8A0-4ADD-96E0-0E5E87ADE77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10DEA-8A10-4B03-A3F2-CCA537F30E89}">
      <dsp:nvSpPr>
        <dsp:cNvPr id="0" name=""/>
        <dsp:cNvSpPr/>
      </dsp:nvSpPr>
      <dsp:spPr>
        <a:xfrm>
          <a:off x="101154" y="0"/>
          <a:ext cx="1669472" cy="594000"/>
        </a:xfrm>
        <a:prstGeom prst="chevron">
          <a:avLst/>
        </a:prstGeom>
        <a:solidFill>
          <a:srgbClr val="B1D1E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2012 </a:t>
          </a:r>
          <a:endParaRPr lang="bg-BG" sz="1100" b="1" kern="1200" dirty="0"/>
        </a:p>
      </dsp:txBody>
      <dsp:txXfrm>
        <a:off x="398154" y="0"/>
        <a:ext cx="1075472" cy="594000"/>
      </dsp:txXfrm>
    </dsp:sp>
    <dsp:sp modelId="{B9C3D121-ADA0-49D6-BE0E-416E682B7CE8}">
      <dsp:nvSpPr>
        <dsp:cNvPr id="0" name=""/>
        <dsp:cNvSpPr/>
      </dsp:nvSpPr>
      <dsp:spPr>
        <a:xfrm>
          <a:off x="2765" y="710549"/>
          <a:ext cx="1552422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</a:t>
          </a:r>
          <a:r>
            <a:rPr lang="ru-RU" sz="1100" b="1" kern="1200" dirty="0" err="1" smtClean="0"/>
            <a:t>Национална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програма</a:t>
          </a:r>
          <a:r>
            <a:rPr lang="ru-RU" sz="1100" b="1" kern="1200" dirty="0" smtClean="0"/>
            <a:t> за развитие: </a:t>
          </a:r>
          <a:r>
            <a:rPr lang="ru-RU" sz="1100" b="1" kern="1200" dirty="0" err="1" smtClean="0"/>
            <a:t>България</a:t>
          </a:r>
          <a:r>
            <a:rPr lang="ru-RU" sz="1100" b="1" kern="1200" dirty="0" smtClean="0"/>
            <a:t> 2020</a:t>
          </a:r>
          <a:endParaRPr lang="bg-BG" sz="1100" b="1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</a:t>
          </a:r>
          <a:r>
            <a:rPr lang="ru-RU" sz="1100" b="1" kern="1200" dirty="0" err="1" smtClean="0"/>
            <a:t>Национална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програма</a:t>
          </a:r>
          <a:r>
            <a:rPr lang="ru-RU" sz="1100" b="1" kern="1200" dirty="0" smtClean="0"/>
            <a:t> за </a:t>
          </a:r>
          <a:r>
            <a:rPr lang="ru-RU" sz="1100" b="1" kern="1200" dirty="0" err="1" smtClean="0"/>
            <a:t>реформи</a:t>
          </a:r>
          <a:r>
            <a:rPr lang="ru-RU" sz="1100" b="1" kern="1200" dirty="0" smtClean="0"/>
            <a:t> на </a:t>
          </a:r>
          <a:r>
            <a:rPr lang="ru-RU" sz="1100" b="1" kern="1200" dirty="0" err="1" smtClean="0"/>
            <a:t>Република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България</a:t>
          </a:r>
          <a:r>
            <a:rPr lang="ru-RU" sz="1100" b="1" kern="1200" dirty="0" smtClean="0"/>
            <a:t> в </a:t>
          </a:r>
          <a:r>
            <a:rPr lang="ru-RU" sz="1100" b="1" kern="1200" dirty="0" err="1" smtClean="0"/>
            <a:t>изпълнение</a:t>
          </a:r>
          <a:r>
            <a:rPr lang="ru-RU" sz="1100" b="1" kern="1200" dirty="0" smtClean="0"/>
            <a:t> на </a:t>
          </a:r>
          <a:r>
            <a:rPr lang="ru-RU" sz="1100" b="1" kern="1200" dirty="0" err="1" smtClean="0"/>
            <a:t>стратегията</a:t>
          </a:r>
          <a:r>
            <a:rPr lang="ru-RU" sz="1100" b="1" kern="1200" dirty="0" smtClean="0"/>
            <a:t> „Европа 2020“</a:t>
          </a:r>
          <a:endParaRPr lang="bg-BG" sz="1100" b="1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</a:t>
          </a:r>
          <a:r>
            <a:rPr lang="bg-BG" sz="1100" b="1" kern="1200" dirty="0" smtClean="0"/>
            <a:t>Национална стратегия за регионално развитие на Република България за периода 2012-2022 г.</a:t>
          </a:r>
          <a:endParaRPr lang="bg-BG" sz="1100" b="1" kern="1200" dirty="0"/>
        </a:p>
      </dsp:txBody>
      <dsp:txXfrm>
        <a:off x="2765" y="710549"/>
        <a:ext cx="1552422" cy="3762000"/>
      </dsp:txXfrm>
    </dsp:sp>
    <dsp:sp modelId="{C0545C31-3911-40BF-BDF5-B46511A5CFED}">
      <dsp:nvSpPr>
        <dsp:cNvPr id="0" name=""/>
        <dsp:cNvSpPr/>
      </dsp:nvSpPr>
      <dsp:spPr>
        <a:xfrm>
          <a:off x="1564659" y="45596"/>
          <a:ext cx="1669472" cy="594000"/>
        </a:xfrm>
        <a:prstGeom prst="chevron">
          <a:avLst/>
        </a:prstGeom>
        <a:solidFill>
          <a:srgbClr val="80B4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2013</a:t>
          </a:r>
          <a:endParaRPr lang="en-US" sz="1100" b="1" kern="1200" dirty="0" smtClean="0"/>
        </a:p>
      </dsp:txBody>
      <dsp:txXfrm>
        <a:off x="1861659" y="45596"/>
        <a:ext cx="1075472" cy="594000"/>
      </dsp:txXfrm>
    </dsp:sp>
    <dsp:sp modelId="{4C983810-2FFA-42C2-BD01-9EE7EF258CA5}">
      <dsp:nvSpPr>
        <dsp:cNvPr id="0" name=""/>
        <dsp:cNvSpPr/>
      </dsp:nvSpPr>
      <dsp:spPr>
        <a:xfrm>
          <a:off x="1615118" y="709383"/>
          <a:ext cx="1335577" cy="127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регионалните планове за развитие</a:t>
          </a:r>
          <a:endParaRPr lang="en-US" sz="1100" b="1" kern="1200" dirty="0" smtClean="0"/>
        </a:p>
      </dsp:txBody>
      <dsp:txXfrm>
        <a:off x="1615118" y="709383"/>
        <a:ext cx="1335577" cy="1272308"/>
      </dsp:txXfrm>
    </dsp:sp>
    <dsp:sp modelId="{83821E69-5FBE-4D6F-B3F5-5C48B403A6CC}">
      <dsp:nvSpPr>
        <dsp:cNvPr id="0" name=""/>
        <dsp:cNvSpPr/>
      </dsp:nvSpPr>
      <dsp:spPr>
        <a:xfrm>
          <a:off x="3123836" y="30509"/>
          <a:ext cx="1669472" cy="594000"/>
        </a:xfrm>
        <a:prstGeom prst="chevron">
          <a:avLst/>
        </a:prstGeom>
        <a:solidFill>
          <a:srgbClr val="488AC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2014</a:t>
          </a:r>
        </a:p>
      </dsp:txBody>
      <dsp:txXfrm>
        <a:off x="3420836" y="30509"/>
        <a:ext cx="1075472" cy="594000"/>
      </dsp:txXfrm>
    </dsp:sp>
    <dsp:sp modelId="{DD816DDE-44AD-4B1E-BCB2-B3A827553D43}">
      <dsp:nvSpPr>
        <dsp:cNvPr id="0" name=""/>
        <dsp:cNvSpPr/>
      </dsp:nvSpPr>
      <dsp:spPr>
        <a:xfrm>
          <a:off x="3018132" y="710549"/>
          <a:ext cx="1524882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b="0" kern="1200" dirty="0" smtClean="0"/>
            <a:t>Одобрено </a:t>
          </a:r>
          <a:r>
            <a:rPr lang="bg-BG" sz="1100" b="1" kern="1200" dirty="0" smtClean="0"/>
            <a:t>Споразумение за партньорство на </a:t>
          </a:r>
          <a:r>
            <a:rPr lang="ru-RU" sz="1100" b="1" kern="1200" dirty="0" err="1" smtClean="0"/>
            <a:t>Република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България</a:t>
          </a:r>
          <a:r>
            <a:rPr lang="ru-RU" sz="1100" b="1" kern="1200" dirty="0" smtClean="0"/>
            <a:t>, </a:t>
          </a:r>
          <a:r>
            <a:rPr lang="ru-RU" sz="1100" b="1" kern="1200" dirty="0" err="1" smtClean="0"/>
            <a:t>очертаващо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помощта</a:t>
          </a:r>
          <a:r>
            <a:rPr lang="ru-RU" sz="1100" b="1" kern="1200" dirty="0" smtClean="0"/>
            <a:t> от </a:t>
          </a:r>
          <a:r>
            <a:rPr lang="ru-RU" sz="1100" b="1" kern="1200" dirty="0" err="1" smtClean="0"/>
            <a:t>европейските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структурни</a:t>
          </a:r>
          <a:r>
            <a:rPr lang="ru-RU" sz="1100" b="1" kern="1200" dirty="0" smtClean="0"/>
            <a:t> и </a:t>
          </a:r>
          <a:r>
            <a:rPr lang="ru-RU" sz="1100" b="1" kern="1200" dirty="0" err="1" smtClean="0"/>
            <a:t>инвестиционни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фондове</a:t>
          </a:r>
          <a:r>
            <a:rPr lang="ru-RU" sz="1100" b="1" kern="1200" dirty="0" smtClean="0"/>
            <a:t> за периода 2014-2020 г.</a:t>
          </a:r>
          <a:endParaRPr lang="bg-BG" sz="1100" b="1" kern="1200" dirty="0" smtClean="0"/>
        </a:p>
      </dsp:txBody>
      <dsp:txXfrm>
        <a:off x="3018132" y="710549"/>
        <a:ext cx="1524882" cy="3762000"/>
      </dsp:txXfrm>
    </dsp:sp>
    <dsp:sp modelId="{B2C6E04C-1C62-4863-9678-BEEE7EDBD8EA}">
      <dsp:nvSpPr>
        <dsp:cNvPr id="0" name=""/>
        <dsp:cNvSpPr/>
      </dsp:nvSpPr>
      <dsp:spPr>
        <a:xfrm>
          <a:off x="6022494" y="20981"/>
          <a:ext cx="1669472" cy="594000"/>
        </a:xfrm>
        <a:prstGeom prst="chevron">
          <a:avLst/>
        </a:prstGeom>
        <a:solidFill>
          <a:srgbClr val="356E8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2014-2017</a:t>
          </a:r>
        </a:p>
      </dsp:txBody>
      <dsp:txXfrm>
        <a:off x="6319494" y="20981"/>
        <a:ext cx="1075472" cy="594000"/>
      </dsp:txXfrm>
    </dsp:sp>
    <dsp:sp modelId="{FD1421C5-468C-4111-9B1C-DB9D3CAB7722}">
      <dsp:nvSpPr>
        <dsp:cNvPr id="0" name=""/>
        <dsp:cNvSpPr/>
      </dsp:nvSpPr>
      <dsp:spPr>
        <a:xfrm>
          <a:off x="6103881" y="712882"/>
          <a:ext cx="1335577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Изпълнение на оперативните програми по политиката за сближаване; </a:t>
          </a:r>
          <a:endParaRPr lang="bg-BG" sz="1100" b="0" kern="1200" dirty="0" smtClean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100" b="0" kern="1200" dirty="0" smtClean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2014, 2015 и 2015 годишни доклади за изпълнението на РПР.</a:t>
          </a:r>
        </a:p>
      </dsp:txBody>
      <dsp:txXfrm>
        <a:off x="6103881" y="712882"/>
        <a:ext cx="1335577" cy="3762000"/>
      </dsp:txXfrm>
    </dsp:sp>
    <dsp:sp modelId="{C26D6D18-1BE9-49C6-B273-2C7135CE8726}">
      <dsp:nvSpPr>
        <dsp:cNvPr id="0" name=""/>
        <dsp:cNvSpPr/>
      </dsp:nvSpPr>
      <dsp:spPr>
        <a:xfrm>
          <a:off x="4543064" y="30509"/>
          <a:ext cx="1669472" cy="594000"/>
        </a:xfrm>
        <a:prstGeom prst="chevron">
          <a:avLst/>
        </a:prstGeom>
        <a:solidFill>
          <a:srgbClr val="30628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2015</a:t>
          </a:r>
        </a:p>
      </dsp:txBody>
      <dsp:txXfrm>
        <a:off x="4840064" y="30509"/>
        <a:ext cx="1075472" cy="594000"/>
      </dsp:txXfrm>
    </dsp:sp>
    <dsp:sp modelId="{AE695400-F8A0-4ADD-96E0-0E5E87ADE77B}">
      <dsp:nvSpPr>
        <dsp:cNvPr id="0" name=""/>
        <dsp:cNvSpPr/>
      </dsp:nvSpPr>
      <dsp:spPr>
        <a:xfrm>
          <a:off x="4589966" y="690987"/>
          <a:ext cx="1335577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b="0" kern="1200" dirty="0" err="1" smtClean="0"/>
            <a:t>Последващи</a:t>
          </a:r>
          <a:r>
            <a:rPr lang="bg-BG" sz="1100" b="0" kern="1200" dirty="0" smtClean="0"/>
            <a:t> оценки на РПР 2007 - 2013</a:t>
          </a:r>
          <a:endParaRPr lang="bg-BG" sz="1100" kern="1200" dirty="0" smtClean="0"/>
        </a:p>
      </dsp:txBody>
      <dsp:txXfrm>
        <a:off x="4589966" y="690987"/>
        <a:ext cx="1335577" cy="3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8F1F1-03AB-4353-A1F0-D4DA68D69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0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024"/>
            <a:ext cx="5438140" cy="44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6084FB-E55F-48FF-9FF7-20EF3CE78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4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062BE-DDC2-4672-A0E4-9C87BAFCA263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err="1" smtClean="0"/>
              <a:t>Утрехг</a:t>
            </a:r>
            <a:r>
              <a:rPr lang="bg-BG" dirty="0" smtClean="0"/>
              <a:t> </a:t>
            </a:r>
            <a:r>
              <a:rPr lang="bg-BG" baseline="0" dirty="0" smtClean="0"/>
              <a:t> - 1,14</a:t>
            </a:r>
          </a:p>
          <a:p>
            <a:r>
              <a:rPr lang="bg-BG" baseline="0" dirty="0" smtClean="0"/>
              <a:t>Лондон – 1,21</a:t>
            </a:r>
          </a:p>
          <a:p>
            <a:r>
              <a:rPr lang="bg-BG" baseline="0" dirty="0" smtClean="0"/>
              <a:t>През 2013 регионите са </a:t>
            </a:r>
            <a:r>
              <a:rPr lang="bg-BG" baseline="0" dirty="0" err="1" smtClean="0"/>
              <a:t>ранкирани</a:t>
            </a:r>
            <a:r>
              <a:rPr lang="bg-BG" baseline="0" dirty="0" smtClean="0"/>
              <a:t> от 1 до 5. Има 25 региона от ниво 5 – </a:t>
            </a:r>
            <a:r>
              <a:rPr lang="bg-BG" baseline="0" dirty="0" err="1" smtClean="0"/>
              <a:t>5</a:t>
            </a:r>
            <a:r>
              <a:rPr lang="bg-BG" baseline="0" dirty="0" smtClean="0"/>
              <a:t> в България, Унгария, Полша, Румъния, 1 в Словакия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84FB-E55F-48FF-9FF7-20EF3CE78D8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err="1" smtClean="0"/>
              <a:t>Утрехг</a:t>
            </a:r>
            <a:r>
              <a:rPr lang="bg-BG" dirty="0" smtClean="0"/>
              <a:t> </a:t>
            </a:r>
            <a:r>
              <a:rPr lang="bg-BG" baseline="0" dirty="0" smtClean="0"/>
              <a:t> - 1,14</a:t>
            </a:r>
          </a:p>
          <a:p>
            <a:r>
              <a:rPr lang="bg-BG" baseline="0" smtClean="0"/>
              <a:t>Лондон – 1,21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84FB-E55F-48FF-9FF7-20EF3CE78D8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72000" tIns="72000" rIns="72000" bIns="72000">
            <a:noAutofit/>
          </a:bodyPr>
          <a:lstStyle>
            <a:lvl1pPr>
              <a:defRPr sz="28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 smtClean="0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 lIns="72000" tIns="72000" rIns="72000" bIns="72000"/>
          <a:lstStyle>
            <a:lvl1pPr marL="0" indent="0">
              <a:buFont typeface="Wingdings 3" pitchFamily="18" charset="2"/>
              <a:buNone/>
              <a:defRPr>
                <a:solidFill>
                  <a:srgbClr val="B1D1E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subtitle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 smtClean="0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3200"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lIns="72000" tIns="72000" rIns="72000" bIns="72000"/>
          <a:lstStyle>
            <a:lvl1pPr marL="358775" indent="-358775">
              <a:buFont typeface="Courier New" panose="02070309020205020404" pitchFamily="49" charset="0"/>
              <a:buChar char="o"/>
              <a:defRPr sz="2800">
                <a:latin typeface="Calibri" pitchFamily="34" charset="0"/>
                <a:cs typeface="Calibri" pitchFamily="34" charset="0"/>
              </a:defRPr>
            </a:lvl1pPr>
            <a:lvl2pPr marL="717550" indent="-358775">
              <a:buFont typeface="Wingdings" panose="05000000000000000000" pitchFamily="2" charset="2"/>
              <a:buChar char="ü"/>
              <a:defRPr sz="2000">
                <a:latin typeface="Calibri" pitchFamily="34" charset="0"/>
                <a:cs typeface="Calibri" pitchFamily="34" charset="0"/>
              </a:defRPr>
            </a:lvl2pPr>
            <a:lvl3pPr marL="1076325" indent="-358775">
              <a:buFont typeface="Wingdings" panose="05000000000000000000" pitchFamily="2" charset="2"/>
              <a:buChar char="ü"/>
              <a:tabLst/>
              <a:defRPr sz="2000">
                <a:latin typeface="Calibri" pitchFamily="34" charset="0"/>
                <a:cs typeface="Calibri" pitchFamily="34" charset="0"/>
              </a:defRPr>
            </a:lvl3pPr>
            <a:lvl4pPr marL="1435100" indent="-358775">
              <a:buFont typeface="Wingdings" panose="05000000000000000000" pitchFamily="2" charset="2"/>
              <a:buChar char="ü"/>
              <a:defRPr sz="1800">
                <a:latin typeface="Calibri" pitchFamily="34" charset="0"/>
                <a:cs typeface="Calibri" pitchFamily="34" charset="0"/>
              </a:defRPr>
            </a:lvl4pPr>
            <a:lvl5pPr marL="1792288" indent="-357188">
              <a:buFont typeface="Wingdings" panose="05000000000000000000" pitchFamily="2" charset="2"/>
              <a:buChar char="ü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  <a:p>
            <a:pPr lvl="1"/>
            <a:r>
              <a:rPr lang="bg-BG" noProof="0" dirty="0" err="1" smtClean="0"/>
              <a:t>Second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2"/>
            <a:r>
              <a:rPr lang="bg-BG" noProof="0" dirty="0" err="1" smtClean="0"/>
              <a:t>Third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3"/>
            <a:r>
              <a:rPr lang="bg-BG" noProof="0" dirty="0" err="1" smtClean="0"/>
              <a:t>Fourth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4"/>
            <a:r>
              <a:rPr lang="bg-BG" noProof="0" dirty="0" err="1" smtClean="0"/>
              <a:t>Fifth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4FDBAA92-5A7D-45AF-8602-06940A5F15D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229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rgbClr val="3C7D9E"/>
          </a:solidFill>
        </p:spPr>
        <p:txBody>
          <a:bodyPr wrap="square" anchor="t"/>
          <a:lstStyle>
            <a:lvl1pPr algn="l">
              <a:defRPr sz="4000" b="1" cap="all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8EEF0E4A-720D-4D2C-9CD6-D5676F633DF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011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 wrap="square" lIns="72000" tIns="72000" rIns="72000" bIns="72000"/>
          <a:lstStyle>
            <a:lvl1pPr marL="358775" indent="-358775">
              <a:tabLst/>
              <a:defRPr sz="2000">
                <a:latin typeface="Calibri" pitchFamily="34" charset="0"/>
                <a:cs typeface="Calibri" pitchFamily="34" charset="0"/>
              </a:defRPr>
            </a:lvl1pPr>
            <a:lvl2pPr marL="717550" indent="-358775">
              <a:defRPr sz="1800">
                <a:latin typeface="Calibri" pitchFamily="34" charset="0"/>
                <a:cs typeface="Calibri" pitchFamily="34" charset="0"/>
              </a:defRPr>
            </a:lvl2pPr>
            <a:lvl3pPr marL="1076325" indent="-358775">
              <a:defRPr sz="1600">
                <a:latin typeface="Calibri" pitchFamily="34" charset="0"/>
                <a:cs typeface="Calibri" pitchFamily="34" charset="0"/>
              </a:defRPr>
            </a:lvl3pPr>
            <a:lvl4pPr marL="1435100" indent="-358775">
              <a:defRPr sz="1400">
                <a:latin typeface="Calibri" pitchFamily="34" charset="0"/>
                <a:cs typeface="Calibri" pitchFamily="34" charset="0"/>
              </a:defRPr>
            </a:lvl4pPr>
            <a:lvl5pPr marL="1792288" indent="-357188">
              <a:defRPr sz="12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  <a:p>
            <a:pPr lvl="1"/>
            <a:r>
              <a:rPr lang="bg-BG" noProof="0" dirty="0" err="1" smtClean="0"/>
              <a:t>Second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2"/>
            <a:r>
              <a:rPr lang="bg-BG" noProof="0" dirty="0" err="1" smtClean="0"/>
              <a:t>Third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3"/>
            <a:r>
              <a:rPr lang="bg-BG" noProof="0" dirty="0" err="1" smtClean="0"/>
              <a:t>Fourth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4"/>
            <a:r>
              <a:rPr lang="bg-BG" noProof="0" dirty="0" err="1" smtClean="0"/>
              <a:t>Fifth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 wrap="square" lIns="72000" tIns="72000" rIns="72000" bIns="72000"/>
          <a:lstStyle>
            <a:lvl1pPr marL="358775" indent="-358775">
              <a:defRPr sz="2000">
                <a:latin typeface="Calibri" pitchFamily="34" charset="0"/>
                <a:cs typeface="Calibri" pitchFamily="34" charset="0"/>
              </a:defRPr>
            </a:lvl1pPr>
            <a:lvl2pPr marL="717550" indent="-358775">
              <a:defRPr sz="1800">
                <a:latin typeface="Calibri" pitchFamily="34" charset="0"/>
                <a:cs typeface="Calibri" pitchFamily="34" charset="0"/>
              </a:defRPr>
            </a:lvl2pPr>
            <a:lvl3pPr marL="1076325" indent="-358775">
              <a:defRPr sz="1600">
                <a:latin typeface="Calibri" pitchFamily="34" charset="0"/>
                <a:cs typeface="Calibri" pitchFamily="34" charset="0"/>
              </a:defRPr>
            </a:lvl3pPr>
            <a:lvl4pPr marL="1435100" indent="-358775">
              <a:defRPr sz="1400">
                <a:latin typeface="Calibri" pitchFamily="34" charset="0"/>
                <a:cs typeface="Calibri" pitchFamily="34" charset="0"/>
              </a:defRPr>
            </a:lvl4pPr>
            <a:lvl5pPr marL="1792288" indent="-357188">
              <a:defRPr sz="12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  <a:p>
            <a:pPr lvl="1"/>
            <a:r>
              <a:rPr lang="bg-BG" noProof="0" dirty="0" err="1" smtClean="0"/>
              <a:t>Second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2"/>
            <a:r>
              <a:rPr lang="bg-BG" noProof="0" dirty="0" err="1" smtClean="0"/>
              <a:t>Third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3"/>
            <a:r>
              <a:rPr lang="bg-BG" noProof="0" dirty="0" err="1" smtClean="0"/>
              <a:t>Fourth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4"/>
            <a:r>
              <a:rPr lang="bg-BG" noProof="0" dirty="0" err="1" smtClean="0"/>
              <a:t>Fifth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CDFD9F46-2D3C-4575-A53B-D51848E30C0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896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37D1-0660-47D7-9CD1-E1EE61F1AE96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58002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26E03-B418-48D1-B56A-88295567B587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00766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wrap="square" lIns="72000" tIns="72000" rIns="72000" bIns="72000"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wrap="square" lIns="72000" tIns="72000" rIns="72000" bIns="72000"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wrap="square" lIns="72000" tIns="72000" rIns="72000" bIns="72000"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31A7F942-C96E-477D-B2CA-2B99A0F75EB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950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  <a:endParaRPr lang="bg-BG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80953-10EF-4B53-98DD-F0D6506FB26B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0022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  <a:endParaRPr lang="bg-BG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45416-97E8-45D9-B6B5-30072EC12D82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9442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07C3B72-1921-4BFD-B6E5-7DC880840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3" r:id="rId7"/>
    <p:sldLayoutId id="2147483684" r:id="rId8"/>
    <p:sldLayoutId id="2147483685" r:id="rId9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fontAlgn="base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6450" y="1371600"/>
            <a:ext cx="6477000" cy="1752600"/>
          </a:xfrm>
        </p:spPr>
        <p:txBody>
          <a:bodyPr>
            <a:noAutofit/>
          </a:bodyPr>
          <a:lstStyle/>
          <a:p>
            <a:r>
              <a:rPr lang="bg-BG" sz="2800" dirty="0" smtClean="0"/>
              <a:t>Междинна оценка на изпълнението на </a:t>
            </a:r>
            <a:r>
              <a:rPr lang="ru-RU" dirty="0" smtClean="0"/>
              <a:t>Регионалния план за развитие 20</a:t>
            </a:r>
            <a:r>
              <a:rPr lang="en-US" dirty="0" smtClean="0"/>
              <a:t>14</a:t>
            </a:r>
            <a:r>
              <a:rPr lang="ru-RU" dirty="0" smtClean="0"/>
              <a:t>-20</a:t>
            </a:r>
            <a:r>
              <a:rPr lang="en-US" dirty="0" smtClean="0"/>
              <a:t>20</a:t>
            </a:r>
            <a:r>
              <a:rPr lang="ru-RU" dirty="0" smtClean="0"/>
              <a:t> г. на </a:t>
            </a:r>
            <a:r>
              <a:rPr lang="ru-RU" dirty="0" err="1" smtClean="0"/>
              <a:t>Югозападен</a:t>
            </a:r>
            <a:r>
              <a:rPr lang="ru-RU" dirty="0" smtClean="0"/>
              <a:t> район от ниво 2</a:t>
            </a:r>
            <a:endParaRPr lang="bg-BG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24316" y="3037817"/>
            <a:ext cx="5755998" cy="3427812"/>
            <a:chOff x="1694001" y="1719815"/>
            <a:chExt cx="5755998" cy="3427812"/>
          </a:xfrm>
          <a:effectLst>
            <a:outerShdw blurRad="317500" dist="63500" dir="5400000" sx="150000" sy="150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488AC0">
                <a:alpha val="4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488AC0">
                <a:alpha val="6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488AC0">
                <a:alpha val="2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488AC0">
                <a:alpha val="2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488AC0">
                <a:alpha val="4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488AC0">
                <a:alpha val="6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0544" y="5880854"/>
            <a:ext cx="2827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Агенция СТРАТЕГМА ООД</a:t>
            </a:r>
          </a:p>
          <a:p>
            <a:pPr algn="l"/>
            <a:r>
              <a:rPr lang="bg-BG" sz="1600" dirty="0" smtClean="0">
                <a:solidFill>
                  <a:schemeClr val="bg1"/>
                </a:solidFill>
              </a:rPr>
              <a:t>Станка Делчева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4244" y="5977340"/>
            <a:ext cx="2141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Банско</a:t>
            </a:r>
          </a:p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25 октомври 2017 г.</a:t>
            </a:r>
            <a:endParaRPr lang="bg-BG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СТРАТЕГИЧЕСКИ ЦЕЛИ НА РПР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905000"/>
            <a:ext cx="8077199" cy="4114800"/>
          </a:xfrm>
        </p:spPr>
        <p:txBody>
          <a:bodyPr/>
          <a:lstStyle/>
          <a:p>
            <a:r>
              <a:rPr lang="bg-BG" dirty="0" smtClean="0"/>
              <a:t>ГЛАВНА СТРАТЕГИЧЕСКА ЦЕЛ</a:t>
            </a:r>
          </a:p>
          <a:p>
            <a:pPr marL="0" indent="0">
              <a:buNone/>
            </a:pPr>
            <a:r>
              <a:rPr lang="ru-RU" sz="2000" dirty="0"/>
              <a:t>Устойчив </a:t>
            </a:r>
            <a:r>
              <a:rPr lang="ru-RU" sz="2000" dirty="0" err="1"/>
              <a:t>икономически</a:t>
            </a:r>
            <a:r>
              <a:rPr lang="ru-RU" sz="2000" dirty="0"/>
              <a:t> </a:t>
            </a:r>
            <a:r>
              <a:rPr lang="ru-RU" sz="2000" dirty="0" err="1"/>
              <a:t>растеж</a:t>
            </a:r>
            <a:r>
              <a:rPr lang="ru-RU" sz="2000" dirty="0"/>
              <a:t> чрез </a:t>
            </a:r>
            <a:r>
              <a:rPr lang="ru-RU" sz="2000" dirty="0" err="1"/>
              <a:t>конкурентоспосбност</a:t>
            </a:r>
            <a:r>
              <a:rPr lang="ru-RU" sz="2000" dirty="0"/>
              <a:t>, </a:t>
            </a:r>
            <a:r>
              <a:rPr lang="ru-RU" sz="2000" dirty="0" err="1"/>
              <a:t>инвестиционна</a:t>
            </a:r>
            <a:r>
              <a:rPr lang="ru-RU" sz="2000" dirty="0"/>
              <a:t> </a:t>
            </a:r>
            <a:r>
              <a:rPr lang="ru-RU" sz="2000" dirty="0" err="1"/>
              <a:t>атрактивност</a:t>
            </a:r>
            <a:r>
              <a:rPr lang="ru-RU" sz="2000" dirty="0"/>
              <a:t>, </a:t>
            </a:r>
            <a:r>
              <a:rPr lang="ru-RU" sz="2000" dirty="0" err="1"/>
              <a:t>подобрена</a:t>
            </a:r>
            <a:r>
              <a:rPr lang="ru-RU" sz="2000" dirty="0"/>
              <a:t> </a:t>
            </a:r>
            <a:r>
              <a:rPr lang="ru-RU" sz="2000" dirty="0" err="1"/>
              <a:t>жизнена</a:t>
            </a:r>
            <a:r>
              <a:rPr lang="ru-RU" sz="2000" dirty="0"/>
              <a:t> среда и </a:t>
            </a:r>
            <a:r>
              <a:rPr lang="ru-RU" sz="2000" dirty="0" err="1"/>
              <a:t>укрепен</a:t>
            </a:r>
            <a:r>
              <a:rPr lang="ru-RU" sz="2000" dirty="0"/>
              <a:t> </a:t>
            </a:r>
            <a:r>
              <a:rPr lang="ru-RU" sz="2000" dirty="0" err="1"/>
              <a:t>човешки</a:t>
            </a:r>
            <a:r>
              <a:rPr lang="ru-RU" sz="2000" dirty="0"/>
              <a:t> ресурс при </a:t>
            </a:r>
            <a:r>
              <a:rPr lang="ru-RU" sz="2000" dirty="0" err="1"/>
              <a:t>съхранено</a:t>
            </a:r>
            <a:r>
              <a:rPr lang="ru-RU" sz="2000" dirty="0"/>
              <a:t> </a:t>
            </a:r>
            <a:r>
              <a:rPr lang="ru-RU" sz="2000" dirty="0" err="1"/>
              <a:t>природно</a:t>
            </a:r>
            <a:r>
              <a:rPr lang="ru-RU" sz="2000" dirty="0"/>
              <a:t> и </a:t>
            </a:r>
            <a:r>
              <a:rPr lang="ru-RU" sz="2000" dirty="0" err="1"/>
              <a:t>културно</a:t>
            </a:r>
            <a:r>
              <a:rPr lang="ru-RU" sz="2000" dirty="0"/>
              <a:t> наследство</a:t>
            </a:r>
            <a:endParaRPr lang="bg-BG" sz="2000" dirty="0" smtClean="0"/>
          </a:p>
          <a:p>
            <a:r>
              <a:rPr lang="bg-BG" dirty="0" smtClean="0"/>
              <a:t>СТРАТЕГИЧЕСКИ ЦЕЛИ:</a:t>
            </a:r>
          </a:p>
          <a:p>
            <a:pPr lvl="1"/>
            <a:r>
              <a:rPr lang="ru-RU" sz="1800" dirty="0" err="1"/>
              <a:t>Стратегическа</a:t>
            </a:r>
            <a:r>
              <a:rPr lang="ru-RU" sz="1800" dirty="0"/>
              <a:t> цел 1: </a:t>
            </a:r>
            <a:r>
              <a:rPr lang="ru-RU" sz="1800" dirty="0" err="1"/>
              <a:t>Постигане</a:t>
            </a:r>
            <a:r>
              <a:rPr lang="ru-RU" sz="1800" dirty="0"/>
              <a:t> на устойчив </a:t>
            </a:r>
            <a:r>
              <a:rPr lang="ru-RU" sz="1800" dirty="0" err="1"/>
              <a:t>икономически</a:t>
            </a:r>
            <a:r>
              <a:rPr lang="ru-RU" sz="1800" dirty="0"/>
              <a:t> </a:t>
            </a:r>
            <a:r>
              <a:rPr lang="ru-RU" sz="1800" dirty="0" err="1"/>
              <a:t>растеж</a:t>
            </a:r>
            <a:r>
              <a:rPr lang="ru-RU" sz="1800" dirty="0"/>
              <a:t>, чрез развитие на конкурентоспособна </a:t>
            </a:r>
            <a:r>
              <a:rPr lang="ru-RU" sz="1800" dirty="0" err="1"/>
              <a:t>диверсифицирана</a:t>
            </a:r>
            <a:r>
              <a:rPr lang="ru-RU" sz="1800" dirty="0"/>
              <a:t> </a:t>
            </a:r>
            <a:r>
              <a:rPr lang="ru-RU" sz="1800" dirty="0" err="1"/>
              <a:t>регионална</a:t>
            </a:r>
            <a:r>
              <a:rPr lang="ru-RU" sz="1800" dirty="0"/>
              <a:t> </a:t>
            </a:r>
            <a:r>
              <a:rPr lang="ru-RU" sz="1800" dirty="0" err="1"/>
              <a:t>икономика</a:t>
            </a:r>
            <a:r>
              <a:rPr lang="ru-RU" sz="1800" dirty="0"/>
              <a:t>;</a:t>
            </a:r>
          </a:p>
          <a:p>
            <a:pPr lvl="1"/>
            <a:r>
              <a:rPr lang="ru-RU" sz="1800" dirty="0" err="1"/>
              <a:t>Стратегическа</a:t>
            </a:r>
            <a:r>
              <a:rPr lang="ru-RU" sz="1800" dirty="0"/>
              <a:t> цел 2: </a:t>
            </a:r>
            <a:r>
              <a:rPr lang="ru-RU" sz="1800" dirty="0" err="1"/>
              <a:t>Постигане</a:t>
            </a:r>
            <a:r>
              <a:rPr lang="ru-RU" sz="1800" dirty="0"/>
              <a:t> на </a:t>
            </a:r>
            <a:r>
              <a:rPr lang="ru-RU" sz="1800" dirty="0" err="1"/>
              <a:t>балансирано</a:t>
            </a:r>
            <a:r>
              <a:rPr lang="ru-RU" sz="1800" dirty="0"/>
              <a:t> и устойчиво </a:t>
            </a:r>
            <a:r>
              <a:rPr lang="ru-RU" sz="1800" dirty="0" err="1"/>
              <a:t>регионално</a:t>
            </a:r>
            <a:r>
              <a:rPr lang="ru-RU" sz="1800" dirty="0"/>
              <a:t> развитие и </a:t>
            </a:r>
            <a:r>
              <a:rPr lang="ru-RU" sz="1800" dirty="0" err="1"/>
              <a:t>укрепване</a:t>
            </a:r>
            <a:r>
              <a:rPr lang="ru-RU" sz="1800" dirty="0"/>
              <a:t> на </a:t>
            </a:r>
            <a:r>
              <a:rPr lang="ru-RU" sz="1800" dirty="0" err="1"/>
              <a:t>връзките</a:t>
            </a:r>
            <a:r>
              <a:rPr lang="ru-RU" sz="1800" dirty="0"/>
              <a:t> между </a:t>
            </a:r>
            <a:r>
              <a:rPr lang="ru-RU" sz="1800" dirty="0" err="1"/>
              <a:t>градските</a:t>
            </a:r>
            <a:r>
              <a:rPr lang="ru-RU" sz="1800" dirty="0"/>
              <a:t> </a:t>
            </a:r>
            <a:r>
              <a:rPr lang="ru-RU" sz="1800" dirty="0" err="1"/>
              <a:t>центрове</a:t>
            </a:r>
            <a:r>
              <a:rPr lang="ru-RU" sz="1800" dirty="0"/>
              <a:t> и </a:t>
            </a:r>
            <a:r>
              <a:rPr lang="ru-RU" sz="1800" dirty="0" err="1"/>
              <a:t>селските</a:t>
            </a:r>
            <a:r>
              <a:rPr lang="ru-RU" sz="1800" dirty="0"/>
              <a:t> </a:t>
            </a:r>
            <a:r>
              <a:rPr lang="ru-RU" sz="1800" dirty="0" err="1"/>
              <a:t>райони</a:t>
            </a:r>
            <a:r>
              <a:rPr lang="ru-RU" sz="1800" dirty="0"/>
              <a:t>;</a:t>
            </a:r>
          </a:p>
          <a:p>
            <a:pPr lvl="1"/>
            <a:r>
              <a:rPr lang="ru-RU" sz="1800" dirty="0" err="1"/>
              <a:t>Стратегическа</a:t>
            </a:r>
            <a:r>
              <a:rPr lang="ru-RU" sz="1800" dirty="0"/>
              <a:t> цел 3: </a:t>
            </a:r>
            <a:r>
              <a:rPr lang="ru-RU" sz="1800" dirty="0" err="1"/>
              <a:t>Икономическо</a:t>
            </a:r>
            <a:r>
              <a:rPr lang="ru-RU" sz="1800" dirty="0"/>
              <a:t>, </a:t>
            </a:r>
            <a:r>
              <a:rPr lang="ru-RU" sz="1800" dirty="0" err="1"/>
              <a:t>социално</a:t>
            </a:r>
            <a:r>
              <a:rPr lang="ru-RU" sz="1800" dirty="0"/>
              <a:t> и </a:t>
            </a:r>
            <a:r>
              <a:rPr lang="ru-RU" sz="1800" dirty="0" err="1"/>
              <a:t>териториално</a:t>
            </a:r>
            <a:r>
              <a:rPr lang="ru-RU" sz="1800" dirty="0"/>
              <a:t> </a:t>
            </a:r>
            <a:r>
              <a:rPr lang="ru-RU" sz="1800" dirty="0" err="1"/>
              <a:t>сближаване</a:t>
            </a:r>
            <a:r>
              <a:rPr lang="ru-RU" sz="1800" dirty="0"/>
              <a:t> с </a:t>
            </a:r>
            <a:r>
              <a:rPr lang="ru-RU" sz="1800" dirty="0" err="1"/>
              <a:t>останалите</a:t>
            </a:r>
            <a:r>
              <a:rPr lang="ru-RU" sz="1800" dirty="0"/>
              <a:t> </a:t>
            </a:r>
            <a:r>
              <a:rPr lang="ru-RU" sz="1800" dirty="0" err="1"/>
              <a:t>региони</a:t>
            </a:r>
            <a:r>
              <a:rPr lang="ru-RU" sz="1800" dirty="0"/>
              <a:t> в ЕС</a:t>
            </a:r>
          </a:p>
          <a:p>
            <a:pPr marL="358775" lvl="1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968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ЦЕЛИ НА РПР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905000"/>
            <a:ext cx="8077199" cy="4114800"/>
          </a:xfrm>
        </p:spPr>
        <p:txBody>
          <a:bodyPr/>
          <a:lstStyle/>
          <a:p>
            <a:r>
              <a:rPr lang="bg-BG" dirty="0" smtClean="0"/>
              <a:t>ПРИОРИТЕТИ:</a:t>
            </a:r>
          </a:p>
          <a:p>
            <a:pPr lvl="1"/>
            <a:r>
              <a:rPr lang="ru-RU" dirty="0"/>
              <a:t>Приоритет 1. </a:t>
            </a:r>
            <a:r>
              <a:rPr lang="ru-RU" dirty="0" err="1"/>
              <a:t>Повишаване</a:t>
            </a:r>
            <a:r>
              <a:rPr lang="ru-RU" dirty="0"/>
              <a:t> </a:t>
            </a:r>
            <a:r>
              <a:rPr lang="ru-RU" dirty="0" err="1"/>
              <a:t>конкурентоспособността</a:t>
            </a:r>
            <a:r>
              <a:rPr lang="ru-RU" dirty="0"/>
              <a:t> на </a:t>
            </a:r>
            <a:r>
              <a:rPr lang="ru-RU" dirty="0" err="1"/>
              <a:t>регионалната</a:t>
            </a:r>
            <a:r>
              <a:rPr lang="ru-RU" dirty="0"/>
              <a:t> </a:t>
            </a:r>
            <a:r>
              <a:rPr lang="ru-RU" dirty="0" err="1"/>
              <a:t>икономика</a:t>
            </a:r>
            <a:endParaRPr lang="ru-RU" dirty="0"/>
          </a:p>
          <a:p>
            <a:pPr lvl="1"/>
            <a:r>
              <a:rPr lang="ru-RU" dirty="0"/>
              <a:t>Приоритет 2. Развитие на </a:t>
            </a:r>
            <a:r>
              <a:rPr lang="ru-RU" dirty="0" err="1"/>
              <a:t>техническата</a:t>
            </a:r>
            <a:r>
              <a:rPr lang="ru-RU" dirty="0"/>
              <a:t> инфраструктура</a:t>
            </a:r>
          </a:p>
          <a:p>
            <a:pPr lvl="1"/>
            <a:r>
              <a:rPr lang="ru-RU" dirty="0"/>
              <a:t>Приоритет 3. </a:t>
            </a:r>
            <a:r>
              <a:rPr lang="ru-RU" dirty="0" err="1"/>
              <a:t>Опазване</a:t>
            </a:r>
            <a:r>
              <a:rPr lang="ru-RU" dirty="0"/>
              <a:t> и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околната</a:t>
            </a:r>
            <a:r>
              <a:rPr lang="ru-RU" dirty="0"/>
              <a:t> среда</a:t>
            </a:r>
          </a:p>
          <a:p>
            <a:pPr lvl="1"/>
            <a:r>
              <a:rPr lang="ru-RU" dirty="0"/>
              <a:t>Приоритет 4. </a:t>
            </a:r>
            <a:r>
              <a:rPr lang="ru-RU" dirty="0" err="1"/>
              <a:t>Повишаване</a:t>
            </a:r>
            <a:r>
              <a:rPr lang="ru-RU" dirty="0"/>
              <a:t> </a:t>
            </a:r>
            <a:r>
              <a:rPr lang="ru-RU" dirty="0" err="1"/>
              <a:t>конкурентоспособността</a:t>
            </a:r>
            <a:r>
              <a:rPr lang="ru-RU" dirty="0"/>
              <a:t> на </a:t>
            </a:r>
            <a:r>
              <a:rPr lang="ru-RU" dirty="0" err="1"/>
              <a:t>човешките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и </a:t>
            </a:r>
            <a:r>
              <a:rPr lang="ru-RU" dirty="0" err="1"/>
              <a:t>подобряване</a:t>
            </a:r>
            <a:r>
              <a:rPr lang="ru-RU" dirty="0"/>
              <a:t> </a:t>
            </a:r>
            <a:r>
              <a:rPr lang="ru-RU" dirty="0" err="1"/>
              <a:t>качествата</a:t>
            </a:r>
            <a:r>
              <a:rPr lang="ru-RU" dirty="0"/>
              <a:t> на </a:t>
            </a:r>
            <a:r>
              <a:rPr lang="ru-RU" dirty="0" err="1"/>
              <a:t>урбанизираната</a:t>
            </a:r>
            <a:r>
              <a:rPr lang="ru-RU" dirty="0"/>
              <a:t> среда</a:t>
            </a:r>
          </a:p>
          <a:p>
            <a:pPr lvl="1"/>
            <a:r>
              <a:rPr lang="ru-RU" dirty="0"/>
              <a:t>Приоритет 5. </a:t>
            </a:r>
            <a:r>
              <a:rPr lang="ru-RU" dirty="0" err="1"/>
              <a:t>Укрепване</a:t>
            </a:r>
            <a:r>
              <a:rPr lang="ru-RU" dirty="0"/>
              <a:t> на </a:t>
            </a:r>
            <a:r>
              <a:rPr lang="ru-RU" dirty="0" err="1"/>
              <a:t>административния</a:t>
            </a:r>
            <a:r>
              <a:rPr lang="ru-RU" dirty="0"/>
              <a:t> </a:t>
            </a:r>
            <a:r>
              <a:rPr lang="ru-RU" dirty="0" err="1"/>
              <a:t>капацитет</a:t>
            </a:r>
            <a:r>
              <a:rPr lang="ru-RU" dirty="0"/>
              <a:t> и развитие на </a:t>
            </a:r>
            <a:r>
              <a:rPr lang="ru-RU" dirty="0" err="1"/>
              <a:t>сътрудничеството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905000"/>
            <a:ext cx="7724774" cy="4114800"/>
          </a:xfrm>
        </p:spPr>
        <p:txBody>
          <a:bodyPr/>
          <a:lstStyle/>
          <a:p>
            <a:r>
              <a:rPr lang="bg-BG" sz="2000" dirty="0" smtClean="0"/>
              <a:t>Определени в РПР на ЮЗР:</a:t>
            </a:r>
          </a:p>
          <a:p>
            <a:pPr lvl="1"/>
            <a:r>
              <a:rPr lang="ru-RU" sz="1600" dirty="0" smtClean="0"/>
              <a:t>Национално публично финансиране (републикански бюджет, общински бюджети, както и финансови ресурси от други източници – публични фондове, предприятия)</a:t>
            </a:r>
          </a:p>
          <a:p>
            <a:pPr lvl="1"/>
            <a:r>
              <a:rPr lang="ru-RU" sz="1600" dirty="0" smtClean="0"/>
              <a:t>Европейски средства (от фондове на ЕС);</a:t>
            </a:r>
          </a:p>
          <a:p>
            <a:pPr lvl="1"/>
            <a:r>
              <a:rPr lang="ru-RU" sz="1600" dirty="0" smtClean="0"/>
              <a:t>Международни финансови институции;</a:t>
            </a:r>
          </a:p>
          <a:p>
            <a:pPr lvl="1"/>
            <a:r>
              <a:rPr lang="ru-RU" sz="1600" dirty="0" smtClean="0"/>
              <a:t>частно финансиране (частни фирми, банки, застрахователни компании, фондации, асоциации, сдружения, средства на физически лица и др.);</a:t>
            </a:r>
          </a:p>
          <a:p>
            <a:pPr lvl="1"/>
            <a:r>
              <a:rPr lang="ru-RU" sz="1600" dirty="0" smtClean="0"/>
              <a:t>други източници.</a:t>
            </a:r>
          </a:p>
          <a:p>
            <a:r>
              <a:rPr lang="ru-RU" sz="2000" dirty="0" smtClean="0"/>
              <a:t>Предвидено е основната маса от финансови средства да се формира от първите два основни източника – национално публично финансиране и средства от фондове на ЕС. Средствата от международни финансови институции, имащи предимно характер на заемни средства, и частните финансови средства, се представят в допълнение на първите два източника.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99" y="1905000"/>
            <a:ext cx="7620001" cy="4438650"/>
          </a:xfrm>
        </p:spPr>
        <p:txBody>
          <a:bodyPr/>
          <a:lstStyle/>
          <a:p>
            <a:r>
              <a:rPr lang="ru-RU" sz="2000" dirty="0" smtClean="0"/>
              <a:t>Определените цели и приоритети се изпълняват, най-общо чрез</a:t>
            </a:r>
            <a:r>
              <a:rPr lang="bg-BG" sz="2000" dirty="0" smtClean="0"/>
              <a:t>:</a:t>
            </a:r>
          </a:p>
          <a:p>
            <a:pPr lvl="1"/>
            <a:r>
              <a:rPr lang="ru-RU" sz="1800" dirty="0" smtClean="0"/>
              <a:t>специални програми или мерки, финансирани от държавния бюджет, бюджетите на общините или от други източници; </a:t>
            </a:r>
          </a:p>
          <a:p>
            <a:pPr lvl="1"/>
            <a:r>
              <a:rPr lang="ru-RU" sz="1800" dirty="0" smtClean="0"/>
              <a:t>програми, съфинансирани със средства от ЕС.</a:t>
            </a:r>
          </a:p>
          <a:p>
            <a:r>
              <a:rPr lang="ru-RU" sz="2000" dirty="0" smtClean="0"/>
              <a:t>Липсва систематизирана информация за мерките, реализирани със средства от държавния бюджет и бюджетите на общините, свързани с политиката за регионално развитие, в периода 20014-2016 г.</a:t>
            </a:r>
          </a:p>
          <a:p>
            <a:r>
              <a:rPr lang="ru-RU" sz="2000" dirty="0" smtClean="0"/>
              <a:t>Не функционира механизъм за подкрепа на местни инициативи и конкретни проекти за развитие на райони за целенасочена подкрепа (РЦП) не е стартирал своето действие;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5" y="1905000"/>
            <a:ext cx="7343775" cy="4114800"/>
          </a:xfrm>
        </p:spPr>
        <p:txBody>
          <a:bodyPr/>
          <a:lstStyle/>
          <a:p>
            <a:r>
              <a:rPr lang="ru-RU" sz="2000" dirty="0" smtClean="0"/>
              <a:t>Оперативните програми, програмите по за </a:t>
            </a:r>
            <a:r>
              <a:rPr lang="ru-RU" sz="2000" dirty="0" err="1" smtClean="0"/>
              <a:t>териториално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сближаване</a:t>
            </a:r>
            <a:r>
              <a:rPr lang="ru-RU" sz="2000" dirty="0" smtClean="0"/>
              <a:t> и ПРСР, съфинансирани със средства от ЕС, са основният оперативен инструмент, чрез който се реализират целите и приоритетите на РПР на ЮЗР.</a:t>
            </a:r>
          </a:p>
          <a:p>
            <a:r>
              <a:rPr lang="ru-RU" sz="2000" dirty="0" smtClean="0"/>
              <a:t>Приносът на оперативните програми, финансирани от ЕФРР, ЕСФ и КФ, както и ЕЗФРСР  за изпълнението на приоритетите на РПР на ЮЗР е оценен въз основа на аналитично разпределение (картиране) на договорените и изплатените финансови ресурси по източници спрямо целите на плана</a:t>
            </a:r>
          </a:p>
          <a:p>
            <a:r>
              <a:rPr lang="ru-RU" sz="2000" dirty="0" smtClean="0"/>
              <a:t>Приносът е оценен към два момента – края на 2015 и края на септември 2017 г.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ПРОМЕНИ В СОЦИАЛНОТО И </a:t>
            </a:r>
            <a:r>
              <a:rPr lang="ru-RU" dirty="0"/>
              <a:t>ИКОНОМИЧЕСКОТО РАЗВИТИЕ НА </a:t>
            </a:r>
            <a:r>
              <a:rPr lang="ru-RU" dirty="0" smtClean="0"/>
              <a:t>ЮЗР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Социалното и икономическото развитие на ЮЗР през периода 20</a:t>
            </a:r>
            <a:r>
              <a:rPr lang="en-US" sz="2400" dirty="0" smtClean="0"/>
              <a:t>10 </a:t>
            </a:r>
            <a:r>
              <a:rPr lang="bg-BG" sz="2400" dirty="0" smtClean="0"/>
              <a:t>-2015 г. се характеризира с положителна промяна на ключовите индикатори.</a:t>
            </a:r>
          </a:p>
          <a:p>
            <a:r>
              <a:rPr lang="bg-BG" sz="2400" dirty="0" smtClean="0"/>
              <a:t>Сходно с останалите райони, ЮЗР </a:t>
            </a:r>
            <a:r>
              <a:rPr lang="bg-BG" sz="2400" dirty="0"/>
              <a:t>се </a:t>
            </a:r>
            <a:r>
              <a:rPr lang="bg-BG" sz="2400" dirty="0" smtClean="0"/>
              <a:t>възстановява от финансовата и икономическата криза след 2011 – 2013 г.</a:t>
            </a:r>
          </a:p>
          <a:p>
            <a:r>
              <a:rPr lang="ru-RU" sz="2400" dirty="0" smtClean="0"/>
              <a:t>Тенденциите в стойностите на ключовите индикатори все още </a:t>
            </a:r>
            <a:r>
              <a:rPr lang="ru-RU" sz="2400" dirty="0" err="1" smtClean="0"/>
              <a:t>са</a:t>
            </a:r>
            <a:r>
              <a:rPr lang="ru-RU" sz="2400" dirty="0" smtClean="0"/>
              <a:t> </a:t>
            </a:r>
            <a:r>
              <a:rPr lang="ru-RU" sz="2400" dirty="0" err="1" smtClean="0"/>
              <a:t>сравнително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неустойчиви</a:t>
            </a:r>
            <a:r>
              <a:rPr lang="ru-RU" sz="2400" dirty="0" smtClean="0"/>
              <a:t> и е необходима значителна подкрепа за растежа 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</a:t>
            </a:r>
            <a:r>
              <a:rPr lang="ru-RU" dirty="0" smtClean="0"/>
              <a:t>ЮЗР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350" y="1933575"/>
            <a:ext cx="7239000" cy="4629150"/>
          </a:xfrm>
        </p:spPr>
        <p:txBody>
          <a:bodyPr/>
          <a:lstStyle/>
          <a:p>
            <a:r>
              <a:rPr lang="ru-RU" sz="1800" dirty="0" smtClean="0"/>
              <a:t>Въпреки общото възстановяване на икономиката на ЮЗР след кризата, темповете на нарастване на БВП за периода 2012 -2015 г. </a:t>
            </a:r>
            <a:r>
              <a:rPr lang="ru-RU" sz="1800" dirty="0" err="1" smtClean="0"/>
              <a:t>са</a:t>
            </a:r>
            <a:r>
              <a:rPr lang="ru-RU" sz="1800" dirty="0" smtClean="0"/>
              <a:t> </a:t>
            </a:r>
            <a:r>
              <a:rPr lang="ru-RU" sz="1800" dirty="0" err="1" smtClean="0"/>
              <a:t>устойчиви</a:t>
            </a:r>
            <a:r>
              <a:rPr lang="ru-RU" sz="1800" dirty="0" smtClean="0"/>
              <a:t>, но не </a:t>
            </a:r>
            <a:r>
              <a:rPr lang="ru-RU" sz="1800" dirty="0" err="1" smtClean="0"/>
              <a:t>особено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динамични</a:t>
            </a:r>
            <a:endParaRPr lang="ru-RU" sz="1800" dirty="0" smtClean="0"/>
          </a:p>
          <a:p>
            <a:r>
              <a:rPr lang="ru-RU" sz="1800" dirty="0" smtClean="0"/>
              <a:t>За периода 2011-2015 г. се отбелязва тенденция на слабо нарастване на приноса на </a:t>
            </a:r>
            <a:r>
              <a:rPr lang="ru-RU" sz="1800" dirty="0"/>
              <a:t>ЮЗР в </a:t>
            </a:r>
            <a:r>
              <a:rPr lang="ru-RU" sz="1800" dirty="0" smtClean="0"/>
              <a:t>общия БВП , възстановявайки нивата от </a:t>
            </a:r>
            <a:r>
              <a:rPr lang="ru-RU" sz="1800" dirty="0" err="1" smtClean="0"/>
              <a:t>преди</a:t>
            </a:r>
            <a:r>
              <a:rPr lang="ru-RU" sz="1800" dirty="0" smtClean="0"/>
              <a:t> </a:t>
            </a:r>
            <a:r>
              <a:rPr lang="ru-RU" sz="1800" dirty="0" err="1" smtClean="0"/>
              <a:t>кризата</a:t>
            </a:r>
            <a:endParaRPr lang="ru-RU" sz="1800" dirty="0" smtClean="0"/>
          </a:p>
          <a:p>
            <a:r>
              <a:rPr lang="ru-RU" sz="1800" dirty="0" smtClean="0"/>
              <a:t>БВП на човек на населението в района за периода </a:t>
            </a:r>
            <a:r>
              <a:rPr lang="ru-RU" sz="1800" dirty="0" err="1" smtClean="0"/>
              <a:t>нараства</a:t>
            </a:r>
            <a:r>
              <a:rPr lang="ru-RU" sz="1800" dirty="0" smtClean="0"/>
              <a:t> с 9% (</a:t>
            </a:r>
            <a:r>
              <a:rPr lang="ru-RU" sz="1800" dirty="0" err="1" smtClean="0"/>
              <a:t>най-нисък</a:t>
            </a:r>
            <a:r>
              <a:rPr lang="ru-RU" sz="1800" dirty="0" smtClean="0"/>
              <a:t> </a:t>
            </a:r>
            <a:r>
              <a:rPr lang="ru-RU" sz="1800" dirty="0" err="1" smtClean="0"/>
              <a:t>ръст</a:t>
            </a:r>
            <a:r>
              <a:rPr lang="ru-RU" sz="1800" dirty="0" smtClean="0"/>
              <a:t> </a:t>
            </a:r>
            <a:r>
              <a:rPr lang="ru-RU" sz="1800" dirty="0" err="1" smtClean="0"/>
              <a:t>спрямо</a:t>
            </a:r>
            <a:r>
              <a:rPr lang="ru-RU" sz="1800" dirty="0" smtClean="0"/>
              <a:t> </a:t>
            </a:r>
            <a:r>
              <a:rPr lang="ru-RU" sz="1800" dirty="0" err="1" smtClean="0"/>
              <a:t>останалите</a:t>
            </a:r>
            <a:r>
              <a:rPr lang="ru-RU" sz="1800" dirty="0" smtClean="0"/>
              <a:t> </a:t>
            </a:r>
            <a:r>
              <a:rPr lang="ru-RU" sz="1800" dirty="0" err="1" smtClean="0"/>
              <a:t>райони</a:t>
            </a:r>
            <a:r>
              <a:rPr lang="ru-RU" sz="1800" dirty="0" smtClean="0"/>
              <a:t>), </a:t>
            </a:r>
            <a:r>
              <a:rPr lang="ru-RU" sz="1800" dirty="0"/>
              <a:t>а </a:t>
            </a:r>
            <a:r>
              <a:rPr lang="ru-RU" sz="1800" dirty="0" err="1"/>
              <a:t>делът</a:t>
            </a:r>
            <a:r>
              <a:rPr lang="ru-RU" sz="1800" dirty="0"/>
              <a:t> на района в БВП на </a:t>
            </a:r>
            <a:r>
              <a:rPr lang="ru-RU" sz="1800" dirty="0" err="1"/>
              <a:t>страната</a:t>
            </a:r>
            <a:r>
              <a:rPr lang="ru-RU" sz="1800" dirty="0"/>
              <a:t> </a:t>
            </a:r>
            <a:r>
              <a:rPr lang="ru-RU" sz="1800" dirty="0" err="1"/>
              <a:t>нараства</a:t>
            </a:r>
            <a:r>
              <a:rPr lang="ru-RU" sz="1800" dirty="0"/>
              <a:t> с </a:t>
            </a:r>
            <a:r>
              <a:rPr lang="ru-RU" sz="1800" dirty="0" smtClean="0"/>
              <a:t>3% </a:t>
            </a:r>
            <a:r>
              <a:rPr lang="ru-RU" sz="1800" dirty="0"/>
              <a:t>(2011 – 2015) </a:t>
            </a:r>
            <a:r>
              <a:rPr lang="ru-RU" sz="1800" dirty="0" smtClean="0"/>
              <a:t>– </a:t>
            </a:r>
            <a:r>
              <a:rPr lang="ru-RU" sz="1800" dirty="0" err="1" smtClean="0"/>
              <a:t>най</a:t>
            </a:r>
            <a:r>
              <a:rPr lang="ru-RU" sz="1800" dirty="0" smtClean="0"/>
              <a:t>-висок </a:t>
            </a:r>
            <a:r>
              <a:rPr lang="ru-RU" sz="1800" dirty="0" err="1" smtClean="0"/>
              <a:t>ръст</a:t>
            </a:r>
            <a:r>
              <a:rPr lang="ru-RU" sz="1800" dirty="0" smtClean="0"/>
              <a:t> от </a:t>
            </a:r>
            <a:r>
              <a:rPr lang="ru-RU" sz="1800" dirty="0" err="1" smtClean="0"/>
              <a:t>останалите</a:t>
            </a:r>
            <a:r>
              <a:rPr lang="ru-RU" sz="1800" dirty="0" smtClean="0"/>
              <a:t> </a:t>
            </a:r>
            <a:r>
              <a:rPr lang="ru-RU" sz="1800" dirty="0" err="1" smtClean="0"/>
              <a:t>райони</a:t>
            </a:r>
            <a:endParaRPr lang="ru-RU" sz="1800" dirty="0"/>
          </a:p>
          <a:p>
            <a:r>
              <a:rPr lang="ru-RU" sz="1800" dirty="0" err="1" smtClean="0"/>
              <a:t>Икономическата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активност</a:t>
            </a:r>
            <a:r>
              <a:rPr lang="ru-RU" sz="1800" dirty="0" smtClean="0"/>
              <a:t> все </a:t>
            </a:r>
            <a:r>
              <a:rPr lang="ru-RU" sz="1800" dirty="0" err="1" smtClean="0"/>
              <a:t>още</a:t>
            </a:r>
            <a:r>
              <a:rPr lang="ru-RU" sz="1800" dirty="0" smtClean="0"/>
              <a:t> не е </a:t>
            </a:r>
            <a:r>
              <a:rPr lang="ru-RU" sz="1800" dirty="0" err="1" smtClean="0"/>
              <a:t>възстановена</a:t>
            </a:r>
            <a:r>
              <a:rPr lang="ru-RU" sz="1800" dirty="0" smtClean="0"/>
              <a:t> до </a:t>
            </a:r>
            <a:r>
              <a:rPr lang="ru-RU" sz="1800" dirty="0" err="1" smtClean="0"/>
              <a:t>нивата</a:t>
            </a:r>
            <a:r>
              <a:rPr lang="ru-RU" sz="1800" dirty="0" smtClean="0"/>
              <a:t> от 2008-2009 г.</a:t>
            </a:r>
          </a:p>
          <a:p>
            <a:r>
              <a:rPr lang="ru-RU" sz="1800" dirty="0" err="1" smtClean="0"/>
              <a:t>Спадът</a:t>
            </a:r>
            <a:r>
              <a:rPr lang="ru-RU" sz="1800" dirty="0" smtClean="0"/>
              <a:t> </a:t>
            </a:r>
            <a:r>
              <a:rPr lang="ru-RU" sz="1800" dirty="0"/>
              <a:t>на безработицата след 2011 г. е </a:t>
            </a:r>
            <a:r>
              <a:rPr lang="ru-RU" sz="1800" dirty="0" err="1" smtClean="0"/>
              <a:t>по-бърз</a:t>
            </a:r>
            <a:r>
              <a:rPr lang="ru-RU" sz="1800" dirty="0" smtClean="0"/>
              <a:t> </a:t>
            </a:r>
            <a:r>
              <a:rPr lang="ru-RU" sz="1800" dirty="0"/>
              <a:t>от средния за страната,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стойностите</a:t>
            </a:r>
            <a:r>
              <a:rPr lang="ru-RU" sz="1800" dirty="0"/>
              <a:t> </a:t>
            </a:r>
            <a:r>
              <a:rPr lang="ru-RU" sz="1800" dirty="0" err="1" smtClean="0"/>
              <a:t>доближават</a:t>
            </a:r>
            <a:r>
              <a:rPr lang="ru-RU" sz="1800" dirty="0" smtClean="0"/>
              <a:t> </a:t>
            </a:r>
            <a:r>
              <a:rPr lang="ru-RU" sz="1800" dirty="0" err="1" smtClean="0"/>
              <a:t>най-ниските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стойности</a:t>
            </a:r>
            <a:r>
              <a:rPr lang="ru-RU" sz="1800" dirty="0" smtClean="0"/>
              <a:t> от </a:t>
            </a:r>
            <a:r>
              <a:rPr lang="ru-RU" sz="1800" dirty="0" err="1" smtClean="0"/>
              <a:t>преди</a:t>
            </a:r>
            <a:r>
              <a:rPr lang="ru-RU" sz="1800" dirty="0" smtClean="0"/>
              <a:t> 2010</a:t>
            </a:r>
            <a:endParaRPr lang="bg-BG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24750" cy="1527175"/>
          </a:xfrm>
        </p:spPr>
        <p:txBody>
          <a:bodyPr/>
          <a:lstStyle/>
          <a:p>
            <a:r>
              <a:rPr lang="bg-BG" sz="2800" dirty="0" smtClean="0"/>
              <a:t>БВП НА ГЛАВА ОТ НАСЕЛЕНИЕТО за Ю</a:t>
            </a:r>
            <a:r>
              <a:rPr lang="bg-BG" sz="2800" dirty="0"/>
              <a:t>З</a:t>
            </a:r>
            <a:r>
              <a:rPr lang="bg-BG" sz="2800" dirty="0" smtClean="0"/>
              <a:t>Р, БЪЛГАРИЯ И ПОСТИГНАТА ЦЕЛЕВА СТОЙНОСТ на РПР за 2015 , 2010-2015 Г., [в лева]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993707"/>
              </p:ext>
            </p:extLst>
          </p:nvPr>
        </p:nvGraphicFramePr>
        <p:xfrm>
          <a:off x="566737" y="1700212"/>
          <a:ext cx="8291513" cy="494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6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ДЯЛ НА БВП НА ЧОВЕК ОТ НАСЕЛЕНИЕТО ОТ СРЕДНАТА СТОЙНОСТ НА ЕС 28</a:t>
            </a:r>
            <a:r>
              <a:rPr lang="en-US" sz="2800" dirty="0"/>
              <a:t>,</a:t>
            </a:r>
            <a:r>
              <a:rPr lang="ru-RU" sz="2800" dirty="0" smtClean="0"/>
              <a:t> %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150295"/>
              </p:ext>
            </p:extLst>
          </p:nvPr>
        </p:nvGraphicFramePr>
        <p:xfrm>
          <a:off x="428625" y="1731168"/>
          <a:ext cx="8420100" cy="489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3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КОЕФИЦИЕНТ НА БЕЗРАБОТИЦА НА НАСЕЛЕНИЕТО НА 15 И ПОВЕЧЕ НАВЪРШЕНИ ГОДИНИ  - %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570932"/>
              </p:ext>
            </p:extLst>
          </p:nvPr>
        </p:nvGraphicFramePr>
        <p:xfrm>
          <a:off x="442912" y="1778793"/>
          <a:ext cx="8415338" cy="487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6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ЦЕЛ НА МЕЖДИННАТА ОЦЕНКА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Оценка на първоначалните резултати от изпълнението на РПР, степента на постигане на поставените цели, очертаната тенденция на развитие и устойчивостта на резултатите към средата на периода на действие на плана;</a:t>
            </a:r>
          </a:p>
          <a:p>
            <a:r>
              <a:rPr lang="ru-RU" sz="2000" dirty="0" smtClean="0"/>
              <a:t>Оценка на ефективността и ефикасността на използваните финансови ресурси за развитие на съответния район;</a:t>
            </a:r>
          </a:p>
          <a:p>
            <a:r>
              <a:rPr lang="ru-RU" sz="2000" dirty="0" smtClean="0"/>
              <a:t>Представяне на изводи и препоръки за изпълнението на РПР за периода до 2020 г.;</a:t>
            </a:r>
          </a:p>
          <a:p>
            <a:r>
              <a:rPr lang="ru-RU" sz="2000" dirty="0" smtClean="0"/>
              <a:t>Осигуряване на информация и публичност относно резултатите от междинната оценка за изпълнението на РПР (2014-2020 г.)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22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КОЕФИЦИЕНТ НА ИКОНОМИЧЕСКА АКТИВНОСТ НА НАСЕЛЕНИЕТО НА 15 И ПОВЕЧЕ НАВЪРШЕНИ ГОДИНИ  - %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504049"/>
              </p:ext>
            </p:extLst>
          </p:nvPr>
        </p:nvGraphicFramePr>
        <p:xfrm>
          <a:off x="214312" y="1688306"/>
          <a:ext cx="8729663" cy="499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2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 ДОХОД НА ЛИЦЕ ОТ ДОМАКИНСТВО - ЛВ.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243333"/>
              </p:ext>
            </p:extLst>
          </p:nvPr>
        </p:nvGraphicFramePr>
        <p:xfrm>
          <a:off x="385762" y="1445418"/>
          <a:ext cx="8586788" cy="5260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2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ДЯЛ НА ПРЕЖДЕВРЕМЕННО НАПУСНАЛИТЕ ОБРАЗОВАТЕЛНАТА СИСТЕМА (НА ВЪЗРАСТ 18-24 Г.) - %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864656"/>
              </p:ext>
            </p:extLst>
          </p:nvPr>
        </p:nvGraphicFramePr>
        <p:xfrm>
          <a:off x="242887" y="1559718"/>
          <a:ext cx="8701088" cy="512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3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БВП НА ЧОВЕК ОТ НАСЕЛЕНИЕТО</a:t>
            </a:r>
            <a:r>
              <a:rPr lang="bg-BG" sz="2800" dirty="0" smtClean="0"/>
              <a:t>, 2011-2015 Г., ЮЗР и по области [лв.] 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748547"/>
              </p:ext>
            </p:extLst>
          </p:nvPr>
        </p:nvGraphicFramePr>
        <p:xfrm>
          <a:off x="76200" y="1464468"/>
          <a:ext cx="8858250" cy="518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КОЕФИЦИЕНТ НА ЗАЕТОСТ (15-64 Н.Г.) ЗА ЮЗР, ПО ОБЛАСТИ, 2007-2016 Г.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764397"/>
              </p:ext>
            </p:extLst>
          </p:nvPr>
        </p:nvGraphicFramePr>
        <p:xfrm>
          <a:off x="238124" y="1638298"/>
          <a:ext cx="8715376" cy="5067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КОЕФИЦИЕНТ НА БЕЗРАБОТИЦА ЗА ЮЗР, ПО ОБЛАСТИ, 2005-2016 Г.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01627"/>
              </p:ext>
            </p:extLst>
          </p:nvPr>
        </p:nvGraphicFramePr>
        <p:xfrm>
          <a:off x="314325" y="1571624"/>
          <a:ext cx="86391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477125" cy="1527175"/>
          </a:xfrm>
        </p:spPr>
        <p:txBody>
          <a:bodyPr/>
          <a:lstStyle/>
          <a:p>
            <a:r>
              <a:rPr lang="bg-BG" sz="2800" dirty="0" smtClean="0"/>
              <a:t>СРЕДНА ГОДИШНА ЗАПЛАТА НА НАЕТИТЕ ЛИЦА ПО ТРУДОВО И СЛУЖЕБНО ПРАВООТНО-ШЕНИЕ ЗА ЮЗР, ПО ОБЛАСТИ, 2008-2015 Г., лв.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800253"/>
              </p:ext>
            </p:extLst>
          </p:nvPr>
        </p:nvGraphicFramePr>
        <p:xfrm>
          <a:off x="314325" y="1695450"/>
          <a:ext cx="86487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</a:t>
            </a:r>
            <a:r>
              <a:rPr lang="ru-RU" dirty="0" smtClean="0"/>
              <a:t>ЮЗР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905000"/>
            <a:ext cx="7677149" cy="4114800"/>
          </a:xfrm>
        </p:spPr>
        <p:txBody>
          <a:bodyPr/>
          <a:lstStyle/>
          <a:p>
            <a:r>
              <a:rPr lang="ru-RU" sz="2400" dirty="0" smtClean="0"/>
              <a:t>За периода до 2015 г. се наблюдава </a:t>
            </a:r>
            <a:r>
              <a:rPr lang="ru-RU" sz="2400" b="1" dirty="0" smtClean="0"/>
              <a:t>ограничен напредък </a:t>
            </a:r>
            <a:r>
              <a:rPr lang="ru-RU" sz="2400" dirty="0" smtClean="0"/>
              <a:t>в преодоляването на вът-решнорегионалните различия в ЮЗР.</a:t>
            </a:r>
            <a:endParaRPr lang="en-US" sz="2400" dirty="0" smtClean="0"/>
          </a:p>
          <a:p>
            <a:r>
              <a:rPr lang="ru-RU" sz="2400" b="1" dirty="0" smtClean="0"/>
              <a:t>Ограничена </a:t>
            </a:r>
            <a:r>
              <a:rPr lang="ru-RU" sz="2400" b="1" dirty="0" err="1" smtClean="0"/>
              <a:t>положителна</a:t>
            </a:r>
            <a:r>
              <a:rPr lang="ru-RU" sz="2400" b="1" dirty="0" smtClean="0"/>
              <a:t> тенденция </a:t>
            </a:r>
            <a:r>
              <a:rPr lang="ru-RU" sz="2400" dirty="0" smtClean="0"/>
              <a:t>се наблюдава по отношение на </a:t>
            </a:r>
            <a:r>
              <a:rPr lang="ru-RU" sz="2400" dirty="0" err="1" smtClean="0"/>
              <a:t>безработицата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r>
              <a:rPr lang="ru-RU" sz="2400" dirty="0" smtClean="0"/>
              <a:t>Различията по отношение на БВП на глава от </a:t>
            </a:r>
            <a:r>
              <a:rPr lang="ru-RU" sz="2400" dirty="0" err="1" smtClean="0"/>
              <a:t>населението</a:t>
            </a:r>
            <a:r>
              <a:rPr lang="ru-RU" sz="2400" dirty="0" smtClean="0"/>
              <a:t> и </a:t>
            </a:r>
            <a:r>
              <a:rPr lang="ru-RU" sz="2400" dirty="0" err="1" smtClean="0"/>
              <a:t>заетостта</a:t>
            </a:r>
            <a:r>
              <a:rPr lang="ru-RU" sz="2400" dirty="0" smtClean="0"/>
              <a:t> се </a:t>
            </a:r>
            <a:r>
              <a:rPr lang="ru-RU" sz="2400" b="1" dirty="0" err="1" smtClean="0"/>
              <a:t>увеличават</a:t>
            </a:r>
            <a:r>
              <a:rPr lang="ru-RU" sz="2400" b="1" dirty="0" smtClean="0"/>
              <a:t>,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«</a:t>
            </a:r>
            <a:r>
              <a:rPr lang="ru-RU" sz="2400" dirty="0" err="1" smtClean="0"/>
              <a:t>ножицата</a:t>
            </a:r>
            <a:r>
              <a:rPr lang="ru-RU" sz="2400" dirty="0" smtClean="0"/>
              <a:t>» между София и Софийска области и </a:t>
            </a:r>
            <a:r>
              <a:rPr lang="ru-RU" sz="2400" dirty="0" err="1" smtClean="0"/>
              <a:t>останалите</a:t>
            </a:r>
            <a:r>
              <a:rPr lang="ru-RU" sz="2400" dirty="0" smtClean="0"/>
              <a:t> в района се, </a:t>
            </a:r>
            <a:r>
              <a:rPr lang="ru-RU" sz="2400" dirty="0" err="1" smtClean="0"/>
              <a:t>макар</a:t>
            </a:r>
            <a:r>
              <a:rPr lang="ru-RU" sz="2400" dirty="0" smtClean="0"/>
              <a:t> и слабо, се </a:t>
            </a:r>
            <a:r>
              <a:rPr lang="ru-RU" sz="2400" dirty="0" err="1" smtClean="0"/>
              <a:t>увеличава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ЗА ОЦЕНЯВАНЕ НА НАПРЕДЪКА </a:t>
            </a:r>
            <a:endParaRPr lang="bg-B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09675" y="1695450"/>
            <a:ext cx="7715250" cy="4114800"/>
          </a:xfrm>
        </p:spPr>
        <p:txBody>
          <a:bodyPr/>
          <a:lstStyle/>
          <a:p>
            <a:pPr marL="0" indent="0">
              <a:buNone/>
            </a:pPr>
            <a:r>
              <a:rPr lang="bg-BG" sz="2400" dirty="0"/>
              <a:t>Конструирани са индекси на постигане на приоритетите и целите на </a:t>
            </a:r>
            <a:r>
              <a:rPr lang="bg-BG" sz="2400" dirty="0" smtClean="0"/>
              <a:t>РПР и за оценка на ефикасността:</a:t>
            </a:r>
            <a:endParaRPr lang="bg-BG" sz="2400" dirty="0"/>
          </a:p>
          <a:p>
            <a:pPr lvl="0"/>
            <a:r>
              <a:rPr lang="bg-BG" sz="2000" b="1" dirty="0"/>
              <a:t>Индекс на постигане по приоритети </a:t>
            </a:r>
            <a:r>
              <a:rPr lang="bg-BG" sz="2000" dirty="0"/>
              <a:t>– показва степента на постигане на заложеното изменение на специфичните индикатори за изминалото време;</a:t>
            </a:r>
          </a:p>
          <a:p>
            <a:pPr lvl="0"/>
            <a:r>
              <a:rPr lang="bg-BG" sz="2000" b="1" dirty="0"/>
              <a:t>Индекс на постигане на целите </a:t>
            </a:r>
            <a:r>
              <a:rPr lang="bg-BG" sz="2000" dirty="0"/>
              <a:t>- показва степента на постигане на заложеното изменение на стойностите на ключови индикатори и цели на регионално ниво по Стратегията Европа 2020 за оценявания </a:t>
            </a:r>
            <a:r>
              <a:rPr lang="bg-BG" sz="2000" dirty="0" smtClean="0"/>
              <a:t>период;</a:t>
            </a:r>
          </a:p>
          <a:p>
            <a:pPr lvl="0"/>
            <a:r>
              <a:rPr lang="ru-RU" sz="2000" b="1" dirty="0" smtClean="0"/>
              <a:t>Индекс на </a:t>
            </a:r>
            <a:r>
              <a:rPr lang="ru-RU" sz="2000" b="1" dirty="0" err="1" smtClean="0"/>
              <a:t>ефикасност</a:t>
            </a:r>
            <a:r>
              <a:rPr lang="ru-RU" sz="2000" b="1" dirty="0" smtClean="0"/>
              <a:t> </a:t>
            </a:r>
            <a:r>
              <a:rPr lang="ru-RU" sz="2000" dirty="0" smtClean="0"/>
              <a:t>– </a:t>
            </a:r>
            <a:r>
              <a:rPr lang="ru-RU" sz="2000" dirty="0" err="1"/>
              <a:t>използван</a:t>
            </a:r>
            <a:r>
              <a:rPr lang="ru-RU" sz="2000" dirty="0"/>
              <a:t> финансов ресурс </a:t>
            </a:r>
            <a:r>
              <a:rPr lang="ru-RU" sz="2000" dirty="0" err="1"/>
              <a:t>към</a:t>
            </a:r>
            <a:r>
              <a:rPr lang="ru-RU" sz="2000" dirty="0"/>
              <a:t> степен на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целевите</a:t>
            </a:r>
            <a:r>
              <a:rPr lang="ru-RU" sz="2000" dirty="0"/>
              <a:t> </a:t>
            </a:r>
            <a:r>
              <a:rPr lang="ru-RU" sz="2000" dirty="0" err="1"/>
              <a:t>стойности</a:t>
            </a:r>
            <a:r>
              <a:rPr lang="ru-RU" sz="2000" dirty="0"/>
              <a:t> (процент на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заложеното</a:t>
            </a:r>
            <a:r>
              <a:rPr lang="ru-RU" sz="2000" dirty="0"/>
              <a:t> изменение) по </a:t>
            </a:r>
            <a:r>
              <a:rPr lang="ru-RU" sz="2000" dirty="0" err="1"/>
              <a:t>приоритети</a:t>
            </a:r>
            <a:r>
              <a:rPr lang="ru-RU" sz="2000" dirty="0"/>
              <a:t> и на </a:t>
            </a:r>
            <a:r>
              <a:rPr lang="ru-RU" sz="2000" dirty="0" err="1"/>
              <a:t>общо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на </a:t>
            </a:r>
            <a:r>
              <a:rPr lang="ru-RU" sz="2000" dirty="0" err="1"/>
              <a:t>ключови</a:t>
            </a:r>
            <a:r>
              <a:rPr lang="ru-RU" sz="2000" dirty="0"/>
              <a:t> </a:t>
            </a:r>
            <a:r>
              <a:rPr lang="ru-RU" sz="2000" dirty="0" err="1"/>
              <a:t>индикатори</a:t>
            </a:r>
            <a:r>
              <a:rPr lang="ru-RU" sz="2000" dirty="0"/>
              <a:t> и цели на Европа 2020.</a:t>
            </a:r>
            <a:endParaRPr lang="bg-BG" sz="2000" dirty="0" smtClean="0"/>
          </a:p>
          <a:p>
            <a:pPr lvl="0"/>
            <a:endParaRPr lang="bg-BG" sz="2000" dirty="0"/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2606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ЗА ОЦЕНЯВАНЕ НА НАПРЕДЪКА </a:t>
            </a:r>
            <a:endParaRPr lang="bg-B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28725" y="1695450"/>
            <a:ext cx="7429500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За целите на </a:t>
            </a:r>
            <a:r>
              <a:rPr lang="ru-RU" sz="2400" dirty="0" err="1"/>
              <a:t>оценката</a:t>
            </a:r>
            <a:r>
              <a:rPr lang="ru-RU" sz="2400" dirty="0"/>
              <a:t> е </a:t>
            </a:r>
            <a:r>
              <a:rPr lang="ru-RU" sz="2400" dirty="0" err="1"/>
              <a:t>разработена</a:t>
            </a:r>
            <a:r>
              <a:rPr lang="ru-RU" sz="2400" dirty="0"/>
              <a:t> </a:t>
            </a:r>
            <a:r>
              <a:rPr lang="ru-RU" sz="2400" dirty="0" err="1"/>
              <a:t>петстепенна</a:t>
            </a:r>
            <a:r>
              <a:rPr lang="ru-RU" sz="2400" dirty="0"/>
              <a:t> </a:t>
            </a:r>
            <a:r>
              <a:rPr lang="ru-RU" sz="2400" dirty="0" err="1"/>
              <a:t>оценъчна</a:t>
            </a:r>
            <a:r>
              <a:rPr lang="ru-RU" sz="2400" dirty="0"/>
              <a:t> скала за оценка на </a:t>
            </a:r>
            <a:r>
              <a:rPr lang="ru-RU" sz="2400" dirty="0" err="1"/>
              <a:t>степента</a:t>
            </a:r>
            <a:r>
              <a:rPr lang="ru-RU" sz="2400" dirty="0"/>
              <a:t> на:</a:t>
            </a:r>
          </a:p>
          <a:p>
            <a:r>
              <a:rPr lang="ru-RU" sz="2000" dirty="0" err="1" smtClean="0"/>
              <a:t>постигане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ключовите</a:t>
            </a:r>
            <a:r>
              <a:rPr lang="ru-RU" sz="2000" dirty="0"/>
              <a:t> показатели на макро </a:t>
            </a:r>
            <a:r>
              <a:rPr lang="ru-RU" sz="2000" dirty="0" err="1"/>
              <a:t>ниво</a:t>
            </a:r>
            <a:r>
              <a:rPr lang="ru-RU" sz="2000" dirty="0"/>
              <a:t> и на </a:t>
            </a:r>
            <a:r>
              <a:rPr lang="ru-RU" sz="2000" dirty="0" err="1"/>
              <a:t>степента</a:t>
            </a:r>
            <a:r>
              <a:rPr lang="ru-RU" sz="2000" dirty="0"/>
              <a:t> на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показателите</a:t>
            </a:r>
            <a:r>
              <a:rPr lang="ru-RU" sz="2000" dirty="0"/>
              <a:t> по цели на </a:t>
            </a:r>
            <a:r>
              <a:rPr lang="ru-RU" sz="2000" dirty="0" err="1"/>
              <a:t>Стратегията</a:t>
            </a:r>
            <a:r>
              <a:rPr lang="ru-RU" sz="2000" dirty="0"/>
              <a:t> Европа 2020 на </a:t>
            </a:r>
            <a:r>
              <a:rPr lang="ru-RU" sz="2000" dirty="0" err="1"/>
              <a:t>регионално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и приноса на </a:t>
            </a:r>
            <a:r>
              <a:rPr lang="ru-RU" sz="2000" dirty="0" err="1"/>
              <a:t>съответния</a:t>
            </a:r>
            <a:r>
              <a:rPr lang="ru-RU" sz="2000" dirty="0"/>
              <a:t> район на </a:t>
            </a:r>
            <a:r>
              <a:rPr lang="ru-RU" sz="2000" dirty="0" err="1"/>
              <a:t>ниво</a:t>
            </a:r>
            <a:r>
              <a:rPr lang="ru-RU" sz="2000" dirty="0"/>
              <a:t> 2 за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националните</a:t>
            </a:r>
            <a:r>
              <a:rPr lang="ru-RU" sz="2000" dirty="0"/>
              <a:t> цели;</a:t>
            </a:r>
          </a:p>
          <a:p>
            <a:r>
              <a:rPr lang="ru-RU" sz="2000" dirty="0" err="1" smtClean="0"/>
              <a:t>постигане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заложените</a:t>
            </a:r>
            <a:r>
              <a:rPr lang="ru-RU" sz="2000" dirty="0"/>
              <a:t> </a:t>
            </a:r>
            <a:r>
              <a:rPr lang="ru-RU" sz="2000" dirty="0" err="1"/>
              <a:t>междинни</a:t>
            </a:r>
            <a:r>
              <a:rPr lang="ru-RU" sz="2000" dirty="0"/>
              <a:t> </a:t>
            </a:r>
            <a:r>
              <a:rPr lang="ru-RU" sz="2000" dirty="0" err="1"/>
              <a:t>стойности</a:t>
            </a:r>
            <a:r>
              <a:rPr lang="ru-RU" sz="2000" dirty="0"/>
              <a:t> на </a:t>
            </a:r>
            <a:r>
              <a:rPr lang="ru-RU" sz="2000" dirty="0" err="1"/>
              <a:t>индикаторите</a:t>
            </a:r>
            <a:r>
              <a:rPr lang="ru-RU" sz="2000" dirty="0"/>
              <a:t> за </a:t>
            </a:r>
            <a:r>
              <a:rPr lang="ru-RU" sz="2000" dirty="0" err="1"/>
              <a:t>изпълнение</a:t>
            </a:r>
            <a:r>
              <a:rPr lang="ru-RU" sz="2000" dirty="0"/>
              <a:t> (</a:t>
            </a:r>
            <a:r>
              <a:rPr lang="ru-RU" sz="2000" dirty="0" err="1"/>
              <a:t>специфични</a:t>
            </a:r>
            <a:r>
              <a:rPr lang="ru-RU" sz="2000" dirty="0"/>
              <a:t> </a:t>
            </a:r>
            <a:r>
              <a:rPr lang="ru-RU" sz="2000" dirty="0" err="1"/>
              <a:t>индикатори</a:t>
            </a:r>
            <a:r>
              <a:rPr lang="ru-RU" sz="2000" dirty="0" smtClean="0"/>
              <a:t>).</a:t>
            </a:r>
            <a:endParaRPr lang="ru-RU" sz="2000" dirty="0"/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945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2005-2010 </a:t>
            </a:r>
            <a:br>
              <a:rPr lang="bg-BG" smtClean="0"/>
            </a:br>
            <a:r>
              <a:rPr lang="bg-BG" smtClean="0"/>
              <a:t>ПРАВНА РАМКА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  <a:p>
            <a:endParaRPr lang="bg-BG" smtClean="0"/>
          </a:p>
          <a:p>
            <a:r>
              <a:rPr lang="bg-BG" smtClean="0"/>
              <a:t>Закон за регионалното развитие (2008);</a:t>
            </a:r>
          </a:p>
          <a:p>
            <a:r>
              <a:rPr lang="bg-BG" smtClean="0"/>
              <a:t>Правилник за прилагане на Закона за регионалното развитие (2008).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10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ПОДХОД ЗА ОЦЕНЯВАНЕ НА </a:t>
            </a:r>
            <a:r>
              <a:rPr lang="ru-RU" sz="2800" dirty="0" smtClean="0"/>
              <a:t>СТЕПЕН НА ПОСТИГАНЕ НА ЗАЛОЖЕНОТО ИЗМЕНЕНИЕ НА ПОКАЗАТЕЛИТЕ </a:t>
            </a:r>
            <a:endParaRPr lang="bg-BG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538780"/>
              </p:ext>
            </p:extLst>
          </p:nvPr>
        </p:nvGraphicFramePr>
        <p:xfrm>
          <a:off x="771525" y="1704972"/>
          <a:ext cx="8134350" cy="47720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0242"/>
                <a:gridCol w="7054108"/>
              </a:tblGrid>
              <a:tr h="795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dirty="0">
                          <a:effectLst/>
                          <a:latin typeface="Calibri" panose="020F0502020204030204" pitchFamily="34" charset="0"/>
                        </a:rPr>
                        <a:t>Постигната междинна цел на показател между 0 и 10%</a:t>
                      </a:r>
                      <a:endParaRPr lang="bg-BG" sz="20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5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dirty="0">
                          <a:effectLst/>
                          <a:latin typeface="Calibri" panose="020F0502020204030204" pitchFamily="34" charset="0"/>
                        </a:rPr>
                        <a:t>Постигната междинна цел на показател между 10 и 50%</a:t>
                      </a:r>
                      <a:endParaRPr lang="bg-BG" sz="20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5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dirty="0">
                          <a:effectLst/>
                          <a:latin typeface="Calibri" panose="020F0502020204030204" pitchFamily="34" charset="0"/>
                        </a:rPr>
                        <a:t>Постигната междинна цел на показател между 50 и 90%</a:t>
                      </a:r>
                      <a:endParaRPr lang="bg-BG" sz="20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5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bg-BG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100% (между 90 и 110%) постигната междинна цел на показател</a:t>
                      </a:r>
                      <a:endParaRPr lang="bg-BG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5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dirty="0">
                          <a:effectLst/>
                          <a:latin typeface="Calibri" panose="020F0502020204030204" pitchFamily="34" charset="0"/>
                        </a:rPr>
                        <a:t>Постигната междинна цел на показател между 110 и 125%</a:t>
                      </a:r>
                      <a:endParaRPr lang="bg-BG" sz="20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5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bg-BG" sz="2000" dirty="0">
                          <a:effectLst/>
                          <a:latin typeface="Calibri" panose="020F0502020204030204" pitchFamily="34" charset="0"/>
                        </a:rPr>
                        <a:t>Постигната междинна цел на показател над 125%</a:t>
                      </a:r>
                      <a:endParaRPr lang="bg-BG" sz="20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2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НАПРЕДЪК ПО ОТНОШЕНИЕ НА КЛЮЧОВИТЕ ИНДИКАТОРИ</a:t>
            </a:r>
            <a:endParaRPr lang="bg-BG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99825"/>
              </p:ext>
            </p:extLst>
          </p:nvPr>
        </p:nvGraphicFramePr>
        <p:xfrm>
          <a:off x="733425" y="1847849"/>
          <a:ext cx="8039100" cy="470535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02659"/>
                <a:gridCol w="2236441"/>
              </a:tblGrid>
              <a:tr h="4277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БВП на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човек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от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населението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лв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8555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Дял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БВП на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човек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от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населението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от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средната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стойност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ЕС 27  -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83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Коефициент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безработица на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населението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15 и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повече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навършени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години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 -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83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Коефициент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икономическа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активност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населението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на 15 и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повече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навършени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години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 -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8555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Общ доход на лице от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домакинство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ru-RU" sz="2000" u="none" strike="noStrike" dirty="0" err="1">
                          <a:effectLst/>
                          <a:latin typeface="Calibri" panose="020F0502020204030204" pitchFamily="34" charset="0"/>
                        </a:rPr>
                        <a:t>лв</a:t>
                      </a:r>
                      <a:r>
                        <a:rPr lang="ru-RU" sz="20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6848475" y="381000"/>
            <a:ext cx="2190750" cy="1447800"/>
          </a:xfrm>
          <a:prstGeom prst="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Обща</a:t>
            </a:r>
            <a:r>
              <a:rPr kumimoji="0" lang="bg-BG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степен на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постигане – 3</a:t>
            </a:r>
            <a:endParaRPr kumimoji="0" lang="bg-BG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НАПРЕДЪК ПО ОТНОШЕНИЕ НА ИНДИКОТРИ ЕВРОПА 2020</a:t>
            </a:r>
            <a:endParaRPr lang="bg-BG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022144"/>
              </p:ext>
            </p:extLst>
          </p:nvPr>
        </p:nvGraphicFramePr>
        <p:xfrm>
          <a:off x="609600" y="1657348"/>
          <a:ext cx="8115300" cy="4690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57660"/>
                <a:gridCol w="2257640"/>
              </a:tblGrid>
              <a:tr h="7312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Коефициент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заетост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населението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възраст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20-64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навършени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години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-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7312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Коефициент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заетост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населението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възраст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55-64 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7312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Инвестиции в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научноизследователска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развойна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дейност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- % от БВП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bg-BG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bg-BG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bg-BG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(много близо до 3)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96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Дял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преждевременно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напусналите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образователната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система (на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възраст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18-24 г.) -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7312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Дял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на 30-34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годишните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със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завършено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висше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образование -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bg-BG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bg-BG" sz="4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bg-BG" sz="4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bg-BG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(много близо до 3)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68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Население в риск от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бедност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или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социално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Calibri" panose="020F0502020204030204" pitchFamily="34" charset="0"/>
                        </a:rPr>
                        <a:t>изключване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– хил. души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6848475" y="209550"/>
            <a:ext cx="2190750" cy="1447800"/>
          </a:xfrm>
          <a:prstGeom prst="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Обща</a:t>
            </a:r>
            <a:r>
              <a:rPr kumimoji="0" lang="bg-BG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степен на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постигане – 2</a:t>
            </a:r>
            <a:endParaRPr kumimoji="0" lang="bg-BG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9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НАПРЕДЪК ПО </a:t>
            </a:r>
            <a:r>
              <a:rPr lang="bg-BG" sz="2800" dirty="0" smtClean="0"/>
              <a:t>СТРАТЕГИЧЕСКИТЕ ЦЕЛИ НА РПР НА ЮИР</a:t>
            </a:r>
            <a:endParaRPr lang="bg-BG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670330"/>
              </p:ext>
            </p:extLst>
          </p:nvPr>
        </p:nvGraphicFramePr>
        <p:xfrm>
          <a:off x="209550" y="1724023"/>
          <a:ext cx="8724900" cy="4556231"/>
        </p:xfrm>
        <a:graphic>
          <a:graphicData uri="http://schemas.openxmlformats.org/drawingml/2006/table">
            <a:tbl>
              <a:tblPr/>
              <a:tblGrid>
                <a:gridCol w="6686550"/>
                <a:gridCol w="2038350"/>
              </a:tblGrid>
              <a:tr h="809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Приоритет 1.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Повишаване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конкурентоспособността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регионалната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икономика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Приоритет 2. Развитие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техническата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инфраструктура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Приоритет 3.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Опазване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подобряване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околната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среда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Приоритет 4.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Повишаване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конкурентоспособността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човешките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ресурси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подобряване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качествата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урбанизираната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среда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Приоритет 5.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Укрепване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административния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капацитет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и развитие на </a:t>
                      </a: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сътрудничеството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4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419975" cy="1527175"/>
          </a:xfrm>
        </p:spPr>
        <p:txBody>
          <a:bodyPr/>
          <a:lstStyle/>
          <a:p>
            <a:r>
              <a:rPr lang="ru-RU" sz="2800" dirty="0" smtClean="0"/>
              <a:t>НАПРЕДЪК ПО ОТНОШЕНИЕ НА ПРИОРИТЕТИ – чрез оценка на СПЕЦИФИЧНИТЕ ИНДИКАТОРИ</a:t>
            </a:r>
            <a:endParaRPr lang="bg-BG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66274"/>
              </p:ext>
            </p:extLst>
          </p:nvPr>
        </p:nvGraphicFramePr>
        <p:xfrm>
          <a:off x="1371599" y="1733549"/>
          <a:ext cx="6772276" cy="4342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8335"/>
                <a:gridCol w="1161792"/>
                <a:gridCol w="1522149"/>
              </a:tblGrid>
              <a:tr h="104775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effectLst/>
                        </a:rPr>
                        <a:t>СТРАТЕГИЧЕСКА ЦЕЛ</a:t>
                      </a:r>
                      <a:endParaRPr lang="bg-BG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 smtClean="0">
                          <a:effectLst/>
                        </a:rPr>
                        <a:t>средно</a:t>
                      </a:r>
                      <a:endParaRPr lang="bg-BG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effectLst/>
                        </a:rPr>
                        <a:t>средно </a:t>
                      </a:r>
                      <a:r>
                        <a:rPr lang="bg-BG" sz="1400" b="1" u="none" strike="noStrike" dirty="0" smtClean="0">
                          <a:effectLst/>
                        </a:rPr>
                        <a:t>– скала</a:t>
                      </a:r>
                      <a:endParaRPr lang="bg-BG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Ключови индикатори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Европа 2020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effectLst/>
                        </a:rPr>
                        <a:t>Приоритет 1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2,6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385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u="none" strike="noStrike" dirty="0" smtClean="0">
                          <a:effectLst/>
                        </a:rPr>
                        <a:t>Приоритет </a:t>
                      </a:r>
                      <a:r>
                        <a:rPr lang="bg-BG" sz="1400" b="1" u="none" strike="noStrike" dirty="0">
                          <a:effectLst/>
                        </a:rPr>
                        <a:t>2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effectLst/>
                        </a:rPr>
                        <a:t>Приоритет  </a:t>
                      </a:r>
                      <a:r>
                        <a:rPr lang="bg-BG" sz="1400" b="1" u="none" strike="noStrike" dirty="0">
                          <a:effectLst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164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u="none" strike="noStrike" dirty="0" smtClean="0">
                          <a:effectLst/>
                        </a:rPr>
                        <a:t>Приоритет  4</a:t>
                      </a:r>
                      <a:endParaRPr lang="bg-BG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4,1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effectLst/>
                        </a:rPr>
                        <a:t>Приоритет  5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2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05700" cy="1527175"/>
          </a:xfrm>
        </p:spPr>
        <p:txBody>
          <a:bodyPr/>
          <a:lstStyle/>
          <a:p>
            <a:r>
              <a:rPr lang="ru-RU" sz="2800" dirty="0" smtClean="0"/>
              <a:t>ДОГОВОРЕНИ И ИЗПЛАТЕНИТЕ СРЕДСТВА (ОП и ПРСР)</a:t>
            </a:r>
            <a:r>
              <a:rPr lang="bg-BG" sz="2800" dirty="0" smtClean="0"/>
              <a:t> ОБЩО И ПО ОБЛАСТИ И СРАВНЕНИЕ С ПРЕД-ВИЖДАНИЯТА</a:t>
            </a:r>
            <a:r>
              <a:rPr lang="ru-RU" sz="2800" dirty="0" smtClean="0"/>
              <a:t> НА РПР НА ЮЗР, октомври 2017</a:t>
            </a:r>
            <a:endParaRPr lang="bg-BG" sz="28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40559"/>
              </p:ext>
            </p:extLst>
          </p:nvPr>
        </p:nvGraphicFramePr>
        <p:xfrm>
          <a:off x="161926" y="1685925"/>
          <a:ext cx="8827246" cy="495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8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КОРЦЕНТРАЦИЯ НА РЕСУРСИ В ЮЗР – </a:t>
            </a:r>
            <a:r>
              <a:rPr lang="ru-RU" sz="2800" dirty="0" smtClean="0"/>
              <a:t>по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млн.лв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84680"/>
              </p:ext>
            </p:extLst>
          </p:nvPr>
        </p:nvGraphicFramePr>
        <p:xfrm>
          <a:off x="352424" y="1143000"/>
          <a:ext cx="8686801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6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УМЕСТНОСТ НА ИНДИКАТОРИТЕ НА РПР НА ЮЗР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647825"/>
            <a:ext cx="7705725" cy="4114800"/>
          </a:xfrm>
        </p:spPr>
        <p:txBody>
          <a:bodyPr/>
          <a:lstStyle/>
          <a:p>
            <a:r>
              <a:rPr lang="ru-RU" sz="2000" dirty="0" smtClean="0"/>
              <a:t>Определените в РПР на ЮЗР основни индикатори за наблюдение на изпълнението</a:t>
            </a:r>
            <a:r>
              <a:rPr lang="en-US" sz="2000" dirty="0" smtClean="0"/>
              <a:t> </a:t>
            </a:r>
            <a:r>
              <a:rPr lang="bg-BG" sz="2000" dirty="0" smtClean="0"/>
              <a:t>са уместни по отношение проследяването на продуктите, резултатите и въздействието на планираните мерки, приоритети и стратегически цели;</a:t>
            </a:r>
            <a:endParaRPr lang="en-US" sz="2000" dirty="0" smtClean="0"/>
          </a:p>
          <a:p>
            <a:r>
              <a:rPr lang="ru-RU" sz="2000" dirty="0" smtClean="0"/>
              <a:t>За </a:t>
            </a:r>
            <a:r>
              <a:rPr lang="ru-RU" sz="2000" dirty="0" err="1" smtClean="0"/>
              <a:t>определени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специфични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не са зададени </a:t>
            </a:r>
            <a:r>
              <a:rPr lang="ru-RU" sz="2000" dirty="0" err="1" smtClean="0"/>
              <a:t>начални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стойности</a:t>
            </a:r>
            <a:r>
              <a:rPr lang="ru-RU" sz="2000" dirty="0" smtClean="0"/>
              <a:t>, </a:t>
            </a:r>
            <a:r>
              <a:rPr lang="ru-RU" sz="2000" dirty="0" err="1" smtClean="0"/>
              <a:t>съответно</a:t>
            </a:r>
            <a:r>
              <a:rPr lang="ru-RU" sz="2000" dirty="0"/>
              <a:t> </a:t>
            </a:r>
            <a:r>
              <a:rPr lang="ru-RU" sz="2000" dirty="0" smtClean="0"/>
              <a:t>е </a:t>
            </a:r>
            <a:r>
              <a:rPr lang="ru-RU" sz="2000" dirty="0" err="1" smtClean="0"/>
              <a:t>дискусионен</a:t>
            </a:r>
            <a:r>
              <a:rPr lang="ru-RU" sz="2000" dirty="0" smtClean="0"/>
              <a:t> </a:t>
            </a:r>
            <a:r>
              <a:rPr lang="ru-RU" sz="2000" dirty="0" err="1" smtClean="0"/>
              <a:t>начания</a:t>
            </a:r>
            <a:r>
              <a:rPr lang="ru-RU" sz="2000" dirty="0" smtClean="0"/>
              <a:t> период за оценка на </a:t>
            </a:r>
            <a:r>
              <a:rPr lang="ru-RU" sz="2000" dirty="0" err="1" smtClean="0"/>
              <a:t>промяната</a:t>
            </a:r>
            <a:r>
              <a:rPr lang="ru-RU" sz="2000" dirty="0" smtClean="0"/>
              <a:t> на индикатора;</a:t>
            </a:r>
          </a:p>
          <a:p>
            <a:r>
              <a:rPr lang="ru-RU" sz="2000" dirty="0" err="1" smtClean="0"/>
              <a:t>Необходимост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дискусия</a:t>
            </a:r>
            <a:r>
              <a:rPr lang="ru-RU" sz="2000" dirty="0" smtClean="0"/>
              <a:t> </a:t>
            </a:r>
            <a:r>
              <a:rPr lang="ru-RU" sz="2000" dirty="0" err="1" smtClean="0"/>
              <a:t>относно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определените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целеви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стойности</a:t>
            </a:r>
            <a:endParaRPr lang="ru-RU" sz="2000" dirty="0" smtClean="0"/>
          </a:p>
          <a:p>
            <a:r>
              <a:rPr lang="ru-RU" sz="2000" dirty="0" err="1" smtClean="0"/>
              <a:t>Необходимост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проследяване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динамиката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ключовите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и </a:t>
            </a:r>
            <a:r>
              <a:rPr lang="ru-RU" sz="2000" dirty="0" err="1" smtClean="0"/>
              <a:t>индикаторите</a:t>
            </a:r>
            <a:r>
              <a:rPr lang="ru-RU" sz="2000" dirty="0" smtClean="0"/>
              <a:t> по Европа 2020 с цел </a:t>
            </a:r>
            <a:r>
              <a:rPr lang="ru-RU" sz="2000" dirty="0" err="1" smtClean="0"/>
              <a:t>реалистичност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оценките</a:t>
            </a:r>
            <a:endParaRPr lang="ru-RU" sz="2000" dirty="0" smtClean="0"/>
          </a:p>
          <a:p>
            <a:r>
              <a:rPr lang="ru-RU" sz="2000" dirty="0" err="1" smtClean="0"/>
              <a:t>Необходимост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прилагане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кохерентен</a:t>
            </a:r>
            <a:r>
              <a:rPr lang="ru-RU" sz="2000" dirty="0" smtClean="0"/>
              <a:t> подход при оценка на </a:t>
            </a:r>
            <a:r>
              <a:rPr lang="ru-RU" sz="2000" dirty="0" err="1" smtClean="0"/>
              <a:t>постигнатите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специфичните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1866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ИНДЕКС ЗА РЕГИОНАЛНА КОНКУРЕНТОСПОСОБНОСТ ЗА 2016 Г.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25" y="1905000"/>
            <a:ext cx="7229475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/>
              <a:t>Регионалната</a:t>
            </a:r>
            <a:r>
              <a:rPr lang="ru-RU" sz="2000" dirty="0"/>
              <a:t> </a:t>
            </a:r>
            <a:r>
              <a:rPr lang="ru-RU" sz="2000" dirty="0" err="1"/>
              <a:t>конкурентоспособност</a:t>
            </a:r>
            <a:r>
              <a:rPr lang="ru-RU" sz="2000" dirty="0"/>
              <a:t> е </a:t>
            </a:r>
            <a:r>
              <a:rPr lang="ru-RU" sz="2000" dirty="0" err="1"/>
              <a:t>способността</a:t>
            </a:r>
            <a:r>
              <a:rPr lang="ru-RU" sz="2000" dirty="0"/>
              <a:t> на даден регион да предложи </a:t>
            </a:r>
            <a:r>
              <a:rPr lang="ru-RU" sz="2000" dirty="0" err="1"/>
              <a:t>привлекателна</a:t>
            </a:r>
            <a:r>
              <a:rPr lang="ru-RU" sz="2000" dirty="0"/>
              <a:t> и устойчива среда за </a:t>
            </a:r>
            <a:r>
              <a:rPr lang="ru-RU" sz="2000" dirty="0" err="1"/>
              <a:t>предприятията</a:t>
            </a:r>
            <a:r>
              <a:rPr lang="ru-RU" sz="2000" dirty="0"/>
              <a:t> и </a:t>
            </a:r>
            <a:r>
              <a:rPr lang="ru-RU" sz="2000" dirty="0" err="1"/>
              <a:t>местните</a:t>
            </a:r>
            <a:r>
              <a:rPr lang="ru-RU" sz="2000" dirty="0"/>
              <a:t> жители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 smtClean="0"/>
              <a:t>Инструментът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дава</a:t>
            </a:r>
            <a:r>
              <a:rPr lang="ru-RU" sz="2000" dirty="0" smtClean="0"/>
              <a:t> </a:t>
            </a:r>
            <a:r>
              <a:rPr lang="ru-RU" sz="2000" dirty="0" err="1"/>
              <a:t>възможност</a:t>
            </a:r>
            <a:r>
              <a:rPr lang="ru-RU" sz="2000" dirty="0"/>
              <a:t> за </a:t>
            </a:r>
            <a:r>
              <a:rPr lang="ru-RU" sz="2000" dirty="0" err="1"/>
              <a:t>по-подробен</a:t>
            </a:r>
            <a:r>
              <a:rPr lang="ru-RU" sz="2000" dirty="0"/>
              <a:t> анализ и сравнение на </a:t>
            </a:r>
            <a:r>
              <a:rPr lang="ru-RU" sz="2000" dirty="0" err="1"/>
              <a:t>всеки</a:t>
            </a:r>
            <a:r>
              <a:rPr lang="ru-RU" sz="2000" dirty="0"/>
              <a:t> регион, или с друг с подобно БВП на глава от </a:t>
            </a:r>
            <a:r>
              <a:rPr lang="ru-RU" sz="2000" dirty="0" err="1"/>
              <a:t>населението</a:t>
            </a:r>
            <a:r>
              <a:rPr lang="ru-RU" sz="2000" dirty="0"/>
              <a:t>, или с </a:t>
            </a:r>
            <a:r>
              <a:rPr lang="ru-RU" sz="2000" dirty="0" err="1"/>
              <a:t>всички</a:t>
            </a:r>
            <a:r>
              <a:rPr lang="ru-RU" sz="2000" dirty="0"/>
              <a:t> </a:t>
            </a:r>
            <a:r>
              <a:rPr lang="ru-RU" sz="2000" dirty="0" err="1"/>
              <a:t>региони</a:t>
            </a:r>
            <a:r>
              <a:rPr lang="ru-RU" sz="2000" dirty="0"/>
              <a:t> на ЕС. </a:t>
            </a:r>
            <a:endParaRPr lang="ru-RU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 smtClean="0"/>
              <a:t>Ползвателите</a:t>
            </a:r>
            <a:r>
              <a:rPr lang="ru-RU" sz="2000" dirty="0" smtClean="0"/>
              <a:t> </a:t>
            </a:r>
            <a:r>
              <a:rPr lang="ru-RU" sz="2000" dirty="0"/>
              <a:t>вече </a:t>
            </a:r>
            <a:r>
              <a:rPr lang="ru-RU" sz="2000" dirty="0" err="1"/>
              <a:t>могат</a:t>
            </a:r>
            <a:r>
              <a:rPr lang="ru-RU" sz="2000" dirty="0"/>
              <a:t> </a:t>
            </a:r>
            <a:r>
              <a:rPr lang="ru-RU" sz="2000" dirty="0" err="1"/>
              <a:t>лесно</a:t>
            </a:r>
            <a:r>
              <a:rPr lang="ru-RU" sz="2000" dirty="0"/>
              <a:t> да видят </a:t>
            </a:r>
            <a:r>
              <a:rPr lang="ru-RU" sz="2000" dirty="0" err="1"/>
              <a:t>резултатите</a:t>
            </a:r>
            <a:r>
              <a:rPr lang="ru-RU" sz="2000" dirty="0"/>
              <a:t> на своя регион по отношение на </a:t>
            </a:r>
            <a:r>
              <a:rPr lang="ru-RU" sz="2000" dirty="0" err="1"/>
              <a:t>иновациите</a:t>
            </a:r>
            <a:r>
              <a:rPr lang="ru-RU" sz="2000" dirty="0"/>
              <a:t>, </a:t>
            </a:r>
            <a:r>
              <a:rPr lang="ru-RU" sz="2000" dirty="0" err="1"/>
              <a:t>управлението</a:t>
            </a:r>
            <a:r>
              <a:rPr lang="ru-RU" sz="2000" dirty="0"/>
              <a:t>, транспорта, </a:t>
            </a:r>
            <a:r>
              <a:rPr lang="ru-RU" sz="2000" dirty="0" err="1"/>
              <a:t>цифровата</a:t>
            </a:r>
            <a:r>
              <a:rPr lang="ru-RU" sz="2000" dirty="0"/>
              <a:t> инфраструктура, </a:t>
            </a:r>
            <a:r>
              <a:rPr lang="ru-RU" sz="2000" dirty="0" err="1"/>
              <a:t>здравеопазването</a:t>
            </a:r>
            <a:r>
              <a:rPr lang="ru-RU" sz="2000" dirty="0"/>
              <a:t> и </a:t>
            </a:r>
            <a:r>
              <a:rPr lang="ru-RU" sz="2000" dirty="0" err="1"/>
              <a:t>човешкия</a:t>
            </a:r>
            <a:r>
              <a:rPr lang="ru-RU" sz="2000" dirty="0"/>
              <a:t> капитал. </a:t>
            </a:r>
            <a:endParaRPr lang="ru-RU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 smtClean="0"/>
              <a:t>Инструментът</a:t>
            </a:r>
            <a:r>
              <a:rPr lang="ru-RU" sz="2000" dirty="0" smtClean="0"/>
              <a:t> </a:t>
            </a:r>
            <a:r>
              <a:rPr lang="ru-RU" sz="2000" dirty="0"/>
              <a:t>е </a:t>
            </a:r>
            <a:r>
              <a:rPr lang="ru-RU" sz="2000" dirty="0" err="1"/>
              <a:t>създаден</a:t>
            </a:r>
            <a:r>
              <a:rPr lang="ru-RU" sz="2000" dirty="0"/>
              <a:t> и за да се </a:t>
            </a:r>
            <a:r>
              <a:rPr lang="ru-RU" sz="2000" dirty="0" err="1"/>
              <a:t>помогне</a:t>
            </a:r>
            <a:r>
              <a:rPr lang="ru-RU" sz="2000" dirty="0"/>
              <a:t> на </a:t>
            </a:r>
            <a:r>
              <a:rPr lang="ru-RU" sz="2000" dirty="0" err="1"/>
              <a:t>регионите</a:t>
            </a:r>
            <a:r>
              <a:rPr lang="ru-RU" sz="2000" dirty="0"/>
              <a:t> да </a:t>
            </a:r>
            <a:r>
              <a:rPr lang="ru-RU" sz="2000" dirty="0" err="1"/>
              <a:t>открият</a:t>
            </a:r>
            <a:r>
              <a:rPr lang="ru-RU" sz="2000" dirty="0"/>
              <a:t> </a:t>
            </a:r>
            <a:r>
              <a:rPr lang="ru-RU" sz="2000" dirty="0" err="1"/>
              <a:t>своите</a:t>
            </a:r>
            <a:r>
              <a:rPr lang="ru-RU" sz="2000" dirty="0"/>
              <a:t> слабости и </a:t>
            </a:r>
            <a:r>
              <a:rPr lang="ru-RU" sz="2000" dirty="0" err="1"/>
              <a:t>инвестиционни</a:t>
            </a:r>
            <a:r>
              <a:rPr lang="ru-RU" sz="2000" dirty="0"/>
              <a:t> </a:t>
            </a:r>
            <a:r>
              <a:rPr lang="ru-RU" sz="2000" dirty="0" err="1"/>
              <a:t>приоритети</a:t>
            </a:r>
            <a:r>
              <a:rPr lang="ru-RU" sz="2000" dirty="0"/>
              <a:t>, </a:t>
            </a:r>
            <a:r>
              <a:rPr lang="ru-RU" sz="2000" dirty="0" err="1"/>
              <a:t>когато</a:t>
            </a:r>
            <a:r>
              <a:rPr lang="ru-RU" sz="2000" dirty="0"/>
              <a:t> </a:t>
            </a:r>
            <a:r>
              <a:rPr lang="ru-RU" sz="2000" dirty="0" err="1"/>
              <a:t>изготвят</a:t>
            </a:r>
            <a:r>
              <a:rPr lang="ru-RU" sz="2000" dirty="0"/>
              <a:t> </a:t>
            </a:r>
            <a:r>
              <a:rPr lang="ru-RU" sz="2000" dirty="0" err="1"/>
              <a:t>стратегиите</a:t>
            </a:r>
            <a:r>
              <a:rPr lang="ru-RU" sz="2000" dirty="0"/>
              <a:t> си за развитие.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252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ИНДЕКС ЗА РЕГИОНАЛНА КОНКУРЕНТОСПОСОБНОСТ ЗА 2016/2013</a:t>
            </a:r>
            <a:endParaRPr lang="bg-BG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16343" y="1781340"/>
            <a:ext cx="7670482" cy="4505160"/>
            <a:chOff x="1694001" y="1719815"/>
            <a:chExt cx="5755998" cy="3427812"/>
          </a:xfrm>
          <a:effectLst>
            <a:outerShdw blurRad="317500" dist="63500" dir="5400000" sx="125000" sy="125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356E8D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356E8D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356E8D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C00000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C00000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5690266" y="417195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-1,33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880891" y="2758658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-1,11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475826" y="3188773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-1,26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484918" y="270897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-1,44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551468" y="399979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- 0,66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465993" y="492371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-1,19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852316" y="459254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-1,403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551468" y="469809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-0,715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599468" y="5578697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-1,302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7664783" y="214550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-1,292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668374" y="214550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-1,279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1334499" y="228123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-1,481</a:t>
            </a:r>
          </a:p>
        </p:txBody>
      </p:sp>
    </p:spTree>
    <p:extLst>
      <p:ext uri="{BB962C8B-B14F-4D97-AF65-F5344CB8AC3E}">
        <p14:creationId xmlns:p14="http://schemas.microsoft.com/office/powerpoint/2010/main" val="34195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2012-2017</a:t>
            </a:r>
            <a:br>
              <a:rPr lang="bg-BG" smtClean="0"/>
            </a:br>
            <a:r>
              <a:rPr lang="bg-BG" smtClean="0"/>
              <a:t>ИНСТИТУЦИОНАЛНА СРЕДА </a:t>
            </a:r>
            <a:endParaRPr lang="bg-B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359336"/>
              </p:ext>
            </p:extLst>
          </p:nvPr>
        </p:nvGraphicFramePr>
        <p:xfrm>
          <a:off x="1304924" y="1657350"/>
          <a:ext cx="7691967" cy="451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2886074" y="4143375"/>
            <a:ext cx="1390651" cy="1200150"/>
          </a:xfrm>
          <a:prstGeom prst="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Приемане на </a:t>
            </a:r>
            <a:b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Национална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концепция за </a:t>
            </a:r>
            <a:b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пространствено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развитие за </a:t>
            </a:r>
            <a:b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периода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2013-2025</a:t>
            </a:r>
            <a:r>
              <a:rPr kumimoji="0" lang="bg-BG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г.</a:t>
            </a:r>
            <a:endParaRPr kumimoji="0" lang="bg-BG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ИНДЕКС ЗА РЕГИОНАЛНА КОНКУРЕНТОСПОСОБНОСТ </a:t>
            </a:r>
            <a:r>
              <a:rPr lang="ru-RU" sz="2800" dirty="0" smtClean="0"/>
              <a:t>ЗА 2016 Г.</a:t>
            </a:r>
            <a:endParaRPr lang="bg-BG" sz="2800" dirty="0"/>
          </a:p>
        </p:txBody>
      </p:sp>
      <p:pic>
        <p:nvPicPr>
          <p:cNvPr id="1026" name="Picture 2" descr="C:\Users\secretary\Downloads\Rci2016-jpg (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7637"/>
            <a:ext cx="4663168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>
                <a:solidFill>
                  <a:schemeClr val="tx1"/>
                </a:solidFill>
              </a:rPr>
              <a:t>ПРЕПОРЪКИ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504950"/>
            <a:ext cx="8353425" cy="5353050"/>
          </a:xfrm>
        </p:spPr>
        <p:txBody>
          <a:bodyPr/>
          <a:lstStyle/>
          <a:p>
            <a:r>
              <a:rPr lang="ru-RU" sz="2000" dirty="0" err="1" smtClean="0"/>
              <a:t>Усилията</a:t>
            </a:r>
            <a:r>
              <a:rPr lang="ru-RU" sz="2000" dirty="0" smtClean="0"/>
              <a:t> следва да бъдат насочени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подкрепа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устойчивостта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постиганите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резултати</a:t>
            </a:r>
            <a:r>
              <a:rPr lang="ru-RU" sz="2000" dirty="0" smtClean="0"/>
              <a:t> и </a:t>
            </a:r>
            <a:r>
              <a:rPr lang="ru-RU" sz="2000" dirty="0" err="1" smtClean="0"/>
              <a:t>изпълнение</a:t>
            </a:r>
            <a:r>
              <a:rPr lang="ru-RU" sz="2000" dirty="0" smtClean="0"/>
              <a:t> на мерки, </a:t>
            </a:r>
            <a:r>
              <a:rPr lang="ru-RU" sz="2000" dirty="0" err="1" smtClean="0"/>
              <a:t>осигуряващи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устойчивост</a:t>
            </a:r>
            <a:r>
              <a:rPr lang="ru-RU" sz="2000" dirty="0" smtClean="0"/>
              <a:t> и </a:t>
            </a:r>
            <a:r>
              <a:rPr lang="ru-RU" sz="2000" dirty="0" err="1" smtClean="0"/>
              <a:t>интензифициране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развитието</a:t>
            </a:r>
            <a:endParaRPr lang="ru-RU" sz="2000" dirty="0" smtClean="0"/>
          </a:p>
          <a:p>
            <a:r>
              <a:rPr lang="ru-RU" sz="2000" dirty="0" err="1" smtClean="0"/>
              <a:t>Преглед</a:t>
            </a:r>
            <a:r>
              <a:rPr lang="ru-RU" sz="2000" dirty="0" smtClean="0"/>
              <a:t> на подхода за </a:t>
            </a:r>
            <a:r>
              <a:rPr lang="ru-RU" sz="2000" dirty="0" err="1" smtClean="0"/>
              <a:t>събиране</a:t>
            </a:r>
            <a:r>
              <a:rPr lang="ru-RU" sz="2000" dirty="0" smtClean="0"/>
              <a:t> на информация за </a:t>
            </a:r>
            <a:r>
              <a:rPr lang="ru-RU" sz="2000" dirty="0" err="1" smtClean="0"/>
              <a:t>изпълнението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специфичните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на РПР и </a:t>
            </a:r>
            <a:r>
              <a:rPr lang="ru-RU" sz="2000" dirty="0" err="1" smtClean="0"/>
              <a:t>изготвянето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годишните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доклади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изпъленнието</a:t>
            </a:r>
            <a:r>
              <a:rPr lang="ru-RU" sz="2000" dirty="0" smtClean="0"/>
              <a:t> </a:t>
            </a:r>
            <a:r>
              <a:rPr lang="ru-RU" sz="2000" dirty="0" err="1" smtClean="0"/>
              <a:t>му</a:t>
            </a:r>
            <a:endParaRPr lang="ru-RU" sz="2000" dirty="0" smtClean="0"/>
          </a:p>
          <a:p>
            <a:r>
              <a:rPr lang="ru-RU" sz="2000" dirty="0" err="1" smtClean="0"/>
              <a:t>Изработване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механизъм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отчитане</a:t>
            </a:r>
            <a:r>
              <a:rPr lang="ru-RU" sz="2000" dirty="0" smtClean="0"/>
              <a:t> на приноса на </a:t>
            </a:r>
            <a:r>
              <a:rPr lang="ru-RU" sz="2000" dirty="0" err="1" smtClean="0"/>
              <a:t>националното</a:t>
            </a:r>
            <a:r>
              <a:rPr lang="ru-RU" sz="2000" dirty="0" smtClean="0"/>
              <a:t> и </a:t>
            </a:r>
            <a:r>
              <a:rPr lang="ru-RU" sz="2000" dirty="0" err="1" smtClean="0"/>
              <a:t>местно</a:t>
            </a:r>
            <a:r>
              <a:rPr lang="ru-RU" sz="2000" dirty="0" smtClean="0"/>
              <a:t> </a:t>
            </a:r>
            <a:r>
              <a:rPr lang="ru-RU" sz="2000" dirty="0" err="1" smtClean="0"/>
              <a:t>финансиране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развитието</a:t>
            </a:r>
            <a:r>
              <a:rPr lang="ru-RU" sz="2000" dirty="0" smtClean="0"/>
              <a:t> на района, вкл. и чрез </a:t>
            </a:r>
            <a:r>
              <a:rPr lang="ru-RU" sz="2000" dirty="0" err="1" smtClean="0"/>
              <a:t>информацията</a:t>
            </a:r>
            <a:r>
              <a:rPr lang="ru-RU" sz="2000" dirty="0" smtClean="0"/>
              <a:t> в </a:t>
            </a:r>
            <a:r>
              <a:rPr lang="ru-RU" sz="2000" dirty="0" err="1" smtClean="0"/>
              <a:t>годишните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доклади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изпълнение</a:t>
            </a:r>
            <a:r>
              <a:rPr lang="ru-RU" sz="2000" dirty="0" smtClean="0"/>
              <a:t> 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88830" y="1168395"/>
            <a:ext cx="5755998" cy="3427812"/>
            <a:chOff x="1694001" y="1719815"/>
            <a:chExt cx="5755998" cy="3427812"/>
          </a:xfrm>
          <a:effectLst>
            <a:outerShdw blurRad="317500" dist="63500" dir="5400000" sx="125000" sy="125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356E8D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356E8D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356E8D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C00000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C00000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133" y="5134369"/>
            <a:ext cx="5486400" cy="566738"/>
          </a:xfrm>
        </p:spPr>
        <p:txBody>
          <a:bodyPr/>
          <a:lstStyle/>
          <a:p>
            <a:r>
              <a:rPr lang="bg-BG" sz="3600" dirty="0" smtClean="0"/>
              <a:t>Благодаря за вниманието!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111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МЕТОДИЧЕСКИ БЕЛЕЖКИ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ЗРР (2008) променя йерархията и съдържанието на документите по политиката за регионално развитие;</a:t>
            </a:r>
          </a:p>
          <a:p>
            <a:r>
              <a:rPr lang="bg-BG" sz="2400" dirty="0" smtClean="0"/>
              <a:t>ЗРР (2008) не определя механизми за оперативно изпълнение на НСРР, РПР и ОСР.</a:t>
            </a:r>
          </a:p>
        </p:txBody>
      </p:sp>
    </p:spTree>
    <p:extLst>
      <p:ext uri="{BB962C8B-B14F-4D97-AF65-F5344CB8AC3E}">
        <p14:creationId xmlns:p14="http://schemas.microsoft.com/office/powerpoint/2010/main" val="19245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ИЗТОЧНИЦИ 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Използвани данни:</a:t>
            </a:r>
          </a:p>
          <a:p>
            <a:pPr lvl="1"/>
            <a:r>
              <a:rPr lang="bg-BG" dirty="0" smtClean="0"/>
              <a:t>Статистически данни от НСИ като официален орган на статистиката в България </a:t>
            </a:r>
          </a:p>
          <a:p>
            <a:pPr lvl="1"/>
            <a:r>
              <a:rPr lang="bg-BG" dirty="0" smtClean="0"/>
              <a:t>Статистически данни от ЕВРОСТАТ като официален орган на статистиката на ниво Европейския съюз;</a:t>
            </a:r>
          </a:p>
          <a:p>
            <a:pPr lvl="1"/>
            <a:r>
              <a:rPr lang="bg-BG" dirty="0" smtClean="0"/>
              <a:t>Като изходна информация са използвани данни от годишните доклади за наблюдение на изпълнението на РПР за 2014, 2015 и 2016 г.;</a:t>
            </a:r>
          </a:p>
          <a:p>
            <a:pPr lvl="1"/>
            <a:r>
              <a:rPr lang="bg-BG" dirty="0" smtClean="0"/>
              <a:t>При оценката на РПР, чрез данни от ИСУН и други източници, са отчетени резултатите от изпълнението на национални документи, които допринасят за регионалното развитие;</a:t>
            </a:r>
          </a:p>
          <a:p>
            <a:pPr lvl="1"/>
            <a:endParaRPr lang="bg-BG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70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ОГРАНИЧЕНИЯ НА ОЦЕНКАТА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25" y="1905000"/>
            <a:ext cx="7229475" cy="4114800"/>
          </a:xfrm>
        </p:spPr>
        <p:txBody>
          <a:bodyPr/>
          <a:lstStyle/>
          <a:p>
            <a:r>
              <a:rPr lang="bg-BG" sz="2400" dirty="0" smtClean="0"/>
              <a:t>Данни за 2015 г. за БВП на национално и регионално ниво;</a:t>
            </a:r>
          </a:p>
          <a:p>
            <a:r>
              <a:rPr lang="bg-BG" sz="2400" dirty="0" smtClean="0"/>
              <a:t>Данни за 2015/2016 г. на национално и регионално ниво за останалите ключови индикатори;</a:t>
            </a:r>
          </a:p>
          <a:p>
            <a:r>
              <a:rPr lang="bg-BG" sz="2400" dirty="0" smtClean="0"/>
              <a:t>Данни за 2015 г. на областно ниво, съгласно индикаторите, включени в Регионална статистика на НС;</a:t>
            </a:r>
          </a:p>
          <a:p>
            <a:r>
              <a:rPr lang="ru-RU" sz="2400" dirty="0" smtClean="0"/>
              <a:t>Липсва систематизирана информация за мерките, реализирани със средства само от държавния бюджет и/или бюджетите на общините</a:t>
            </a:r>
            <a:r>
              <a:rPr lang="bg-BG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1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СПЕЦИФИКИ НА ОЦЕНКАТА НА</a:t>
            </a:r>
            <a:br>
              <a:rPr lang="bg-BG" smtClean="0"/>
            </a:br>
            <a:r>
              <a:rPr lang="bg-BG" smtClean="0"/>
              <a:t>РПР 2014 - 2020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„научени уроци“ от предходния период по отношение на системите за наблюдение и оценка – подобрена система за наблюдение </a:t>
            </a:r>
          </a:p>
          <a:p>
            <a:r>
              <a:rPr lang="bg-BG" sz="2400" dirty="0" smtClean="0"/>
              <a:t>необходимост за отчитане на интегрирания подход за териториално развитие – ВОМР, УГР</a:t>
            </a:r>
          </a:p>
          <a:p>
            <a:r>
              <a:rPr lang="bg-BG" sz="2400" dirty="0" smtClean="0"/>
              <a:t>сходни ограничения по отношение възможностите за отчитане приноса на националните мерки и финансиране за регионалното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6471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ВИЗИЯ НА РПР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ВИЗИЯ:</a:t>
            </a:r>
          </a:p>
          <a:p>
            <a:pPr lvl="1"/>
            <a:r>
              <a:rPr lang="ru-RU" dirty="0" err="1"/>
              <a:t>Югозападният</a:t>
            </a:r>
            <a:r>
              <a:rPr lang="ru-RU" dirty="0"/>
              <a:t> район – национален </a:t>
            </a:r>
            <a:r>
              <a:rPr lang="ru-RU" dirty="0" err="1"/>
              <a:t>еталон</a:t>
            </a:r>
            <a:r>
              <a:rPr lang="ru-RU" dirty="0"/>
              <a:t> за </a:t>
            </a:r>
            <a:r>
              <a:rPr lang="ru-RU" b="1" dirty="0" err="1"/>
              <a:t>балансирано</a:t>
            </a:r>
            <a:r>
              <a:rPr lang="ru-RU" b="1" dirty="0"/>
              <a:t> развитие</a:t>
            </a:r>
            <a:r>
              <a:rPr lang="ru-RU" dirty="0"/>
              <a:t> </a:t>
            </a:r>
            <a:r>
              <a:rPr lang="ru-RU" b="1" dirty="0"/>
              <a:t>чрез </a:t>
            </a:r>
            <a:r>
              <a:rPr lang="ru-RU" b="1" dirty="0" err="1"/>
              <a:t>интелигентен</a:t>
            </a:r>
            <a:r>
              <a:rPr lang="ru-RU" b="1" dirty="0"/>
              <a:t>, устойчив и </a:t>
            </a:r>
            <a:r>
              <a:rPr lang="ru-RU" b="1" dirty="0" err="1"/>
              <a:t>приобщаващ</a:t>
            </a:r>
            <a:r>
              <a:rPr lang="ru-RU" b="1" dirty="0"/>
              <a:t> </a:t>
            </a:r>
            <a:r>
              <a:rPr lang="ru-RU" b="1" dirty="0" err="1"/>
              <a:t>растеж</a:t>
            </a:r>
            <a:endParaRPr lang="bg-B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c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4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>
            <a:alpha val="45000"/>
          </a:schemeClr>
        </a:solidFill>
        <a:ln w="952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Return on investment of the recruiting process presentation</Template>
  <TotalTime>6210</TotalTime>
  <Words>2327</Words>
  <Application>Microsoft Office PowerPoint</Application>
  <PresentationFormat>On-screen Show (4:3)</PresentationFormat>
  <Paragraphs>236</Paragraphs>
  <Slides>42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1_Echo</vt:lpstr>
      <vt:lpstr>Междинна оценка на изпълнението на Регионалния план за развитие 2014-2020 г. на Югозападен район от ниво 2</vt:lpstr>
      <vt:lpstr>ЦЕЛ НА МЕЖДИННАТА ОЦЕНКА</vt:lpstr>
      <vt:lpstr>2005-2010  ПРАВНА РАМКА</vt:lpstr>
      <vt:lpstr>2012-2017 ИНСТИТУЦИОНАЛНА СРЕДА </vt:lpstr>
      <vt:lpstr>МЕТОДИЧЕСКИ БЕЛЕЖКИ </vt:lpstr>
      <vt:lpstr>ИЗТОЧНИЦИ НА ИНФОРМАЦИЯ</vt:lpstr>
      <vt:lpstr>ОГРАНИЧЕНИЯ НА ОЦЕНКАТА </vt:lpstr>
      <vt:lpstr>СПЕЦИФИКИ НА ОЦЕНКАТА НА РПР 2014 - 2020</vt:lpstr>
      <vt:lpstr>ВИЗИЯ НА РПР</vt:lpstr>
      <vt:lpstr>СТРАТЕГИЧЕСКИ ЦЕЛИ НА РПР</vt:lpstr>
      <vt:lpstr>ЦЕЛИ НА РПР</vt:lpstr>
      <vt:lpstr>ИНСТРУМЕНТИ ЗА ОПЕРАТИВНО ИЗПЪЛНЕНИЕ</vt:lpstr>
      <vt:lpstr>ИНСТРУМЕНТИ ЗА ОПЕРАТИВНО ИЗПЪЛНЕНИЕ</vt:lpstr>
      <vt:lpstr>ИНСТРУМЕНТИ ЗА ОПЕРАТИВНО ИЗПЪЛНЕНИЕ</vt:lpstr>
      <vt:lpstr>ПРОМЕНИ В СОЦИАЛНОТО И ИКОНОМИЧЕСКОТО РАЗВИТИЕ НА ЮЗР</vt:lpstr>
      <vt:lpstr>ПРОМЕНИ В СОЦИАЛНОТО И ИКОНОМИЧЕСКОТО РАЗВИТИЕ НА ЮЗР</vt:lpstr>
      <vt:lpstr>БВП НА ГЛАВА ОТ НАСЕЛЕНИЕТО за ЮЗР, БЪЛГАРИЯ И ПОСТИГНАТА ЦЕЛЕВА СТОЙНОСТ на РПР за 2015 , 2010-2015 Г., [в лева]</vt:lpstr>
      <vt:lpstr>ДЯЛ НА БВП НА ЧОВЕК ОТ НАСЕЛЕНИЕТО ОТ СРЕДНАТА СТОЙНОСТ НА ЕС 28, %</vt:lpstr>
      <vt:lpstr>КОЕФИЦИЕНТ НА БЕЗРАБОТИЦА НА НАСЕЛЕНИЕТО НА 15 И ПОВЕЧЕ НАВЪРШЕНИ ГОДИНИ  - %</vt:lpstr>
      <vt:lpstr>КОЕФИЦИЕНТ НА ИКОНОМИЧЕСКА АКТИВНОСТ НА НАСЕЛЕНИЕТО НА 15 И ПОВЕЧЕ НАВЪРШЕНИ ГОДИНИ  - %</vt:lpstr>
      <vt:lpstr>ОБЩ ДОХОД НА ЛИЦЕ ОТ ДОМАКИНСТВО - ЛВ.</vt:lpstr>
      <vt:lpstr>ДЯЛ НА ПРЕЖДЕВРЕМЕННО НАПУСНАЛИТЕ ОБРАЗОВАТЕЛНАТА СИСТЕМА (НА ВЪЗРАСТ 18-24 Г.) - %</vt:lpstr>
      <vt:lpstr>БВП НА ЧОВЕК ОТ НАСЕЛЕНИЕТО, 2011-2015 Г., ЮЗР и по области [лв.] </vt:lpstr>
      <vt:lpstr>КОЕФИЦИЕНТ НА ЗАЕТОСТ (15-64 Н.Г.) ЗА ЮЗР, ПО ОБЛАСТИ, 2007-2016 Г.</vt:lpstr>
      <vt:lpstr>КОЕФИЦИЕНТ НА БЕЗРАБОТИЦА ЗА ЮЗР, ПО ОБЛАСТИ, 2005-2016 Г.</vt:lpstr>
      <vt:lpstr>СРЕДНА ГОДИШНА ЗАПЛАТА НА НАЕТИТЕ ЛИЦА ПО ТРУДОВО И СЛУЖЕБНО ПРАВООТНО-ШЕНИЕ ЗА ЮЗР, ПО ОБЛАСТИ, 2008-2015 Г., лв.</vt:lpstr>
      <vt:lpstr>ПРОМЕНИ В СОЦИАЛНОТО И ИКОНОМИЧЕСКОТО РАЗВИТИЕ НА ЮЗР</vt:lpstr>
      <vt:lpstr>ПОДХОД ЗА ОЦЕНЯВАНЕ НА НАПРЕДЪКА </vt:lpstr>
      <vt:lpstr>ПОДХОД ЗА ОЦЕНЯВАНЕ НА НАПРЕДЪКА </vt:lpstr>
      <vt:lpstr>ПОДХОД ЗА ОЦЕНЯВАНЕ НА СТЕПЕН НА ПОСТИГАНЕ НА ЗАЛОЖЕНОТО ИЗМЕНЕНИЕ НА ПОКАЗАТЕЛИТЕ </vt:lpstr>
      <vt:lpstr>НАПРЕДЪК ПО ОТНОШЕНИЕ НА КЛЮЧОВИТЕ ИНДИКАТОРИ</vt:lpstr>
      <vt:lpstr>НАПРЕДЪК ПО ОТНОШЕНИЕ НА ИНДИКОТРИ ЕВРОПА 2020</vt:lpstr>
      <vt:lpstr>НАПРЕДЪК ПО СТРАТЕГИЧЕСКИТЕ ЦЕЛИ НА РПР НА ЮИР</vt:lpstr>
      <vt:lpstr>НАПРЕДЪК ПО ОТНОШЕНИЕ НА ПРИОРИТЕТИ – чрез оценка на СПЕЦИФИЧНИТЕ ИНДИКАТОРИ</vt:lpstr>
      <vt:lpstr>ДОГОВОРЕНИ И ИЗПЛАТЕНИТЕ СРЕДСТВА (ОП и ПРСР) ОБЩО И ПО ОБЛАСТИ И СРАВНЕНИЕ С ПРЕД-ВИЖДАНИЯТА НА РПР НА ЮЗР, октомври 2017</vt:lpstr>
      <vt:lpstr>КОРЦЕНТРАЦИЯ НА РЕСУРСИ В ЮЗР – по програми, млн.лв.</vt:lpstr>
      <vt:lpstr>УМЕСТНОСТ НА ИНДИКАТОРИТЕ НА РПР НА ЮЗР</vt:lpstr>
      <vt:lpstr>ИНДЕКС ЗА РЕГИОНАЛНА КОНКУРЕНТОСПОСОБНОСТ ЗА 2016 Г.</vt:lpstr>
      <vt:lpstr>ИНДЕКС ЗА РЕГИОНАЛНА КОНКУРЕНТОСПОСОБНОСТ ЗА 2016/2013</vt:lpstr>
      <vt:lpstr>ИНДЕКС ЗА РЕГИОНАЛНА КОНКУРЕНТОСПОСОБНОСТ ЗА 2016 Г.</vt:lpstr>
      <vt:lpstr>ПРЕПОРЪКИ</vt:lpstr>
      <vt:lpstr>Благодаря за вниманието!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Investment of the Recruiting Process</dc:title>
  <dc:creator>str-1</dc:creator>
  <cp:lastModifiedBy>Delcheva</cp:lastModifiedBy>
  <cp:revision>247</cp:revision>
  <cp:lastPrinted>2017-10-12T09:10:11Z</cp:lastPrinted>
  <dcterms:created xsi:type="dcterms:W3CDTF">2010-11-24T08:54:37Z</dcterms:created>
  <dcterms:modified xsi:type="dcterms:W3CDTF">2017-10-24T22:05:11Z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